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4" r:id="rId2"/>
    <p:sldMasterId id="2147483669" r:id="rId3"/>
  </p:sldMasterIdLst>
  <p:notesMasterIdLst>
    <p:notesMasterId r:id="rId15"/>
  </p:notesMasterIdLst>
  <p:sldIdLst>
    <p:sldId id="287" r:id="rId4"/>
    <p:sldId id="288" r:id="rId5"/>
    <p:sldId id="275" r:id="rId6"/>
    <p:sldId id="285" r:id="rId7"/>
    <p:sldId id="286" r:id="rId8"/>
    <p:sldId id="283" r:id="rId9"/>
    <p:sldId id="289" r:id="rId10"/>
    <p:sldId id="290" r:id="rId11"/>
    <p:sldId id="291" r:id="rId12"/>
    <p:sldId id="282" r:id="rId13"/>
    <p:sldId id="270"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3" d="100"/>
          <a:sy n="113" d="100"/>
        </p:scale>
        <p:origin x="45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229F1B-B7DB-4621-ADB6-43ED9DA342C4}" type="datetimeFigureOut">
              <a:rPr lang="en-US" smtClean="0"/>
              <a:t>11/11/2025</a:t>
            </a:fld>
            <a:endParaRPr 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B8B882-D5C3-435F-BACF-F62F5CDF4E1D}" type="slidenum">
              <a:rPr lang="en-US" smtClean="0"/>
              <a:t>‹#›</a:t>
            </a:fld>
            <a:endParaRPr lang="en-US"/>
          </a:p>
        </p:txBody>
      </p:sp>
    </p:spTree>
    <p:extLst>
      <p:ext uri="{BB962C8B-B14F-4D97-AF65-F5344CB8AC3E}">
        <p14:creationId xmlns:p14="http://schemas.microsoft.com/office/powerpoint/2010/main" val="1575359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253593F-E4A9-4D1C-837B-FCD843521D3D}" type="slidenum">
              <a:rPr lang="zh-CN" altLang="en-US" smtClean="0">
                <a:solidFill>
                  <a:prstClr val="black"/>
                </a:solidFill>
              </a:rPr>
              <a:pPr/>
              <a:t>1</a:t>
            </a:fld>
            <a:endParaRPr lang="zh-CN" altLang="en-US">
              <a:solidFill>
                <a:prstClr val="black"/>
              </a:solidFill>
            </a:endParaRPr>
          </a:p>
        </p:txBody>
      </p:sp>
    </p:spTree>
    <p:extLst>
      <p:ext uri="{BB962C8B-B14F-4D97-AF65-F5344CB8AC3E}">
        <p14:creationId xmlns:p14="http://schemas.microsoft.com/office/powerpoint/2010/main" val="36916839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253593F-E4A9-4D1C-837B-FCD843521D3D}" type="slidenum">
              <a:rPr lang="zh-CN" altLang="en-US" smtClean="0"/>
              <a:pPr/>
              <a:t>6</a:t>
            </a:fld>
            <a:endParaRPr lang="zh-CN" altLang="en-US"/>
          </a:p>
        </p:txBody>
      </p:sp>
    </p:spTree>
    <p:extLst>
      <p:ext uri="{BB962C8B-B14F-4D97-AF65-F5344CB8AC3E}">
        <p14:creationId xmlns:p14="http://schemas.microsoft.com/office/powerpoint/2010/main" val="17637535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pPr>
              <a:defRPr/>
            </a:pPr>
            <a:fld id="{FCEA01C4-D122-4C33-94BD-2864B0C265E9}" type="slidenum">
              <a:rPr lang="zh-CN" altLang="en-US" smtClean="0"/>
              <a:pPr>
                <a:defRPr/>
              </a:pPr>
              <a:t>10</a:t>
            </a:fld>
            <a:endParaRPr lang="en-US" altLang="zh-CN" dirty="0"/>
          </a:p>
        </p:txBody>
      </p:sp>
    </p:spTree>
    <p:extLst>
      <p:ext uri="{BB962C8B-B14F-4D97-AF65-F5344CB8AC3E}">
        <p14:creationId xmlns:p14="http://schemas.microsoft.com/office/powerpoint/2010/main" val="33323766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pPr>
              <a:defRPr/>
            </a:pPr>
            <a:fld id="{FCEA01C4-D122-4C33-94BD-2864B0C265E9}" type="slidenum">
              <a:rPr lang="zh-CN" altLang="en-US" smtClean="0"/>
              <a:pPr>
                <a:defRPr/>
              </a:pPr>
              <a:t>11</a:t>
            </a:fld>
            <a:endParaRPr lang="en-US" altLang="zh-CN" dirty="0"/>
          </a:p>
        </p:txBody>
      </p:sp>
    </p:spTree>
    <p:extLst>
      <p:ext uri="{BB962C8B-B14F-4D97-AF65-F5344CB8AC3E}">
        <p14:creationId xmlns:p14="http://schemas.microsoft.com/office/powerpoint/2010/main" val="35426142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a:p>
        </p:txBody>
      </p:sp>
      <p:sp>
        <p:nvSpPr>
          <p:cNvPr id="4" name="日期占位符 3"/>
          <p:cNvSpPr>
            <a:spLocks noGrp="1"/>
          </p:cNvSpPr>
          <p:nvPr>
            <p:ph type="dt" sz="half" idx="10"/>
          </p:nvPr>
        </p:nvSpPr>
        <p:spPr/>
        <p:txBody>
          <a:bodyPr/>
          <a:lstStyle/>
          <a:p>
            <a:fld id="{743DD9E4-0FF6-4002-8C95-782D4CAA2DFD}" type="datetimeFigureOut">
              <a:rPr lang="en-US" smtClean="0"/>
              <a:t>11/11/2025</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849AD654-9B3E-4F69-8893-21781BB3699D}" type="slidenum">
              <a:rPr lang="en-US" smtClean="0"/>
              <a:t>‹#›</a:t>
            </a:fld>
            <a:endParaRPr lang="en-US"/>
          </a:p>
        </p:txBody>
      </p:sp>
    </p:spTree>
    <p:extLst>
      <p:ext uri="{BB962C8B-B14F-4D97-AF65-F5344CB8AC3E}">
        <p14:creationId xmlns:p14="http://schemas.microsoft.com/office/powerpoint/2010/main" val="17790559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3"/>
          <p:cNvSpPr>
            <a:spLocks noGrp="1"/>
          </p:cNvSpPr>
          <p:nvPr>
            <p:ph type="dt" sz="half" idx="10"/>
          </p:nvPr>
        </p:nvSpPr>
        <p:spPr/>
        <p:txBody>
          <a:bodyPr/>
          <a:lstStyle/>
          <a:p>
            <a:fld id="{743DD9E4-0FF6-4002-8C95-782D4CAA2DFD}" type="datetimeFigureOut">
              <a:rPr lang="en-US" smtClean="0"/>
              <a:t>11/11/2025</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849AD654-9B3E-4F69-8893-21781BB3699D}" type="slidenum">
              <a:rPr lang="en-US" smtClean="0"/>
              <a:t>‹#›</a:t>
            </a:fld>
            <a:endParaRPr lang="en-US"/>
          </a:p>
        </p:txBody>
      </p:sp>
    </p:spTree>
    <p:extLst>
      <p:ext uri="{BB962C8B-B14F-4D97-AF65-F5344CB8AC3E}">
        <p14:creationId xmlns:p14="http://schemas.microsoft.com/office/powerpoint/2010/main" val="1358040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3"/>
          <p:cNvSpPr>
            <a:spLocks noGrp="1"/>
          </p:cNvSpPr>
          <p:nvPr>
            <p:ph type="dt" sz="half" idx="10"/>
          </p:nvPr>
        </p:nvSpPr>
        <p:spPr/>
        <p:txBody>
          <a:bodyPr/>
          <a:lstStyle/>
          <a:p>
            <a:fld id="{743DD9E4-0FF6-4002-8C95-782D4CAA2DFD}" type="datetimeFigureOut">
              <a:rPr lang="en-US" smtClean="0"/>
              <a:t>11/11/2025</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849AD654-9B3E-4F69-8893-21781BB3699D}" type="slidenum">
              <a:rPr lang="en-US" smtClean="0"/>
              <a:t>‹#›</a:t>
            </a:fld>
            <a:endParaRPr lang="en-US"/>
          </a:p>
        </p:txBody>
      </p:sp>
    </p:spTree>
    <p:extLst>
      <p:ext uri="{BB962C8B-B14F-4D97-AF65-F5344CB8AC3E}">
        <p14:creationId xmlns:p14="http://schemas.microsoft.com/office/powerpoint/2010/main" val="40786812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914162" y="2129932"/>
            <a:ext cx="10363676" cy="1471272"/>
          </a:xfrm>
        </p:spPr>
        <p:txBody>
          <a:bodyPr>
            <a:normAutofit/>
          </a:bodyPr>
          <a:lstStyle>
            <a:lvl1pPr algn="ctr">
              <a:defRPr sz="3999">
                <a:latin typeface="微软雅黑" pitchFamily="34" charset="-122"/>
                <a:ea typeface="微软雅黑" pitchFamily="34" charset="-122"/>
              </a:defRPr>
            </a:lvl1pPr>
          </a:lstStyle>
          <a:p>
            <a:r>
              <a:rPr lang="zh-CN" altLang="en-US" dirty="0"/>
              <a:t>微软雅黑 </a:t>
            </a:r>
            <a:r>
              <a:rPr lang="en-US" altLang="zh-CN" dirty="0"/>
              <a:t>40pt </a:t>
            </a:r>
            <a:r>
              <a:rPr lang="zh-CN" altLang="en-US" dirty="0"/>
              <a:t>，居中，最多两行</a:t>
            </a:r>
          </a:p>
        </p:txBody>
      </p:sp>
    </p:spTree>
    <p:extLst>
      <p:ext uri="{BB962C8B-B14F-4D97-AF65-F5344CB8AC3E}">
        <p14:creationId xmlns:p14="http://schemas.microsoft.com/office/powerpoint/2010/main" val="6590339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1007533" y="369035"/>
            <a:ext cx="10176934" cy="745784"/>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951045463"/>
      </p:ext>
    </p:extLst>
  </p:cSld>
  <p:clrMapOvr>
    <a:masterClrMapping/>
  </p:clrMapOvr>
  <p:transition advClick="0" advTm="8000">
    <p:fade thruBlk="1"/>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Tree>
    <p:extLst>
      <p:ext uri="{BB962C8B-B14F-4D97-AF65-F5344CB8AC3E}">
        <p14:creationId xmlns:p14="http://schemas.microsoft.com/office/powerpoint/2010/main" val="37894224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1_标题和内容">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1216726" y="1231615"/>
            <a:ext cx="9699703" cy="639354"/>
          </a:xfrm>
          <a:prstGeom prst="rect">
            <a:avLst/>
          </a:prstGeom>
        </p:spPr>
        <p:txBody>
          <a:bodyPr/>
          <a:lstStyle>
            <a:lvl1pPr>
              <a:defRPr/>
            </a:lvl1pPr>
          </a:lstStyle>
          <a:p>
            <a:r>
              <a:rPr lang="zh-CN" altLang="en-US" dirty="0"/>
              <a:t>目录</a:t>
            </a:r>
          </a:p>
        </p:txBody>
      </p:sp>
      <p:sp>
        <p:nvSpPr>
          <p:cNvPr id="3" name="内容占位符 2"/>
          <p:cNvSpPr>
            <a:spLocks noGrp="1"/>
          </p:cNvSpPr>
          <p:nvPr>
            <p:ph idx="1"/>
          </p:nvPr>
        </p:nvSpPr>
        <p:spPr>
          <a:xfrm>
            <a:off x="1416699" y="2083433"/>
            <a:ext cx="9358603" cy="3793272"/>
          </a:xfrm>
          <a:prstGeom prst="rect">
            <a:avLst/>
          </a:prstGeom>
        </p:spPr>
        <p:txBody>
          <a:bodyPr/>
          <a:lstStyle>
            <a:lvl1pPr>
              <a:defRPr>
                <a:solidFill>
                  <a:schemeClr val="tx1"/>
                </a:solidFill>
              </a:defRPr>
            </a:lvl1pPr>
          </a:lstStyle>
          <a:p>
            <a:pPr lvl="0"/>
            <a:r>
              <a:rPr lang="zh-CN" altLang="en-US" dirty="0"/>
              <a:t>单击此处编辑母版文本样式</a:t>
            </a:r>
            <a:endParaRPr lang="en-US" altLang="zh-CN" dirty="0"/>
          </a:p>
          <a:p>
            <a:pPr lvl="0"/>
            <a:endParaRPr lang="zh-CN" altLang="en-US" dirty="0"/>
          </a:p>
        </p:txBody>
      </p:sp>
    </p:spTree>
    <p:extLst>
      <p:ext uri="{BB962C8B-B14F-4D97-AF65-F5344CB8AC3E}">
        <p14:creationId xmlns:p14="http://schemas.microsoft.com/office/powerpoint/2010/main" val="29169029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_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914162" y="2129932"/>
            <a:ext cx="10363676" cy="1471272"/>
          </a:xfrm>
          <a:prstGeom prst="rect">
            <a:avLst/>
          </a:prstGeom>
        </p:spPr>
        <p:txBody>
          <a:bodyPr>
            <a:normAutofit/>
          </a:bodyPr>
          <a:lstStyle>
            <a:lvl1pPr algn="ctr">
              <a:defRPr sz="3999">
                <a:latin typeface="微软雅黑" pitchFamily="34" charset="-122"/>
                <a:ea typeface="微软雅黑" pitchFamily="34" charset="-122"/>
              </a:defRPr>
            </a:lvl1pPr>
          </a:lstStyle>
          <a:p>
            <a:r>
              <a:rPr lang="zh-CN" altLang="en-US" dirty="0"/>
              <a:t>微软雅黑 </a:t>
            </a:r>
            <a:r>
              <a:rPr lang="en-US" altLang="zh-CN" dirty="0"/>
              <a:t>40pt </a:t>
            </a:r>
            <a:r>
              <a:rPr lang="zh-CN" altLang="en-US" dirty="0"/>
              <a:t>，居中，最多两行</a:t>
            </a:r>
          </a:p>
        </p:txBody>
      </p:sp>
    </p:spTree>
    <p:extLst>
      <p:ext uri="{BB962C8B-B14F-4D97-AF65-F5344CB8AC3E}">
        <p14:creationId xmlns:p14="http://schemas.microsoft.com/office/powerpoint/2010/main" val="6593264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2_标题幻灯片">
    <p:spTree>
      <p:nvGrpSpPr>
        <p:cNvPr id="1" name=""/>
        <p:cNvGrpSpPr/>
        <p:nvPr/>
      </p:nvGrpSpPr>
      <p:grpSpPr>
        <a:xfrm>
          <a:off x="0" y="0"/>
          <a:ext cx="0" cy="0"/>
          <a:chOff x="0" y="0"/>
          <a:chExt cx="0" cy="0"/>
        </a:xfrm>
      </p:grpSpPr>
      <p:sp>
        <p:nvSpPr>
          <p:cNvPr id="5" name="TextBox 6"/>
          <p:cNvSpPr txBox="1"/>
          <p:nvPr userDrawn="1"/>
        </p:nvSpPr>
        <p:spPr>
          <a:xfrm>
            <a:off x="599177" y="3265676"/>
            <a:ext cx="4607312" cy="1200061"/>
          </a:xfrm>
          <a:prstGeom prst="rect">
            <a:avLst/>
          </a:prstGeom>
          <a:noFill/>
        </p:spPr>
        <p:txBody>
          <a:bodyPr wrap="square" lIns="91426" tIns="45713" rIns="91426" bIns="45713">
            <a:spAutoFit/>
          </a:bodyPr>
          <a:lstStyle>
            <a:defPPr>
              <a:defRPr lang="zh-CN"/>
            </a:defPPr>
            <a:lvl1pPr marL="0" algn="l" defTabSz="1219444" rtl="0" eaLnBrk="1" latinLnBrk="0" hangingPunct="1">
              <a:defRPr sz="2400" kern="1200">
                <a:solidFill>
                  <a:schemeClr val="tx1"/>
                </a:solidFill>
                <a:latin typeface="+mn-lt"/>
                <a:ea typeface="+mn-ea"/>
                <a:cs typeface="+mn-cs"/>
              </a:defRPr>
            </a:lvl1pPr>
            <a:lvl2pPr marL="609722" algn="l" defTabSz="1219444" rtl="0" eaLnBrk="1" latinLnBrk="0" hangingPunct="1">
              <a:defRPr sz="2400" kern="1200">
                <a:solidFill>
                  <a:schemeClr val="tx1"/>
                </a:solidFill>
                <a:latin typeface="+mn-lt"/>
                <a:ea typeface="+mn-ea"/>
                <a:cs typeface="+mn-cs"/>
              </a:defRPr>
            </a:lvl2pPr>
            <a:lvl3pPr marL="1219444" algn="l" defTabSz="1219444" rtl="0" eaLnBrk="1" latinLnBrk="0" hangingPunct="1">
              <a:defRPr sz="2400" kern="1200">
                <a:solidFill>
                  <a:schemeClr val="tx1"/>
                </a:solidFill>
                <a:latin typeface="+mn-lt"/>
                <a:ea typeface="+mn-ea"/>
                <a:cs typeface="+mn-cs"/>
              </a:defRPr>
            </a:lvl3pPr>
            <a:lvl4pPr marL="1829166" algn="l" defTabSz="1219444" rtl="0" eaLnBrk="1" latinLnBrk="0" hangingPunct="1">
              <a:defRPr sz="2400" kern="1200">
                <a:solidFill>
                  <a:schemeClr val="tx1"/>
                </a:solidFill>
                <a:latin typeface="+mn-lt"/>
                <a:ea typeface="+mn-ea"/>
                <a:cs typeface="+mn-cs"/>
              </a:defRPr>
            </a:lvl4pPr>
            <a:lvl5pPr marL="2438888" algn="l" defTabSz="1219444" rtl="0" eaLnBrk="1" latinLnBrk="0" hangingPunct="1">
              <a:defRPr sz="2400" kern="1200">
                <a:solidFill>
                  <a:schemeClr val="tx1"/>
                </a:solidFill>
                <a:latin typeface="+mn-lt"/>
                <a:ea typeface="+mn-ea"/>
                <a:cs typeface="+mn-cs"/>
              </a:defRPr>
            </a:lvl5pPr>
            <a:lvl6pPr marL="3048610" algn="l" defTabSz="1219444" rtl="0" eaLnBrk="1" latinLnBrk="0" hangingPunct="1">
              <a:defRPr sz="2400" kern="1200">
                <a:solidFill>
                  <a:schemeClr val="tx1"/>
                </a:solidFill>
                <a:latin typeface="+mn-lt"/>
                <a:ea typeface="+mn-ea"/>
                <a:cs typeface="+mn-cs"/>
              </a:defRPr>
            </a:lvl6pPr>
            <a:lvl7pPr marL="3658332" algn="l" defTabSz="1219444" rtl="0" eaLnBrk="1" latinLnBrk="0" hangingPunct="1">
              <a:defRPr sz="2400" kern="1200">
                <a:solidFill>
                  <a:schemeClr val="tx1"/>
                </a:solidFill>
                <a:latin typeface="+mn-lt"/>
                <a:ea typeface="+mn-ea"/>
                <a:cs typeface="+mn-cs"/>
              </a:defRPr>
            </a:lvl7pPr>
            <a:lvl8pPr marL="4268053" algn="l" defTabSz="1219444" rtl="0" eaLnBrk="1" latinLnBrk="0" hangingPunct="1">
              <a:defRPr sz="2400" kern="1200">
                <a:solidFill>
                  <a:schemeClr val="tx1"/>
                </a:solidFill>
                <a:latin typeface="+mn-lt"/>
                <a:ea typeface="+mn-ea"/>
                <a:cs typeface="+mn-cs"/>
              </a:defRPr>
            </a:lvl8pPr>
            <a:lvl9pPr marL="4877775" algn="l" defTabSz="1219444" rtl="0" eaLnBrk="1" latinLnBrk="0" hangingPunct="1">
              <a:defRPr sz="2400" kern="1200">
                <a:solidFill>
                  <a:schemeClr val="tx1"/>
                </a:solidFill>
                <a:latin typeface="+mn-lt"/>
                <a:ea typeface="+mn-ea"/>
                <a:cs typeface="+mn-cs"/>
              </a:defRPr>
            </a:lvl9pPr>
          </a:lstStyle>
          <a:p>
            <a:pPr>
              <a:defRPr/>
            </a:pPr>
            <a:r>
              <a:rPr lang="en-US" altLang="zh-CN" sz="900" b="1" dirty="0">
                <a:solidFill>
                  <a:srgbClr val="595959"/>
                </a:solidFill>
              </a:rPr>
              <a:t>Copyright©2018 Huawei Technologies Co., Ltd. All Rights Reserved.</a:t>
            </a:r>
          </a:p>
          <a:p>
            <a:pPr>
              <a:defRPr/>
            </a:pPr>
            <a:r>
              <a:rPr lang="en-US" altLang="zh-CN" sz="900" dirty="0">
                <a:solidFill>
                  <a:srgbClr val="595959"/>
                </a:solidFill>
              </a:rPr>
              <a:t>The information in this document may contain predictive statements including, without limitation, statements regarding the future financial and operating results, future product portfolio, new technology, etc. There are a number of factors that could cause actual results and developments to differ materially from those expressed or implied in the predictive statements. Therefore, such information is provided for reference purpose only and constitutes neither an offer nor an acceptance. Huawei may change the information at any time without notice. </a:t>
            </a:r>
            <a:endParaRPr lang="zh-CN" altLang="zh-CN" sz="900" dirty="0">
              <a:solidFill>
                <a:srgbClr val="595959"/>
              </a:solidFill>
            </a:endParaRPr>
          </a:p>
        </p:txBody>
      </p:sp>
      <p:sp>
        <p:nvSpPr>
          <p:cNvPr id="6" name="TextBox 6"/>
          <p:cNvSpPr txBox="1"/>
          <p:nvPr userDrawn="1"/>
        </p:nvSpPr>
        <p:spPr>
          <a:xfrm>
            <a:off x="408848" y="2392263"/>
            <a:ext cx="2873116" cy="676962"/>
          </a:xfrm>
          <a:prstGeom prst="rect">
            <a:avLst/>
          </a:prstGeom>
          <a:noFill/>
        </p:spPr>
        <p:txBody>
          <a:bodyPr wrap="square" lIns="91426" tIns="45713" rIns="91426" bIns="45713">
            <a:spAutoFit/>
          </a:bodyPr>
          <a:lstStyle>
            <a:defPPr>
              <a:defRPr lang="zh-CN"/>
            </a:defPPr>
            <a:lvl1pPr marL="0" algn="l" defTabSz="1219444" rtl="0" eaLnBrk="1" latinLnBrk="0" hangingPunct="1">
              <a:defRPr sz="2400" kern="1200">
                <a:solidFill>
                  <a:schemeClr val="tx1"/>
                </a:solidFill>
                <a:latin typeface="+mn-lt"/>
                <a:ea typeface="+mn-ea"/>
                <a:cs typeface="+mn-cs"/>
              </a:defRPr>
            </a:lvl1pPr>
            <a:lvl2pPr marL="609722" algn="l" defTabSz="1219444" rtl="0" eaLnBrk="1" latinLnBrk="0" hangingPunct="1">
              <a:defRPr sz="2400" kern="1200">
                <a:solidFill>
                  <a:schemeClr val="tx1"/>
                </a:solidFill>
                <a:latin typeface="+mn-lt"/>
                <a:ea typeface="+mn-ea"/>
                <a:cs typeface="+mn-cs"/>
              </a:defRPr>
            </a:lvl2pPr>
            <a:lvl3pPr marL="1219444" algn="l" defTabSz="1219444" rtl="0" eaLnBrk="1" latinLnBrk="0" hangingPunct="1">
              <a:defRPr sz="2400" kern="1200">
                <a:solidFill>
                  <a:schemeClr val="tx1"/>
                </a:solidFill>
                <a:latin typeface="+mn-lt"/>
                <a:ea typeface="+mn-ea"/>
                <a:cs typeface="+mn-cs"/>
              </a:defRPr>
            </a:lvl3pPr>
            <a:lvl4pPr marL="1829166" algn="l" defTabSz="1219444" rtl="0" eaLnBrk="1" latinLnBrk="0" hangingPunct="1">
              <a:defRPr sz="2400" kern="1200">
                <a:solidFill>
                  <a:schemeClr val="tx1"/>
                </a:solidFill>
                <a:latin typeface="+mn-lt"/>
                <a:ea typeface="+mn-ea"/>
                <a:cs typeface="+mn-cs"/>
              </a:defRPr>
            </a:lvl4pPr>
            <a:lvl5pPr marL="2438888" algn="l" defTabSz="1219444" rtl="0" eaLnBrk="1" latinLnBrk="0" hangingPunct="1">
              <a:defRPr sz="2400" kern="1200">
                <a:solidFill>
                  <a:schemeClr val="tx1"/>
                </a:solidFill>
                <a:latin typeface="+mn-lt"/>
                <a:ea typeface="+mn-ea"/>
                <a:cs typeface="+mn-cs"/>
              </a:defRPr>
            </a:lvl5pPr>
            <a:lvl6pPr marL="3048610" algn="l" defTabSz="1219444" rtl="0" eaLnBrk="1" latinLnBrk="0" hangingPunct="1">
              <a:defRPr sz="2400" kern="1200">
                <a:solidFill>
                  <a:schemeClr val="tx1"/>
                </a:solidFill>
                <a:latin typeface="+mn-lt"/>
                <a:ea typeface="+mn-ea"/>
                <a:cs typeface="+mn-cs"/>
              </a:defRPr>
            </a:lvl6pPr>
            <a:lvl7pPr marL="3658332" algn="l" defTabSz="1219444" rtl="0" eaLnBrk="1" latinLnBrk="0" hangingPunct="1">
              <a:defRPr sz="2400" kern="1200">
                <a:solidFill>
                  <a:schemeClr val="tx1"/>
                </a:solidFill>
                <a:latin typeface="+mn-lt"/>
                <a:ea typeface="+mn-ea"/>
                <a:cs typeface="+mn-cs"/>
              </a:defRPr>
            </a:lvl7pPr>
            <a:lvl8pPr marL="4268053" algn="l" defTabSz="1219444" rtl="0" eaLnBrk="1" latinLnBrk="0" hangingPunct="1">
              <a:defRPr sz="2400" kern="1200">
                <a:solidFill>
                  <a:schemeClr val="tx1"/>
                </a:solidFill>
                <a:latin typeface="+mn-lt"/>
                <a:ea typeface="+mn-ea"/>
                <a:cs typeface="+mn-cs"/>
              </a:defRPr>
            </a:lvl8pPr>
            <a:lvl9pPr marL="4877775" algn="l" defTabSz="1219444" rtl="0" eaLnBrk="1" latinLnBrk="0" hangingPunct="1">
              <a:defRPr sz="2400" kern="1200">
                <a:solidFill>
                  <a:schemeClr val="tx1"/>
                </a:solidFill>
                <a:latin typeface="+mn-lt"/>
                <a:ea typeface="+mn-ea"/>
                <a:cs typeface="+mn-cs"/>
              </a:defRPr>
            </a:lvl9pPr>
          </a:lstStyle>
          <a:p>
            <a:pPr algn="ctr">
              <a:defRPr/>
            </a:pPr>
            <a:r>
              <a:rPr lang="en-US" altLang="zh-CN" sz="3799" dirty="0">
                <a:solidFill>
                  <a:srgbClr val="595959"/>
                </a:solidFill>
              </a:rPr>
              <a:t>Thank You</a:t>
            </a:r>
            <a:r>
              <a:rPr lang="en-US" altLang="zh-CN" sz="3799" dirty="0">
                <a:solidFill>
                  <a:prstClr val="black">
                    <a:lumMod val="50000"/>
                    <a:lumOff val="50000"/>
                  </a:prstClr>
                </a:solidFill>
              </a:rPr>
              <a:t>.</a:t>
            </a:r>
            <a:endParaRPr lang="zh-CN" altLang="zh-CN" sz="3799" dirty="0">
              <a:solidFill>
                <a:prstClr val="black">
                  <a:lumMod val="50000"/>
                  <a:lumOff val="50000"/>
                </a:prstClr>
              </a:solidFill>
            </a:endParaRPr>
          </a:p>
        </p:txBody>
      </p:sp>
    </p:spTree>
    <p:extLst>
      <p:ext uri="{BB962C8B-B14F-4D97-AF65-F5344CB8AC3E}">
        <p14:creationId xmlns:p14="http://schemas.microsoft.com/office/powerpoint/2010/main" val="4064426085"/>
      </p:ext>
    </p:extLst>
  </p:cSld>
  <p:clrMapOvr>
    <a:masterClrMapping/>
  </p:clrMapOvr>
  <p:extLst>
    <p:ext uri="{DCECCB84-F9BA-43D5-87BE-67443E8EF086}">
      <p15:sldGuideLst xmlns:p15="http://schemas.microsoft.com/office/powerpoint/2012/main">
        <p15:guide id="1" orient="horz" pos="2160">
          <p15:clr>
            <a:srgbClr val="FBAE40"/>
          </p15:clr>
        </p15:guide>
        <p15:guide id="2" pos="303">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1_标题和内容">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1216726" y="1231615"/>
            <a:ext cx="9699703" cy="639354"/>
          </a:xfrm>
        </p:spPr>
        <p:txBody>
          <a:bodyPr/>
          <a:lstStyle>
            <a:lvl1pPr>
              <a:defRPr/>
            </a:lvl1pPr>
          </a:lstStyle>
          <a:p>
            <a:r>
              <a:rPr lang="zh-CN" altLang="en-US" dirty="0"/>
              <a:t>目录</a:t>
            </a:r>
          </a:p>
        </p:txBody>
      </p:sp>
      <p:sp>
        <p:nvSpPr>
          <p:cNvPr id="3" name="内容占位符 2"/>
          <p:cNvSpPr>
            <a:spLocks noGrp="1"/>
          </p:cNvSpPr>
          <p:nvPr>
            <p:ph idx="1"/>
          </p:nvPr>
        </p:nvSpPr>
        <p:spPr>
          <a:xfrm>
            <a:off x="1416699" y="2083433"/>
            <a:ext cx="9358603" cy="3793272"/>
          </a:xfrm>
        </p:spPr>
        <p:txBody>
          <a:bodyPr/>
          <a:lstStyle>
            <a:lvl1pPr>
              <a:defRPr>
                <a:solidFill>
                  <a:schemeClr val="tx1"/>
                </a:solidFill>
              </a:defRPr>
            </a:lvl1pPr>
          </a:lstStyle>
          <a:p>
            <a:pPr lvl="0"/>
            <a:r>
              <a:rPr lang="zh-CN" altLang="en-US" dirty="0"/>
              <a:t>单击此处编辑母版文本样式</a:t>
            </a:r>
            <a:endParaRPr lang="en-US" altLang="zh-CN" dirty="0"/>
          </a:p>
          <a:p>
            <a:pPr lvl="0"/>
            <a:endParaRPr lang="zh-CN" altLang="en-US" dirty="0"/>
          </a:p>
        </p:txBody>
      </p:sp>
    </p:spTree>
    <p:extLst>
      <p:ext uri="{BB962C8B-B14F-4D97-AF65-F5344CB8AC3E}">
        <p14:creationId xmlns:p14="http://schemas.microsoft.com/office/powerpoint/2010/main" val="40652408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914162" y="2129932"/>
            <a:ext cx="10363676" cy="1471272"/>
          </a:xfrm>
        </p:spPr>
        <p:txBody>
          <a:bodyPr>
            <a:normAutofit/>
          </a:bodyPr>
          <a:lstStyle>
            <a:lvl1pPr algn="ctr">
              <a:defRPr sz="3999">
                <a:latin typeface="微软雅黑" pitchFamily="34" charset="-122"/>
                <a:ea typeface="微软雅黑" pitchFamily="34" charset="-122"/>
              </a:defRPr>
            </a:lvl1pPr>
          </a:lstStyle>
          <a:p>
            <a:r>
              <a:rPr lang="zh-CN" altLang="en-US" dirty="0"/>
              <a:t>微软雅黑 </a:t>
            </a:r>
            <a:r>
              <a:rPr lang="en-US" altLang="zh-CN" dirty="0"/>
              <a:t>40pt </a:t>
            </a:r>
            <a:r>
              <a:rPr lang="zh-CN" altLang="en-US" dirty="0"/>
              <a:t>，居中，最多两行</a:t>
            </a:r>
          </a:p>
        </p:txBody>
      </p:sp>
    </p:spTree>
    <p:extLst>
      <p:ext uri="{BB962C8B-B14F-4D97-AF65-F5344CB8AC3E}">
        <p14:creationId xmlns:p14="http://schemas.microsoft.com/office/powerpoint/2010/main" val="9403282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3"/>
          <p:cNvSpPr>
            <a:spLocks noGrp="1"/>
          </p:cNvSpPr>
          <p:nvPr>
            <p:ph type="dt" sz="half" idx="10"/>
          </p:nvPr>
        </p:nvSpPr>
        <p:spPr/>
        <p:txBody>
          <a:bodyPr/>
          <a:lstStyle/>
          <a:p>
            <a:fld id="{743DD9E4-0FF6-4002-8C95-782D4CAA2DFD}" type="datetimeFigureOut">
              <a:rPr lang="en-US" smtClean="0"/>
              <a:t>11/11/2025</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849AD654-9B3E-4F69-8893-21781BB3699D}" type="slidenum">
              <a:rPr lang="en-US" smtClean="0"/>
              <a:t>‹#›</a:t>
            </a:fld>
            <a:endParaRPr lang="en-US"/>
          </a:p>
        </p:txBody>
      </p:sp>
    </p:spTree>
    <p:extLst>
      <p:ext uri="{BB962C8B-B14F-4D97-AF65-F5344CB8AC3E}">
        <p14:creationId xmlns:p14="http://schemas.microsoft.com/office/powerpoint/2010/main" val="4046297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extLst>
      <p:ext uri="{BB962C8B-B14F-4D97-AF65-F5344CB8AC3E}">
        <p14:creationId xmlns:p14="http://schemas.microsoft.com/office/powerpoint/2010/main" val="13749826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609441" y="1599829"/>
            <a:ext cx="5410379" cy="4526502"/>
          </a:xfrm>
        </p:spPr>
        <p:txBody>
          <a:bodyPr/>
          <a:lstStyle>
            <a:lvl1pPr>
              <a:defRPr sz="2799"/>
            </a:lvl1pPr>
            <a:lvl2pPr>
              <a:defRPr sz="2399"/>
            </a:lvl2pPr>
            <a:lvl3pPr>
              <a:defRPr sz="1999"/>
            </a:lvl3pPr>
            <a:lvl4pPr>
              <a:defRPr sz="1799"/>
            </a:lvl4pPr>
            <a:lvl5pPr>
              <a:defRPr sz="1799"/>
            </a:lvl5pPr>
            <a:lvl6pPr>
              <a:defRPr sz="1799"/>
            </a:lvl6pPr>
            <a:lvl7pPr>
              <a:defRPr sz="1799"/>
            </a:lvl7pPr>
            <a:lvl8pPr>
              <a:defRPr sz="1799"/>
            </a:lvl8pPr>
            <a:lvl9pPr>
              <a:defRPr sz="1799"/>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181" y="1599829"/>
            <a:ext cx="5410378" cy="4526502"/>
          </a:xfrm>
        </p:spPr>
        <p:txBody>
          <a:bodyPr/>
          <a:lstStyle>
            <a:lvl1pPr>
              <a:defRPr sz="2799"/>
            </a:lvl1pPr>
            <a:lvl2pPr>
              <a:defRPr sz="2399"/>
            </a:lvl2pPr>
            <a:lvl3pPr>
              <a:defRPr sz="1999"/>
            </a:lvl3pPr>
            <a:lvl4pPr>
              <a:defRPr sz="1799"/>
            </a:lvl4pPr>
            <a:lvl5pPr>
              <a:defRPr sz="1799"/>
            </a:lvl5pPr>
            <a:lvl6pPr>
              <a:defRPr sz="1799"/>
            </a:lvl6pPr>
            <a:lvl7pPr>
              <a:defRPr sz="1799"/>
            </a:lvl7pPr>
            <a:lvl8pPr>
              <a:defRPr sz="1799"/>
            </a:lvl8pPr>
            <a:lvl9pPr>
              <a:defRPr sz="1799"/>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extLst>
      <p:ext uri="{BB962C8B-B14F-4D97-AF65-F5344CB8AC3E}">
        <p14:creationId xmlns:p14="http://schemas.microsoft.com/office/powerpoint/2010/main" val="3026754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743DD9E4-0FF6-4002-8C95-782D4CAA2DFD}" type="datetimeFigureOut">
              <a:rPr lang="en-US" smtClean="0"/>
              <a:t>11/11/2025</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849AD654-9B3E-4F69-8893-21781BB3699D}" type="slidenum">
              <a:rPr lang="en-US" smtClean="0"/>
              <a:t>‹#›</a:t>
            </a:fld>
            <a:endParaRPr lang="en-US"/>
          </a:p>
        </p:txBody>
      </p:sp>
    </p:spTree>
    <p:extLst>
      <p:ext uri="{BB962C8B-B14F-4D97-AF65-F5344CB8AC3E}">
        <p14:creationId xmlns:p14="http://schemas.microsoft.com/office/powerpoint/2010/main" val="656282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5" name="日期占位符 4"/>
          <p:cNvSpPr>
            <a:spLocks noGrp="1"/>
          </p:cNvSpPr>
          <p:nvPr>
            <p:ph type="dt" sz="half" idx="10"/>
          </p:nvPr>
        </p:nvSpPr>
        <p:spPr/>
        <p:txBody>
          <a:bodyPr/>
          <a:lstStyle/>
          <a:p>
            <a:fld id="{743DD9E4-0FF6-4002-8C95-782D4CAA2DFD}" type="datetimeFigureOut">
              <a:rPr lang="en-US" smtClean="0"/>
              <a:t>11/11/2025</a:t>
            </a:fld>
            <a:endParaRPr lang="en-US"/>
          </a:p>
        </p:txBody>
      </p:sp>
      <p:sp>
        <p:nvSpPr>
          <p:cNvPr id="6" name="页脚占位符 5"/>
          <p:cNvSpPr>
            <a:spLocks noGrp="1"/>
          </p:cNvSpPr>
          <p:nvPr>
            <p:ph type="ftr" sz="quarter" idx="11"/>
          </p:nvPr>
        </p:nvSpPr>
        <p:spPr/>
        <p:txBody>
          <a:bodyPr/>
          <a:lstStyle/>
          <a:p>
            <a:endParaRPr lang="en-US"/>
          </a:p>
        </p:txBody>
      </p:sp>
      <p:sp>
        <p:nvSpPr>
          <p:cNvPr id="7" name="灯片编号占位符 6"/>
          <p:cNvSpPr>
            <a:spLocks noGrp="1"/>
          </p:cNvSpPr>
          <p:nvPr>
            <p:ph type="sldNum" sz="quarter" idx="12"/>
          </p:nvPr>
        </p:nvSpPr>
        <p:spPr/>
        <p:txBody>
          <a:bodyPr/>
          <a:lstStyle/>
          <a:p>
            <a:fld id="{849AD654-9B3E-4F69-8893-21781BB3699D}" type="slidenum">
              <a:rPr lang="en-US" smtClean="0"/>
              <a:t>‹#›</a:t>
            </a:fld>
            <a:endParaRPr lang="en-US"/>
          </a:p>
        </p:txBody>
      </p:sp>
    </p:spTree>
    <p:extLst>
      <p:ext uri="{BB962C8B-B14F-4D97-AF65-F5344CB8AC3E}">
        <p14:creationId xmlns:p14="http://schemas.microsoft.com/office/powerpoint/2010/main" val="30321775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7" name="日期占位符 6"/>
          <p:cNvSpPr>
            <a:spLocks noGrp="1"/>
          </p:cNvSpPr>
          <p:nvPr>
            <p:ph type="dt" sz="half" idx="10"/>
          </p:nvPr>
        </p:nvSpPr>
        <p:spPr/>
        <p:txBody>
          <a:bodyPr/>
          <a:lstStyle/>
          <a:p>
            <a:fld id="{743DD9E4-0FF6-4002-8C95-782D4CAA2DFD}" type="datetimeFigureOut">
              <a:rPr lang="en-US" smtClean="0"/>
              <a:t>11/11/2025</a:t>
            </a:fld>
            <a:endParaRPr lang="en-US"/>
          </a:p>
        </p:txBody>
      </p:sp>
      <p:sp>
        <p:nvSpPr>
          <p:cNvPr id="8" name="页脚占位符 7"/>
          <p:cNvSpPr>
            <a:spLocks noGrp="1"/>
          </p:cNvSpPr>
          <p:nvPr>
            <p:ph type="ftr" sz="quarter" idx="11"/>
          </p:nvPr>
        </p:nvSpPr>
        <p:spPr/>
        <p:txBody>
          <a:bodyPr/>
          <a:lstStyle/>
          <a:p>
            <a:endParaRPr lang="en-US"/>
          </a:p>
        </p:txBody>
      </p:sp>
      <p:sp>
        <p:nvSpPr>
          <p:cNvPr id="9" name="灯片编号占位符 8"/>
          <p:cNvSpPr>
            <a:spLocks noGrp="1"/>
          </p:cNvSpPr>
          <p:nvPr>
            <p:ph type="sldNum" sz="quarter" idx="12"/>
          </p:nvPr>
        </p:nvSpPr>
        <p:spPr/>
        <p:txBody>
          <a:bodyPr/>
          <a:lstStyle/>
          <a:p>
            <a:fld id="{849AD654-9B3E-4F69-8893-21781BB3699D}" type="slidenum">
              <a:rPr lang="en-US" smtClean="0"/>
              <a:t>‹#›</a:t>
            </a:fld>
            <a:endParaRPr lang="en-US"/>
          </a:p>
        </p:txBody>
      </p:sp>
    </p:spTree>
    <p:extLst>
      <p:ext uri="{BB962C8B-B14F-4D97-AF65-F5344CB8AC3E}">
        <p14:creationId xmlns:p14="http://schemas.microsoft.com/office/powerpoint/2010/main" val="17723268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日期占位符 2"/>
          <p:cNvSpPr>
            <a:spLocks noGrp="1"/>
          </p:cNvSpPr>
          <p:nvPr>
            <p:ph type="dt" sz="half" idx="10"/>
          </p:nvPr>
        </p:nvSpPr>
        <p:spPr/>
        <p:txBody>
          <a:bodyPr/>
          <a:lstStyle/>
          <a:p>
            <a:fld id="{743DD9E4-0FF6-4002-8C95-782D4CAA2DFD}" type="datetimeFigureOut">
              <a:rPr lang="en-US" smtClean="0"/>
              <a:t>11/11/2025</a:t>
            </a:fld>
            <a:endParaRPr lang="en-US"/>
          </a:p>
        </p:txBody>
      </p:sp>
      <p:sp>
        <p:nvSpPr>
          <p:cNvPr id="4" name="页脚占位符 3"/>
          <p:cNvSpPr>
            <a:spLocks noGrp="1"/>
          </p:cNvSpPr>
          <p:nvPr>
            <p:ph type="ftr" sz="quarter" idx="11"/>
          </p:nvPr>
        </p:nvSpPr>
        <p:spPr/>
        <p:txBody>
          <a:bodyPr/>
          <a:lstStyle/>
          <a:p>
            <a:endParaRPr lang="en-US"/>
          </a:p>
        </p:txBody>
      </p:sp>
      <p:sp>
        <p:nvSpPr>
          <p:cNvPr id="5" name="灯片编号占位符 4"/>
          <p:cNvSpPr>
            <a:spLocks noGrp="1"/>
          </p:cNvSpPr>
          <p:nvPr>
            <p:ph type="sldNum" sz="quarter" idx="12"/>
          </p:nvPr>
        </p:nvSpPr>
        <p:spPr/>
        <p:txBody>
          <a:bodyPr/>
          <a:lstStyle/>
          <a:p>
            <a:fld id="{849AD654-9B3E-4F69-8893-21781BB3699D}" type="slidenum">
              <a:rPr lang="en-US" smtClean="0"/>
              <a:t>‹#›</a:t>
            </a:fld>
            <a:endParaRPr lang="en-US"/>
          </a:p>
        </p:txBody>
      </p:sp>
    </p:spTree>
    <p:extLst>
      <p:ext uri="{BB962C8B-B14F-4D97-AF65-F5344CB8AC3E}">
        <p14:creationId xmlns:p14="http://schemas.microsoft.com/office/powerpoint/2010/main" val="24364746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43DD9E4-0FF6-4002-8C95-782D4CAA2DFD}" type="datetimeFigureOut">
              <a:rPr lang="en-US" smtClean="0"/>
              <a:t>11/11/2025</a:t>
            </a:fld>
            <a:endParaRPr lang="en-US"/>
          </a:p>
        </p:txBody>
      </p:sp>
      <p:sp>
        <p:nvSpPr>
          <p:cNvPr id="3" name="页脚占位符 2"/>
          <p:cNvSpPr>
            <a:spLocks noGrp="1"/>
          </p:cNvSpPr>
          <p:nvPr>
            <p:ph type="ftr" sz="quarter" idx="11"/>
          </p:nvPr>
        </p:nvSpPr>
        <p:spPr/>
        <p:txBody>
          <a:bodyPr/>
          <a:lstStyle/>
          <a:p>
            <a:endParaRPr lang="en-US"/>
          </a:p>
        </p:txBody>
      </p:sp>
      <p:sp>
        <p:nvSpPr>
          <p:cNvPr id="4" name="灯片编号占位符 3"/>
          <p:cNvSpPr>
            <a:spLocks noGrp="1"/>
          </p:cNvSpPr>
          <p:nvPr>
            <p:ph type="sldNum" sz="quarter" idx="12"/>
          </p:nvPr>
        </p:nvSpPr>
        <p:spPr/>
        <p:txBody>
          <a:bodyPr/>
          <a:lstStyle/>
          <a:p>
            <a:fld id="{849AD654-9B3E-4F69-8893-21781BB3699D}" type="slidenum">
              <a:rPr lang="en-US" smtClean="0"/>
              <a:t>‹#›</a:t>
            </a:fld>
            <a:endParaRPr lang="en-US"/>
          </a:p>
        </p:txBody>
      </p:sp>
    </p:spTree>
    <p:extLst>
      <p:ext uri="{BB962C8B-B14F-4D97-AF65-F5344CB8AC3E}">
        <p14:creationId xmlns:p14="http://schemas.microsoft.com/office/powerpoint/2010/main" val="19056284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743DD9E4-0FF6-4002-8C95-782D4CAA2DFD}" type="datetimeFigureOut">
              <a:rPr lang="en-US" smtClean="0"/>
              <a:t>11/11/2025</a:t>
            </a:fld>
            <a:endParaRPr lang="en-US"/>
          </a:p>
        </p:txBody>
      </p:sp>
      <p:sp>
        <p:nvSpPr>
          <p:cNvPr id="6" name="页脚占位符 5"/>
          <p:cNvSpPr>
            <a:spLocks noGrp="1"/>
          </p:cNvSpPr>
          <p:nvPr>
            <p:ph type="ftr" sz="quarter" idx="11"/>
          </p:nvPr>
        </p:nvSpPr>
        <p:spPr/>
        <p:txBody>
          <a:bodyPr/>
          <a:lstStyle/>
          <a:p>
            <a:endParaRPr lang="en-US"/>
          </a:p>
        </p:txBody>
      </p:sp>
      <p:sp>
        <p:nvSpPr>
          <p:cNvPr id="7" name="灯片编号占位符 6"/>
          <p:cNvSpPr>
            <a:spLocks noGrp="1"/>
          </p:cNvSpPr>
          <p:nvPr>
            <p:ph type="sldNum" sz="quarter" idx="12"/>
          </p:nvPr>
        </p:nvSpPr>
        <p:spPr/>
        <p:txBody>
          <a:bodyPr/>
          <a:lstStyle/>
          <a:p>
            <a:fld id="{849AD654-9B3E-4F69-8893-21781BB3699D}" type="slidenum">
              <a:rPr lang="en-US" smtClean="0"/>
              <a:t>‹#›</a:t>
            </a:fld>
            <a:endParaRPr lang="en-US"/>
          </a:p>
        </p:txBody>
      </p:sp>
    </p:spTree>
    <p:extLst>
      <p:ext uri="{BB962C8B-B14F-4D97-AF65-F5344CB8AC3E}">
        <p14:creationId xmlns:p14="http://schemas.microsoft.com/office/powerpoint/2010/main" val="537440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743DD9E4-0FF6-4002-8C95-782D4CAA2DFD}" type="datetimeFigureOut">
              <a:rPr lang="en-US" smtClean="0"/>
              <a:t>11/11/2025</a:t>
            </a:fld>
            <a:endParaRPr lang="en-US"/>
          </a:p>
        </p:txBody>
      </p:sp>
      <p:sp>
        <p:nvSpPr>
          <p:cNvPr id="6" name="页脚占位符 5"/>
          <p:cNvSpPr>
            <a:spLocks noGrp="1"/>
          </p:cNvSpPr>
          <p:nvPr>
            <p:ph type="ftr" sz="quarter" idx="11"/>
          </p:nvPr>
        </p:nvSpPr>
        <p:spPr/>
        <p:txBody>
          <a:bodyPr/>
          <a:lstStyle/>
          <a:p>
            <a:endParaRPr lang="en-US"/>
          </a:p>
        </p:txBody>
      </p:sp>
      <p:sp>
        <p:nvSpPr>
          <p:cNvPr id="7" name="灯片编号占位符 6"/>
          <p:cNvSpPr>
            <a:spLocks noGrp="1"/>
          </p:cNvSpPr>
          <p:nvPr>
            <p:ph type="sldNum" sz="quarter" idx="12"/>
          </p:nvPr>
        </p:nvSpPr>
        <p:spPr/>
        <p:txBody>
          <a:bodyPr/>
          <a:lstStyle/>
          <a:p>
            <a:fld id="{849AD654-9B3E-4F69-8893-21781BB3699D}" type="slidenum">
              <a:rPr lang="en-US" smtClean="0"/>
              <a:t>‹#›</a:t>
            </a:fld>
            <a:endParaRPr lang="en-US"/>
          </a:p>
        </p:txBody>
      </p:sp>
    </p:spTree>
    <p:extLst>
      <p:ext uri="{BB962C8B-B14F-4D97-AF65-F5344CB8AC3E}">
        <p14:creationId xmlns:p14="http://schemas.microsoft.com/office/powerpoint/2010/main" val="801896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16.xml"/><Relationship Id="rId7" Type="http://schemas.openxmlformats.org/officeDocument/2006/relationships/image" Target="../media/image2.png"/><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image" Target="../media/image1.jpg"/><Relationship Id="rId5" Type="http://schemas.openxmlformats.org/officeDocument/2006/relationships/theme" Target="../theme/theme2.xml"/><Relationship Id="rId4" Type="http://schemas.openxmlformats.org/officeDocument/2006/relationships/slideLayout" Target="../slideLayouts/slideLayout17.xml"/><Relationship Id="rId9" Type="http://schemas.openxmlformats.org/officeDocument/2006/relationships/image" Target="../media/image4.png"/></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0.xml"/><Relationship Id="rId7" Type="http://schemas.openxmlformats.org/officeDocument/2006/relationships/image" Target="../media/image5.png"/><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image" Target="../media/image2.png"/><Relationship Id="rId5" Type="http://schemas.openxmlformats.org/officeDocument/2006/relationships/theme" Target="../theme/theme3.xml"/><Relationship Id="rId4"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3DD9E4-0FF6-4002-8C95-782D4CAA2DFD}" type="datetimeFigureOut">
              <a:rPr lang="en-US" smtClean="0"/>
              <a:t>11/11/2025</a:t>
            </a:fld>
            <a:endParaRPr 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9AD654-9B3E-4F69-8893-21781BB3699D}" type="slidenum">
              <a:rPr lang="en-US" smtClean="0"/>
              <a:t>‹#›</a:t>
            </a:fld>
            <a:endParaRPr lang="en-US"/>
          </a:p>
        </p:txBody>
      </p:sp>
    </p:spTree>
    <p:extLst>
      <p:ext uri="{BB962C8B-B14F-4D97-AF65-F5344CB8AC3E}">
        <p14:creationId xmlns:p14="http://schemas.microsoft.com/office/powerpoint/2010/main" val="5231802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2" r:id="rId12"/>
    <p:sldLayoutId id="214748366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图片 1"/>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587" y="794"/>
            <a:ext cx="12188826" cy="6856412"/>
          </a:xfrm>
          <a:prstGeom prst="rect">
            <a:avLst/>
          </a:prstGeom>
        </p:spPr>
      </p:pic>
      <p:pic>
        <p:nvPicPr>
          <p:cNvPr id="10" name="图片 9"/>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0055408" y="6431168"/>
            <a:ext cx="1808319" cy="252918"/>
          </a:xfrm>
          <a:prstGeom prst="rect">
            <a:avLst/>
          </a:prstGeom>
        </p:spPr>
      </p:pic>
      <p:pic>
        <p:nvPicPr>
          <p:cNvPr id="7" name="图片 6"/>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552828" y="364129"/>
            <a:ext cx="568419" cy="582763"/>
          </a:xfrm>
          <a:prstGeom prst="rect">
            <a:avLst/>
          </a:prstGeom>
        </p:spPr>
      </p:pic>
      <p:pic>
        <p:nvPicPr>
          <p:cNvPr id="3" name="图片 2"/>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264871" y="6167934"/>
            <a:ext cx="2610317" cy="526466"/>
          </a:xfrm>
          <a:prstGeom prst="rect">
            <a:avLst/>
          </a:prstGeom>
        </p:spPr>
      </p:pic>
    </p:spTree>
    <p:extLst>
      <p:ext uri="{BB962C8B-B14F-4D97-AF65-F5344CB8AC3E}">
        <p14:creationId xmlns:p14="http://schemas.microsoft.com/office/powerpoint/2010/main" val="3955747027"/>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Lst>
  <p:txStyles>
    <p:titleStyle>
      <a:lvl1pPr algn="ctr" defTabSz="1219078" rtl="0" eaLnBrk="1" latinLnBrk="0" hangingPunct="1">
        <a:spcBef>
          <a:spcPct val="0"/>
        </a:spcBef>
        <a:buNone/>
        <a:defRPr sz="5898" kern="1200">
          <a:solidFill>
            <a:schemeClr val="tx1"/>
          </a:solidFill>
          <a:latin typeface="+mj-lt"/>
          <a:ea typeface="+mj-ea"/>
          <a:cs typeface="+mj-cs"/>
        </a:defRPr>
      </a:lvl1pPr>
    </p:titleStyle>
    <p:bodyStyle>
      <a:lvl1pPr marL="457154" indent="-457154" algn="l" defTabSz="1219078" rtl="0" eaLnBrk="1" latinLnBrk="0" hangingPunct="1">
        <a:spcBef>
          <a:spcPct val="20000"/>
        </a:spcBef>
        <a:buFont typeface="Arial" pitchFamily="34" charset="0"/>
        <a:buChar char="•"/>
        <a:defRPr sz="4299" kern="1200">
          <a:solidFill>
            <a:schemeClr val="tx1"/>
          </a:solidFill>
          <a:latin typeface="+mn-lt"/>
          <a:ea typeface="+mn-ea"/>
          <a:cs typeface="+mn-cs"/>
        </a:defRPr>
      </a:lvl1pPr>
      <a:lvl2pPr marL="990501" indent="-380962" algn="l" defTabSz="1219078" rtl="0" eaLnBrk="1" latinLnBrk="0" hangingPunct="1">
        <a:spcBef>
          <a:spcPct val="20000"/>
        </a:spcBef>
        <a:buFont typeface="Arial" pitchFamily="34" charset="0"/>
        <a:buChar char="–"/>
        <a:defRPr sz="3699" kern="1200">
          <a:solidFill>
            <a:schemeClr val="tx1"/>
          </a:solidFill>
          <a:latin typeface="+mn-lt"/>
          <a:ea typeface="+mn-ea"/>
          <a:cs typeface="+mn-cs"/>
        </a:defRPr>
      </a:lvl2pPr>
      <a:lvl3pPr marL="1523848" indent="-304770" algn="l" defTabSz="1219078" rtl="0" eaLnBrk="1" latinLnBrk="0" hangingPunct="1">
        <a:spcBef>
          <a:spcPct val="20000"/>
        </a:spcBef>
        <a:buFont typeface="Arial" pitchFamily="34" charset="0"/>
        <a:buChar char="•"/>
        <a:defRPr sz="3199" kern="1200">
          <a:solidFill>
            <a:schemeClr val="tx1"/>
          </a:solidFill>
          <a:latin typeface="+mn-lt"/>
          <a:ea typeface="+mn-ea"/>
          <a:cs typeface="+mn-cs"/>
        </a:defRPr>
      </a:lvl3pPr>
      <a:lvl4pPr marL="2133387" indent="-304770" algn="l" defTabSz="1219078" rtl="0" eaLnBrk="1" latinLnBrk="0" hangingPunct="1">
        <a:spcBef>
          <a:spcPct val="20000"/>
        </a:spcBef>
        <a:buFont typeface="Arial" pitchFamily="34" charset="0"/>
        <a:buChar char="–"/>
        <a:defRPr sz="2699" kern="1200">
          <a:solidFill>
            <a:schemeClr val="tx1"/>
          </a:solidFill>
          <a:latin typeface="+mn-lt"/>
          <a:ea typeface="+mn-ea"/>
          <a:cs typeface="+mn-cs"/>
        </a:defRPr>
      </a:lvl4pPr>
      <a:lvl5pPr marL="2742926" indent="-304770" algn="l" defTabSz="1219078" rtl="0" eaLnBrk="1" latinLnBrk="0" hangingPunct="1">
        <a:spcBef>
          <a:spcPct val="20000"/>
        </a:spcBef>
        <a:buFont typeface="Arial" pitchFamily="34" charset="0"/>
        <a:buChar char="»"/>
        <a:defRPr sz="2699" kern="1200">
          <a:solidFill>
            <a:schemeClr val="tx1"/>
          </a:solidFill>
          <a:latin typeface="+mn-lt"/>
          <a:ea typeface="+mn-ea"/>
          <a:cs typeface="+mn-cs"/>
        </a:defRPr>
      </a:lvl5pPr>
      <a:lvl6pPr marL="3352465" indent="-304770" algn="l" defTabSz="1219078" rtl="0" eaLnBrk="1" latinLnBrk="0" hangingPunct="1">
        <a:spcBef>
          <a:spcPct val="20000"/>
        </a:spcBef>
        <a:buFont typeface="Arial" pitchFamily="34" charset="0"/>
        <a:buChar char="•"/>
        <a:defRPr sz="2699" kern="1200">
          <a:solidFill>
            <a:schemeClr val="tx1"/>
          </a:solidFill>
          <a:latin typeface="+mn-lt"/>
          <a:ea typeface="+mn-ea"/>
          <a:cs typeface="+mn-cs"/>
        </a:defRPr>
      </a:lvl6pPr>
      <a:lvl7pPr marL="3962003" indent="-304770" algn="l" defTabSz="1219078" rtl="0" eaLnBrk="1" latinLnBrk="0" hangingPunct="1">
        <a:spcBef>
          <a:spcPct val="20000"/>
        </a:spcBef>
        <a:buFont typeface="Arial" pitchFamily="34" charset="0"/>
        <a:buChar char="•"/>
        <a:defRPr sz="2699" kern="1200">
          <a:solidFill>
            <a:schemeClr val="tx1"/>
          </a:solidFill>
          <a:latin typeface="+mn-lt"/>
          <a:ea typeface="+mn-ea"/>
          <a:cs typeface="+mn-cs"/>
        </a:defRPr>
      </a:lvl7pPr>
      <a:lvl8pPr marL="4571542" indent="-304770" algn="l" defTabSz="1219078" rtl="0" eaLnBrk="1" latinLnBrk="0" hangingPunct="1">
        <a:spcBef>
          <a:spcPct val="20000"/>
        </a:spcBef>
        <a:buFont typeface="Arial" pitchFamily="34" charset="0"/>
        <a:buChar char="•"/>
        <a:defRPr sz="2699" kern="1200">
          <a:solidFill>
            <a:schemeClr val="tx1"/>
          </a:solidFill>
          <a:latin typeface="+mn-lt"/>
          <a:ea typeface="+mn-ea"/>
          <a:cs typeface="+mn-cs"/>
        </a:defRPr>
      </a:lvl8pPr>
      <a:lvl9pPr marL="5181081" indent="-304770" algn="l" defTabSz="1219078" rtl="0" eaLnBrk="1" latinLnBrk="0" hangingPunct="1">
        <a:spcBef>
          <a:spcPct val="20000"/>
        </a:spcBef>
        <a:buFont typeface="Arial" pitchFamily="34" charset="0"/>
        <a:buChar char="•"/>
        <a:defRPr sz="2699" kern="1200">
          <a:solidFill>
            <a:schemeClr val="tx1"/>
          </a:solidFill>
          <a:latin typeface="+mn-lt"/>
          <a:ea typeface="+mn-ea"/>
          <a:cs typeface="+mn-cs"/>
        </a:defRPr>
      </a:lvl9pPr>
    </p:bodyStyle>
    <p:otherStyle>
      <a:defPPr>
        <a:defRPr lang="zh-CN"/>
      </a:defPPr>
      <a:lvl1pPr marL="0" algn="l" defTabSz="1219078" rtl="0" eaLnBrk="1" latinLnBrk="0" hangingPunct="1">
        <a:defRPr sz="2399" kern="1200">
          <a:solidFill>
            <a:schemeClr val="tx1"/>
          </a:solidFill>
          <a:latin typeface="+mn-lt"/>
          <a:ea typeface="+mn-ea"/>
          <a:cs typeface="+mn-cs"/>
        </a:defRPr>
      </a:lvl1pPr>
      <a:lvl2pPr marL="609539" algn="l" defTabSz="1219078" rtl="0" eaLnBrk="1" latinLnBrk="0" hangingPunct="1">
        <a:defRPr sz="2399" kern="1200">
          <a:solidFill>
            <a:schemeClr val="tx1"/>
          </a:solidFill>
          <a:latin typeface="+mn-lt"/>
          <a:ea typeface="+mn-ea"/>
          <a:cs typeface="+mn-cs"/>
        </a:defRPr>
      </a:lvl2pPr>
      <a:lvl3pPr marL="1219078" algn="l" defTabSz="1219078" rtl="0" eaLnBrk="1" latinLnBrk="0" hangingPunct="1">
        <a:defRPr sz="2399" kern="1200">
          <a:solidFill>
            <a:schemeClr val="tx1"/>
          </a:solidFill>
          <a:latin typeface="+mn-lt"/>
          <a:ea typeface="+mn-ea"/>
          <a:cs typeface="+mn-cs"/>
        </a:defRPr>
      </a:lvl3pPr>
      <a:lvl4pPr marL="1828617" algn="l" defTabSz="1219078" rtl="0" eaLnBrk="1" latinLnBrk="0" hangingPunct="1">
        <a:defRPr sz="2399" kern="1200">
          <a:solidFill>
            <a:schemeClr val="tx1"/>
          </a:solidFill>
          <a:latin typeface="+mn-lt"/>
          <a:ea typeface="+mn-ea"/>
          <a:cs typeface="+mn-cs"/>
        </a:defRPr>
      </a:lvl4pPr>
      <a:lvl5pPr marL="2438156" algn="l" defTabSz="1219078" rtl="0" eaLnBrk="1" latinLnBrk="0" hangingPunct="1">
        <a:defRPr sz="2399" kern="1200">
          <a:solidFill>
            <a:schemeClr val="tx1"/>
          </a:solidFill>
          <a:latin typeface="+mn-lt"/>
          <a:ea typeface="+mn-ea"/>
          <a:cs typeface="+mn-cs"/>
        </a:defRPr>
      </a:lvl5pPr>
      <a:lvl6pPr marL="3047695" algn="l" defTabSz="1219078" rtl="0" eaLnBrk="1" latinLnBrk="0" hangingPunct="1">
        <a:defRPr sz="2399" kern="1200">
          <a:solidFill>
            <a:schemeClr val="tx1"/>
          </a:solidFill>
          <a:latin typeface="+mn-lt"/>
          <a:ea typeface="+mn-ea"/>
          <a:cs typeface="+mn-cs"/>
        </a:defRPr>
      </a:lvl6pPr>
      <a:lvl7pPr marL="3657235" algn="l" defTabSz="1219078" rtl="0" eaLnBrk="1" latinLnBrk="0" hangingPunct="1">
        <a:defRPr sz="2399" kern="1200">
          <a:solidFill>
            <a:schemeClr val="tx1"/>
          </a:solidFill>
          <a:latin typeface="+mn-lt"/>
          <a:ea typeface="+mn-ea"/>
          <a:cs typeface="+mn-cs"/>
        </a:defRPr>
      </a:lvl7pPr>
      <a:lvl8pPr marL="4266773" algn="l" defTabSz="1219078" rtl="0" eaLnBrk="1" latinLnBrk="0" hangingPunct="1">
        <a:defRPr sz="2399" kern="1200">
          <a:solidFill>
            <a:schemeClr val="tx1"/>
          </a:solidFill>
          <a:latin typeface="+mn-lt"/>
          <a:ea typeface="+mn-ea"/>
          <a:cs typeface="+mn-cs"/>
        </a:defRPr>
      </a:lvl8pPr>
      <a:lvl9pPr marL="4876312" algn="l" defTabSz="1219078" rtl="0" eaLnBrk="1" latinLnBrk="0" hangingPunct="1">
        <a:defRPr sz="2399"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94">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09469" y="468675"/>
            <a:ext cx="11373063" cy="1042275"/>
          </a:xfrm>
          <a:prstGeom prst="rect">
            <a:avLst/>
          </a:prstGeom>
        </p:spPr>
        <p:txBody>
          <a:bodyPr vert="horz" lIns="91440" tIns="45720" rIns="91440" bIns="45720" rtlCol="0" anchor="ctr">
            <a:normAutofit/>
          </a:bodyPr>
          <a:lstStyle/>
          <a:p>
            <a:r>
              <a:rPr lang="zh-CN" altLang="en-US" dirty="0"/>
              <a:t>微软雅黑 左对齐 一行</a:t>
            </a:r>
          </a:p>
        </p:txBody>
      </p:sp>
      <p:sp>
        <p:nvSpPr>
          <p:cNvPr id="3" name="文本占位符 2"/>
          <p:cNvSpPr>
            <a:spLocks noGrp="1"/>
          </p:cNvSpPr>
          <p:nvPr>
            <p:ph type="body" idx="1"/>
          </p:nvPr>
        </p:nvSpPr>
        <p:spPr>
          <a:xfrm>
            <a:off x="609442" y="1599829"/>
            <a:ext cx="10973117" cy="4526502"/>
          </a:xfrm>
          <a:prstGeom prst="rect">
            <a:avLst/>
          </a:prstGeom>
        </p:spPr>
        <p:txBody>
          <a:bodyPr vert="horz" lIns="91440" tIns="45720" rIns="91440" bIns="4572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8" name="Rectangle 5"/>
          <p:cNvSpPr>
            <a:spLocks noChangeArrowheads="1"/>
          </p:cNvSpPr>
          <p:nvPr userDrawn="1"/>
        </p:nvSpPr>
        <p:spPr bwMode="auto">
          <a:xfrm>
            <a:off x="2152564" y="6524628"/>
            <a:ext cx="271984" cy="195898"/>
          </a:xfrm>
          <a:prstGeom prst="rect">
            <a:avLst/>
          </a:prstGeom>
          <a:noFill/>
          <a:ln w="9525">
            <a:noFill/>
            <a:miter lim="800000"/>
            <a:headEnd/>
            <a:tailEnd/>
          </a:ln>
        </p:spPr>
        <p:txBody>
          <a:bodyPr lIns="0" tIns="0" rIns="0" bIns="0"/>
          <a:lstStyle/>
          <a:p>
            <a:pPr defTabSz="1219078" eaLnBrk="0" hangingPunct="0">
              <a:lnSpc>
                <a:spcPct val="85000"/>
              </a:lnSpc>
              <a:defRPr/>
            </a:pPr>
            <a:fld id="{F350CB96-EF0E-44F1-90D2-2D2DCEB1810F}" type="slidenum">
              <a:rPr lang="de-DE" altLang="zh-CN" sz="900" smtClean="0">
                <a:solidFill>
                  <a:prstClr val="white">
                    <a:lumMod val="65000"/>
                  </a:prstClr>
                </a:solidFill>
              </a:rPr>
              <a:pPr defTabSz="1219078" eaLnBrk="0" hangingPunct="0">
                <a:lnSpc>
                  <a:spcPct val="85000"/>
                </a:lnSpc>
                <a:defRPr/>
              </a:pPr>
              <a:t>‹#›</a:t>
            </a:fld>
            <a:endParaRPr lang="en-GB" altLang="zh-CN" sz="900" dirty="0">
              <a:solidFill>
                <a:prstClr val="white">
                  <a:lumMod val="65000"/>
                </a:prstClr>
              </a:solidFill>
            </a:endParaRPr>
          </a:p>
        </p:txBody>
      </p:sp>
      <p:pic>
        <p:nvPicPr>
          <p:cNvPr id="4" name="图片 3"/>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264870" y="6438926"/>
            <a:ext cx="1808319" cy="252918"/>
          </a:xfrm>
          <a:prstGeom prst="rect">
            <a:avLst/>
          </a:prstGeom>
        </p:spPr>
      </p:pic>
      <p:pic>
        <p:nvPicPr>
          <p:cNvPr id="7" name="图片 6"/>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0559333" y="6371470"/>
            <a:ext cx="1223817" cy="369131"/>
          </a:xfrm>
          <a:prstGeom prst="rect">
            <a:avLst/>
          </a:prstGeom>
        </p:spPr>
      </p:pic>
    </p:spTree>
    <p:extLst>
      <p:ext uri="{BB962C8B-B14F-4D97-AF65-F5344CB8AC3E}">
        <p14:creationId xmlns:p14="http://schemas.microsoft.com/office/powerpoint/2010/main" val="3863361822"/>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Lst>
  <p:txStyles>
    <p:titleStyle>
      <a:lvl1pPr algn="l" defTabSz="914126" rtl="0" eaLnBrk="1" latinLnBrk="0" hangingPunct="1">
        <a:spcBef>
          <a:spcPct val="0"/>
        </a:spcBef>
        <a:buNone/>
        <a:defRPr sz="3199" kern="1200" baseline="0">
          <a:solidFill>
            <a:schemeClr val="tx1"/>
          </a:solidFill>
          <a:latin typeface="微软雅黑" pitchFamily="34" charset="-122"/>
          <a:ea typeface="微软雅黑" pitchFamily="34" charset="-122"/>
          <a:cs typeface="+mj-cs"/>
        </a:defRPr>
      </a:lvl1pPr>
    </p:titleStyle>
    <p:bodyStyle>
      <a:lvl1pPr marL="342797" indent="-342797" algn="l" defTabSz="914126" rtl="0" eaLnBrk="1" latinLnBrk="0" hangingPunct="1">
        <a:spcBef>
          <a:spcPct val="20000"/>
        </a:spcBef>
        <a:buFont typeface="Arial" pitchFamily="34" charset="0"/>
        <a:buChar char="•"/>
        <a:defRPr sz="2799" kern="1200">
          <a:solidFill>
            <a:srgbClr val="595959"/>
          </a:solidFill>
          <a:latin typeface="微软雅黑" pitchFamily="34" charset="-122"/>
          <a:ea typeface="微软雅黑" pitchFamily="34" charset="-122"/>
          <a:cs typeface="+mn-cs"/>
        </a:defRPr>
      </a:lvl1pPr>
      <a:lvl2pPr marL="742727" indent="-285664" algn="l" defTabSz="914126" rtl="0" eaLnBrk="1" latinLnBrk="0" hangingPunct="1">
        <a:spcBef>
          <a:spcPct val="20000"/>
        </a:spcBef>
        <a:buFont typeface="Arial" pitchFamily="34" charset="0"/>
        <a:buChar char="–"/>
        <a:defRPr sz="2399" kern="1200">
          <a:solidFill>
            <a:srgbClr val="595959"/>
          </a:solidFill>
          <a:latin typeface="微软雅黑" pitchFamily="34" charset="-122"/>
          <a:ea typeface="微软雅黑" pitchFamily="34" charset="-122"/>
          <a:cs typeface="+mn-cs"/>
        </a:defRPr>
      </a:lvl2pPr>
      <a:lvl3pPr marL="1142657" indent="-228531" algn="l" defTabSz="914126" rtl="0" eaLnBrk="1" latinLnBrk="0" hangingPunct="1">
        <a:spcBef>
          <a:spcPct val="20000"/>
        </a:spcBef>
        <a:buFont typeface="Arial" pitchFamily="34" charset="0"/>
        <a:buChar char="•"/>
        <a:defRPr sz="1999" kern="1200">
          <a:solidFill>
            <a:srgbClr val="595959"/>
          </a:solidFill>
          <a:latin typeface="微软雅黑" pitchFamily="34" charset="-122"/>
          <a:ea typeface="微软雅黑" pitchFamily="34" charset="-122"/>
          <a:cs typeface="+mn-cs"/>
        </a:defRPr>
      </a:lvl3pPr>
      <a:lvl4pPr marL="1599720" indent="-228531" algn="l" defTabSz="914126" rtl="0" eaLnBrk="1" latinLnBrk="0" hangingPunct="1">
        <a:spcBef>
          <a:spcPct val="20000"/>
        </a:spcBef>
        <a:buFont typeface="Arial" pitchFamily="34" charset="0"/>
        <a:buChar char="–"/>
        <a:defRPr sz="1799" kern="1200">
          <a:solidFill>
            <a:srgbClr val="595959"/>
          </a:solidFill>
          <a:latin typeface="微软雅黑" pitchFamily="34" charset="-122"/>
          <a:ea typeface="微软雅黑" pitchFamily="34" charset="-122"/>
          <a:cs typeface="+mn-cs"/>
        </a:defRPr>
      </a:lvl4pPr>
      <a:lvl5pPr marL="2056783" indent="-228531" algn="l" defTabSz="914126" rtl="0" eaLnBrk="1" latinLnBrk="0" hangingPunct="1">
        <a:spcBef>
          <a:spcPct val="20000"/>
        </a:spcBef>
        <a:buFont typeface="Arial" pitchFamily="34" charset="0"/>
        <a:buChar char="»"/>
        <a:defRPr sz="1600" kern="1200">
          <a:solidFill>
            <a:srgbClr val="595959"/>
          </a:solidFill>
          <a:latin typeface="微软雅黑" pitchFamily="34" charset="-122"/>
          <a:ea typeface="微软雅黑" pitchFamily="34" charset="-122"/>
          <a:cs typeface="+mn-cs"/>
        </a:defRPr>
      </a:lvl5pPr>
      <a:lvl6pPr marL="2513846" indent="-228531" algn="l" defTabSz="914126" rtl="0" eaLnBrk="1" latinLnBrk="0" hangingPunct="1">
        <a:spcBef>
          <a:spcPct val="20000"/>
        </a:spcBef>
        <a:buFont typeface="Arial" pitchFamily="34" charset="0"/>
        <a:buChar char="•"/>
        <a:defRPr sz="1999" kern="1200">
          <a:solidFill>
            <a:schemeClr val="tx1"/>
          </a:solidFill>
          <a:latin typeface="+mn-lt"/>
          <a:ea typeface="+mn-ea"/>
          <a:cs typeface="+mn-cs"/>
        </a:defRPr>
      </a:lvl6pPr>
      <a:lvl7pPr marL="2970908" indent="-228531" algn="l" defTabSz="914126" rtl="0" eaLnBrk="1" latinLnBrk="0" hangingPunct="1">
        <a:spcBef>
          <a:spcPct val="20000"/>
        </a:spcBef>
        <a:buFont typeface="Arial" pitchFamily="34" charset="0"/>
        <a:buChar char="•"/>
        <a:defRPr sz="1999" kern="1200">
          <a:solidFill>
            <a:schemeClr val="tx1"/>
          </a:solidFill>
          <a:latin typeface="+mn-lt"/>
          <a:ea typeface="+mn-ea"/>
          <a:cs typeface="+mn-cs"/>
        </a:defRPr>
      </a:lvl7pPr>
      <a:lvl8pPr marL="3427971" indent="-228531" algn="l" defTabSz="914126" rtl="0" eaLnBrk="1" latinLnBrk="0" hangingPunct="1">
        <a:spcBef>
          <a:spcPct val="20000"/>
        </a:spcBef>
        <a:buFont typeface="Arial" pitchFamily="34" charset="0"/>
        <a:buChar char="•"/>
        <a:defRPr sz="1999" kern="1200">
          <a:solidFill>
            <a:schemeClr val="tx1"/>
          </a:solidFill>
          <a:latin typeface="+mn-lt"/>
          <a:ea typeface="+mn-ea"/>
          <a:cs typeface="+mn-cs"/>
        </a:defRPr>
      </a:lvl8pPr>
      <a:lvl9pPr marL="3885034" indent="-228531" algn="l" defTabSz="914126" rtl="0" eaLnBrk="1" latinLnBrk="0" hangingPunct="1">
        <a:spcBef>
          <a:spcPct val="20000"/>
        </a:spcBef>
        <a:buFont typeface="Arial" pitchFamily="34" charset="0"/>
        <a:buChar char="•"/>
        <a:defRPr sz="1999" kern="1200">
          <a:solidFill>
            <a:schemeClr val="tx1"/>
          </a:solidFill>
          <a:latin typeface="+mn-lt"/>
          <a:ea typeface="+mn-ea"/>
          <a:cs typeface="+mn-cs"/>
        </a:defRPr>
      </a:lvl9pPr>
    </p:bodyStyle>
    <p:otherStyle>
      <a:defPPr>
        <a:defRPr lang="zh-CN"/>
      </a:defPPr>
      <a:lvl1pPr marL="0" algn="l" defTabSz="914126" rtl="0" eaLnBrk="1" latinLnBrk="0" hangingPunct="1">
        <a:defRPr sz="1799" kern="1200">
          <a:solidFill>
            <a:schemeClr val="tx1"/>
          </a:solidFill>
          <a:latin typeface="+mn-lt"/>
          <a:ea typeface="+mn-ea"/>
          <a:cs typeface="+mn-cs"/>
        </a:defRPr>
      </a:lvl1pPr>
      <a:lvl2pPr marL="457063" algn="l" defTabSz="914126" rtl="0" eaLnBrk="1" latinLnBrk="0" hangingPunct="1">
        <a:defRPr sz="1799" kern="1200">
          <a:solidFill>
            <a:schemeClr val="tx1"/>
          </a:solidFill>
          <a:latin typeface="+mn-lt"/>
          <a:ea typeface="+mn-ea"/>
          <a:cs typeface="+mn-cs"/>
        </a:defRPr>
      </a:lvl2pPr>
      <a:lvl3pPr marL="914126" algn="l" defTabSz="914126" rtl="0" eaLnBrk="1" latinLnBrk="0" hangingPunct="1">
        <a:defRPr sz="1799" kern="1200">
          <a:solidFill>
            <a:schemeClr val="tx1"/>
          </a:solidFill>
          <a:latin typeface="+mn-lt"/>
          <a:ea typeface="+mn-ea"/>
          <a:cs typeface="+mn-cs"/>
        </a:defRPr>
      </a:lvl3pPr>
      <a:lvl4pPr marL="1371189" algn="l" defTabSz="914126" rtl="0" eaLnBrk="1" latinLnBrk="0" hangingPunct="1">
        <a:defRPr sz="1799" kern="1200">
          <a:solidFill>
            <a:schemeClr val="tx1"/>
          </a:solidFill>
          <a:latin typeface="+mn-lt"/>
          <a:ea typeface="+mn-ea"/>
          <a:cs typeface="+mn-cs"/>
        </a:defRPr>
      </a:lvl4pPr>
      <a:lvl5pPr marL="1828251" algn="l" defTabSz="914126" rtl="0" eaLnBrk="1" latinLnBrk="0" hangingPunct="1">
        <a:defRPr sz="1799" kern="1200">
          <a:solidFill>
            <a:schemeClr val="tx1"/>
          </a:solidFill>
          <a:latin typeface="+mn-lt"/>
          <a:ea typeface="+mn-ea"/>
          <a:cs typeface="+mn-cs"/>
        </a:defRPr>
      </a:lvl5pPr>
      <a:lvl6pPr marL="2285314" algn="l" defTabSz="914126" rtl="0" eaLnBrk="1" latinLnBrk="0" hangingPunct="1">
        <a:defRPr sz="1799" kern="1200">
          <a:solidFill>
            <a:schemeClr val="tx1"/>
          </a:solidFill>
          <a:latin typeface="+mn-lt"/>
          <a:ea typeface="+mn-ea"/>
          <a:cs typeface="+mn-cs"/>
        </a:defRPr>
      </a:lvl6pPr>
      <a:lvl7pPr marL="2742377" algn="l" defTabSz="914126" rtl="0" eaLnBrk="1" latinLnBrk="0" hangingPunct="1">
        <a:defRPr sz="1799" kern="1200">
          <a:solidFill>
            <a:schemeClr val="tx1"/>
          </a:solidFill>
          <a:latin typeface="+mn-lt"/>
          <a:ea typeface="+mn-ea"/>
          <a:cs typeface="+mn-cs"/>
        </a:defRPr>
      </a:lvl7pPr>
      <a:lvl8pPr marL="3199440" algn="l" defTabSz="914126" rtl="0" eaLnBrk="1" latinLnBrk="0" hangingPunct="1">
        <a:defRPr sz="1799" kern="1200">
          <a:solidFill>
            <a:schemeClr val="tx1"/>
          </a:solidFill>
          <a:latin typeface="+mn-lt"/>
          <a:ea typeface="+mn-ea"/>
          <a:cs typeface="+mn-cs"/>
        </a:defRPr>
      </a:lvl8pPr>
      <a:lvl9pPr marL="3656503" algn="l" defTabSz="914126" rtl="0" eaLnBrk="1" latinLnBrk="0" hangingPunct="1">
        <a:defRPr sz="17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2.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4394396" y="1958722"/>
            <a:ext cx="5463355" cy="646203"/>
          </a:xfrm>
          <a:prstGeom prst="rect">
            <a:avLst/>
          </a:prstGeom>
          <a:noFill/>
        </p:spPr>
        <p:txBody>
          <a:bodyPr wrap="none" rtlCol="0">
            <a:spAutoFit/>
          </a:bodyPr>
          <a:lstStyle/>
          <a:p>
            <a:pPr defTabSz="1219078"/>
            <a:r>
              <a:rPr lang="en-US" altLang="zh-CN" sz="3599" dirty="0">
                <a:solidFill>
                  <a:prstClr val="black"/>
                </a:solidFill>
                <a:latin typeface="微软雅黑" panose="020B0503020204020204" pitchFamily="34" charset="-122"/>
              </a:rPr>
              <a:t>Xx</a:t>
            </a:r>
            <a:r>
              <a:rPr lang="zh-CN" altLang="en-US" sz="3599" dirty="0">
                <a:solidFill>
                  <a:prstClr val="black"/>
                </a:solidFill>
                <a:latin typeface="微软雅黑" panose="020B0503020204020204" pitchFamily="34" charset="-122"/>
              </a:rPr>
              <a:t>客户企业</a:t>
            </a:r>
            <a:r>
              <a:rPr lang="en-US" altLang="zh-CN" sz="3599" dirty="0">
                <a:solidFill>
                  <a:prstClr val="black"/>
                </a:solidFill>
                <a:latin typeface="微软雅黑" panose="020B0503020204020204" pitchFamily="34" charset="-122"/>
              </a:rPr>
              <a:t>IAAS</a:t>
            </a:r>
            <a:r>
              <a:rPr lang="zh-CN" altLang="en-US" sz="3599" dirty="0">
                <a:solidFill>
                  <a:prstClr val="black"/>
                </a:solidFill>
                <a:latin typeface="微软雅黑" panose="020B0503020204020204" pitchFamily="34" charset="-122"/>
              </a:rPr>
              <a:t>迁移方案</a:t>
            </a:r>
            <a:endParaRPr lang="en-US" sz="3599" dirty="0">
              <a:solidFill>
                <a:prstClr val="black"/>
              </a:solidFill>
              <a:latin typeface="微软雅黑" panose="020B0503020204020204" pitchFamily="34" charset="-122"/>
            </a:endParaRPr>
          </a:p>
        </p:txBody>
      </p:sp>
      <p:sp>
        <p:nvSpPr>
          <p:cNvPr id="4" name="文本框 3"/>
          <p:cNvSpPr txBox="1"/>
          <p:nvPr/>
        </p:nvSpPr>
        <p:spPr>
          <a:xfrm>
            <a:off x="5349112" y="3631386"/>
            <a:ext cx="1577420" cy="399981"/>
          </a:xfrm>
          <a:prstGeom prst="rect">
            <a:avLst/>
          </a:prstGeom>
          <a:noFill/>
        </p:spPr>
        <p:txBody>
          <a:bodyPr wrap="none" rtlCol="0">
            <a:spAutoFit/>
          </a:bodyPr>
          <a:lstStyle/>
          <a:p>
            <a:pPr defTabSz="1219078"/>
            <a:r>
              <a:rPr lang="en-US" sz="1999" dirty="0">
                <a:solidFill>
                  <a:prstClr val="black"/>
                </a:solidFill>
                <a:latin typeface="微软雅黑" panose="020B0503020204020204" pitchFamily="34" charset="-122"/>
              </a:rPr>
              <a:t>2023.</a:t>
            </a:r>
            <a:r>
              <a:rPr lang="en-US" altLang="zh-CN" sz="1999" dirty="0">
                <a:solidFill>
                  <a:prstClr val="black"/>
                </a:solidFill>
                <a:latin typeface="微软雅黑" panose="020B0503020204020204" pitchFamily="34" charset="-122"/>
              </a:rPr>
              <a:t>XX</a:t>
            </a:r>
            <a:r>
              <a:rPr lang="en-US" sz="1999" dirty="0">
                <a:solidFill>
                  <a:prstClr val="black"/>
                </a:solidFill>
                <a:latin typeface="微软雅黑" panose="020B0503020204020204" pitchFamily="34" charset="-122"/>
              </a:rPr>
              <a:t>.</a:t>
            </a:r>
            <a:r>
              <a:rPr lang="en-US" altLang="zh-CN" sz="1999" dirty="0">
                <a:solidFill>
                  <a:prstClr val="black"/>
                </a:solidFill>
                <a:latin typeface="微软雅黑" panose="020B0503020204020204" pitchFamily="34" charset="-122"/>
              </a:rPr>
              <a:t>XX</a:t>
            </a:r>
            <a:endParaRPr lang="en-US" sz="1999" dirty="0">
              <a:solidFill>
                <a:prstClr val="black"/>
              </a:solidFill>
              <a:latin typeface="微软雅黑" panose="020B0503020204020204" pitchFamily="34" charset="-122"/>
            </a:endParaRPr>
          </a:p>
        </p:txBody>
      </p:sp>
    </p:spTree>
    <p:extLst>
      <p:ext uri="{BB962C8B-B14F-4D97-AF65-F5344CB8AC3E}">
        <p14:creationId xmlns:p14="http://schemas.microsoft.com/office/powerpoint/2010/main" val="1542825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流程图: 过程 2"/>
          <p:cNvSpPr/>
          <p:nvPr/>
        </p:nvSpPr>
        <p:spPr>
          <a:xfrm>
            <a:off x="2081944" y="1235380"/>
            <a:ext cx="1367796" cy="630050"/>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zh-CN" altLang="en-US" sz="1400" dirty="0"/>
              <a:t>停止源端</a:t>
            </a:r>
            <a:r>
              <a:rPr lang="en-US" altLang="zh-CN" sz="1400" dirty="0"/>
              <a:t>App,</a:t>
            </a:r>
            <a:r>
              <a:rPr lang="zh-CN" altLang="en-US" sz="1400" dirty="0"/>
              <a:t>停止</a:t>
            </a:r>
            <a:r>
              <a:rPr lang="en-US" altLang="zh-CN" sz="1400" dirty="0"/>
              <a:t>RDS</a:t>
            </a:r>
            <a:r>
              <a:rPr lang="zh-CN" altLang="en-US" sz="1400" dirty="0"/>
              <a:t>、</a:t>
            </a:r>
            <a:r>
              <a:rPr lang="en-US" altLang="zh-CN" sz="1400" dirty="0"/>
              <a:t>OBS</a:t>
            </a:r>
            <a:r>
              <a:rPr lang="zh-CN" altLang="en-US" sz="1400" dirty="0"/>
              <a:t>数据写入</a:t>
            </a:r>
          </a:p>
        </p:txBody>
      </p:sp>
      <p:sp>
        <p:nvSpPr>
          <p:cNvPr id="77" name="流程图: 过程 76"/>
          <p:cNvSpPr/>
          <p:nvPr/>
        </p:nvSpPr>
        <p:spPr>
          <a:xfrm>
            <a:off x="2045950" y="2349835"/>
            <a:ext cx="1439785" cy="575914"/>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zh-CN" altLang="en-US" sz="1400" dirty="0"/>
              <a:t>数据库增量迁移</a:t>
            </a:r>
          </a:p>
        </p:txBody>
      </p:sp>
      <p:sp>
        <p:nvSpPr>
          <p:cNvPr id="79" name="流程图: 过程 78"/>
          <p:cNvSpPr/>
          <p:nvPr/>
        </p:nvSpPr>
        <p:spPr>
          <a:xfrm>
            <a:off x="2045949" y="4747137"/>
            <a:ext cx="1439785" cy="575914"/>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zh-CN" altLang="en-US" sz="1400" dirty="0"/>
              <a:t>启动目的端</a:t>
            </a:r>
            <a:r>
              <a:rPr lang="en-US" altLang="zh-CN" sz="1400" dirty="0"/>
              <a:t>App</a:t>
            </a:r>
            <a:endParaRPr lang="zh-CN" altLang="en-US" sz="1400" dirty="0"/>
          </a:p>
        </p:txBody>
      </p:sp>
      <p:sp>
        <p:nvSpPr>
          <p:cNvPr id="80" name="流程图: 过程 79"/>
          <p:cNvSpPr/>
          <p:nvPr/>
        </p:nvSpPr>
        <p:spPr>
          <a:xfrm>
            <a:off x="4609522" y="4758711"/>
            <a:ext cx="1439785" cy="575914"/>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zh-CN" altLang="en-US" sz="1400" dirty="0"/>
              <a:t>业务验证</a:t>
            </a:r>
          </a:p>
        </p:txBody>
      </p:sp>
      <p:sp>
        <p:nvSpPr>
          <p:cNvPr id="88" name="流程图: 过程 87"/>
          <p:cNvSpPr/>
          <p:nvPr/>
        </p:nvSpPr>
        <p:spPr>
          <a:xfrm>
            <a:off x="6704360" y="1235379"/>
            <a:ext cx="1843739" cy="578395"/>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zh-CN" altLang="en-US" sz="1400" dirty="0"/>
              <a:t>修改</a:t>
            </a:r>
            <a:r>
              <a:rPr lang="en-US" altLang="zh-CN" sz="1400" dirty="0"/>
              <a:t>DNS</a:t>
            </a:r>
            <a:r>
              <a:rPr lang="zh-CN" altLang="en-US" sz="1400" dirty="0"/>
              <a:t>，切换</a:t>
            </a:r>
            <a:r>
              <a:rPr lang="en-US" altLang="zh-CN" sz="1400" dirty="0"/>
              <a:t>AWS</a:t>
            </a:r>
            <a:r>
              <a:rPr lang="zh-CN" altLang="en-US" sz="1400" dirty="0"/>
              <a:t>的部分访问流量到华为云平台</a:t>
            </a:r>
          </a:p>
        </p:txBody>
      </p:sp>
      <p:cxnSp>
        <p:nvCxnSpPr>
          <p:cNvPr id="8" name="直接箭头连接符 7"/>
          <p:cNvCxnSpPr>
            <a:stCxn id="3" idx="2"/>
            <a:endCxn id="77" idx="0"/>
          </p:cNvCxnSpPr>
          <p:nvPr/>
        </p:nvCxnSpPr>
        <p:spPr>
          <a:xfrm>
            <a:off x="2765842" y="1865430"/>
            <a:ext cx="1" cy="4844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直接箭头连接符 9"/>
          <p:cNvCxnSpPr>
            <a:stCxn id="77" idx="2"/>
            <a:endCxn id="23" idx="0"/>
          </p:cNvCxnSpPr>
          <p:nvPr/>
        </p:nvCxnSpPr>
        <p:spPr>
          <a:xfrm flipH="1">
            <a:off x="2765842" y="2925749"/>
            <a:ext cx="1" cy="5139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直接箭头连接符 18"/>
          <p:cNvCxnSpPr>
            <a:stCxn id="79" idx="3"/>
            <a:endCxn id="80" idx="1"/>
          </p:cNvCxnSpPr>
          <p:nvPr/>
        </p:nvCxnSpPr>
        <p:spPr>
          <a:xfrm>
            <a:off x="3485734" y="5035094"/>
            <a:ext cx="1123788" cy="115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直接箭头连接符 20"/>
          <p:cNvCxnSpPr>
            <a:stCxn id="32" idx="3"/>
            <a:endCxn id="88" idx="1"/>
          </p:cNvCxnSpPr>
          <p:nvPr/>
        </p:nvCxnSpPr>
        <p:spPr>
          <a:xfrm flipV="1">
            <a:off x="6075916" y="1524577"/>
            <a:ext cx="628444" cy="12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文本框 21"/>
          <p:cNvSpPr txBox="1"/>
          <p:nvPr/>
        </p:nvSpPr>
        <p:spPr>
          <a:xfrm>
            <a:off x="859558" y="2417356"/>
            <a:ext cx="775414" cy="707630"/>
          </a:xfrm>
          <a:prstGeom prst="rect">
            <a:avLst/>
          </a:prstGeom>
          <a:noFill/>
        </p:spPr>
        <p:txBody>
          <a:bodyPr wrap="square" rtlCol="0">
            <a:spAutoFit/>
          </a:bodyPr>
          <a:lstStyle/>
          <a:p>
            <a:r>
              <a:rPr lang="zh-CN" altLang="en-US" sz="1999" b="1" dirty="0"/>
              <a:t>源端</a:t>
            </a:r>
            <a:r>
              <a:rPr lang="en-US" altLang="zh-CN" sz="1999" b="1" dirty="0"/>
              <a:t>DRS</a:t>
            </a:r>
            <a:endParaRPr lang="zh-CN" altLang="en-US" sz="1999" b="1" dirty="0"/>
          </a:p>
        </p:txBody>
      </p:sp>
      <p:sp>
        <p:nvSpPr>
          <p:cNvPr id="96" name="文本框 95"/>
          <p:cNvSpPr txBox="1"/>
          <p:nvPr/>
        </p:nvSpPr>
        <p:spPr>
          <a:xfrm>
            <a:off x="905455" y="1377470"/>
            <a:ext cx="751696" cy="707630"/>
          </a:xfrm>
          <a:prstGeom prst="rect">
            <a:avLst/>
          </a:prstGeom>
          <a:noFill/>
        </p:spPr>
        <p:txBody>
          <a:bodyPr wrap="square" rtlCol="0">
            <a:spAutoFit/>
          </a:bodyPr>
          <a:lstStyle/>
          <a:p>
            <a:r>
              <a:rPr lang="zh-CN" altLang="en-US" sz="1999" b="1" dirty="0"/>
              <a:t>源端</a:t>
            </a:r>
            <a:r>
              <a:rPr lang="en-US" altLang="zh-CN" sz="1999" b="1" dirty="0"/>
              <a:t>AWS</a:t>
            </a:r>
            <a:endParaRPr lang="zh-CN" altLang="en-US" sz="1999" b="1" dirty="0"/>
          </a:p>
        </p:txBody>
      </p:sp>
      <p:sp>
        <p:nvSpPr>
          <p:cNvPr id="97" name="文本框 96"/>
          <p:cNvSpPr txBox="1"/>
          <p:nvPr/>
        </p:nvSpPr>
        <p:spPr>
          <a:xfrm>
            <a:off x="780656" y="4860307"/>
            <a:ext cx="986190" cy="707630"/>
          </a:xfrm>
          <a:prstGeom prst="rect">
            <a:avLst/>
          </a:prstGeom>
          <a:noFill/>
        </p:spPr>
        <p:txBody>
          <a:bodyPr wrap="square" rtlCol="0">
            <a:spAutoFit/>
          </a:bodyPr>
          <a:lstStyle/>
          <a:p>
            <a:r>
              <a:rPr lang="zh-CN" altLang="en-US" sz="1999" b="1" dirty="0"/>
              <a:t>目的端</a:t>
            </a:r>
            <a:endParaRPr lang="en-US" altLang="zh-CN" sz="1999" b="1" dirty="0"/>
          </a:p>
          <a:p>
            <a:r>
              <a:rPr lang="zh-CN" altLang="en-US" sz="1999" b="1" dirty="0"/>
              <a:t>华为云</a:t>
            </a:r>
          </a:p>
        </p:txBody>
      </p:sp>
      <p:sp>
        <p:nvSpPr>
          <p:cNvPr id="18" name="文本框 17"/>
          <p:cNvSpPr txBox="1"/>
          <p:nvPr/>
        </p:nvSpPr>
        <p:spPr>
          <a:xfrm>
            <a:off x="277935" y="119137"/>
            <a:ext cx="2031325" cy="461665"/>
          </a:xfrm>
          <a:prstGeom prst="rect">
            <a:avLst/>
          </a:prstGeom>
          <a:noFill/>
        </p:spPr>
        <p:txBody>
          <a:bodyPr wrap="none" rtlCol="0">
            <a:spAutoFit/>
          </a:bodyPr>
          <a:lstStyle/>
          <a:p>
            <a:r>
              <a:rPr lang="zh-CN" altLang="en-US" sz="2400" b="1" dirty="0">
                <a:latin typeface="微软雅黑" panose="020B0503020204020204" pitchFamily="34" charset="-122"/>
                <a:ea typeface="微软雅黑" panose="020B0503020204020204" pitchFamily="34" charset="-122"/>
                <a:cs typeface="Lucida Sans Unicode" panose="020B0602030504020204" pitchFamily="34" charset="0"/>
              </a:rPr>
              <a:t>整体割接流程</a:t>
            </a:r>
          </a:p>
        </p:txBody>
      </p:sp>
      <p:sp>
        <p:nvSpPr>
          <p:cNvPr id="23" name="流程图: 过程 22"/>
          <p:cNvSpPr/>
          <p:nvPr/>
        </p:nvSpPr>
        <p:spPr>
          <a:xfrm>
            <a:off x="2045949" y="3439653"/>
            <a:ext cx="1439785" cy="575914"/>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altLang="zh-CN" sz="1400" dirty="0"/>
              <a:t>HW RDS</a:t>
            </a:r>
            <a:r>
              <a:rPr lang="zh-CN" altLang="en-US" sz="1400" dirty="0"/>
              <a:t>数据校验</a:t>
            </a:r>
          </a:p>
        </p:txBody>
      </p:sp>
      <p:cxnSp>
        <p:nvCxnSpPr>
          <p:cNvPr id="24" name="直接箭头连接符 23"/>
          <p:cNvCxnSpPr>
            <a:stCxn id="23" idx="2"/>
            <a:endCxn id="79" idx="0"/>
          </p:cNvCxnSpPr>
          <p:nvPr/>
        </p:nvCxnSpPr>
        <p:spPr>
          <a:xfrm>
            <a:off x="2765842" y="4015567"/>
            <a:ext cx="0" cy="73157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2" name="流程图: 过程 31"/>
          <p:cNvSpPr/>
          <p:nvPr/>
        </p:nvSpPr>
        <p:spPr>
          <a:xfrm>
            <a:off x="4636131" y="1237861"/>
            <a:ext cx="1439785" cy="575914"/>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altLang="zh-CN" sz="1400" dirty="0"/>
              <a:t>AWS</a:t>
            </a:r>
            <a:r>
              <a:rPr lang="zh-CN" altLang="en-US" sz="1400" dirty="0"/>
              <a:t>的业务应用对接到华为云</a:t>
            </a:r>
            <a:r>
              <a:rPr lang="en-US" altLang="zh-CN" sz="1400" dirty="0"/>
              <a:t>RDS</a:t>
            </a:r>
            <a:endParaRPr lang="zh-CN" altLang="en-US" sz="1400" dirty="0"/>
          </a:p>
        </p:txBody>
      </p:sp>
      <p:cxnSp>
        <p:nvCxnSpPr>
          <p:cNvPr id="35" name="直接连接符 34"/>
          <p:cNvCxnSpPr/>
          <p:nvPr/>
        </p:nvCxnSpPr>
        <p:spPr>
          <a:xfrm flipV="1">
            <a:off x="859558" y="4417888"/>
            <a:ext cx="7688541" cy="25085"/>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36" name="文本框 35"/>
          <p:cNvSpPr txBox="1"/>
          <p:nvPr/>
        </p:nvSpPr>
        <p:spPr>
          <a:xfrm>
            <a:off x="712903" y="3241890"/>
            <a:ext cx="1021602" cy="1015278"/>
          </a:xfrm>
          <a:prstGeom prst="rect">
            <a:avLst/>
          </a:prstGeom>
          <a:noFill/>
        </p:spPr>
        <p:txBody>
          <a:bodyPr wrap="square" rtlCol="0">
            <a:spAutoFit/>
          </a:bodyPr>
          <a:lstStyle/>
          <a:p>
            <a:r>
              <a:rPr lang="zh-CN" altLang="en-US" sz="1999" b="1" dirty="0"/>
              <a:t>目的端</a:t>
            </a:r>
            <a:r>
              <a:rPr lang="en-US" altLang="zh-CN" sz="1999" b="1" dirty="0"/>
              <a:t>DRS</a:t>
            </a:r>
            <a:r>
              <a:rPr lang="zh-CN" altLang="en-US" sz="1999" b="1" dirty="0"/>
              <a:t>数据校验</a:t>
            </a:r>
          </a:p>
        </p:txBody>
      </p:sp>
      <p:cxnSp>
        <p:nvCxnSpPr>
          <p:cNvPr id="37" name="直接箭头连接符 36"/>
          <p:cNvCxnSpPr>
            <a:stCxn id="80" idx="0"/>
            <a:endCxn id="32" idx="2"/>
          </p:cNvCxnSpPr>
          <p:nvPr/>
        </p:nvCxnSpPr>
        <p:spPr>
          <a:xfrm flipV="1">
            <a:off x="5329415" y="1813775"/>
            <a:ext cx="26609" cy="29449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5" name="椭圆 54"/>
          <p:cNvSpPr/>
          <p:nvPr/>
        </p:nvSpPr>
        <p:spPr>
          <a:xfrm>
            <a:off x="3550515" y="1407267"/>
            <a:ext cx="324018" cy="324018"/>
          </a:xfrm>
          <a:prstGeom prst="ellipse">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685"/>
            <a:r>
              <a:rPr lang="en-US" altLang="zh-CN" sz="1600" dirty="0">
                <a:solidFill>
                  <a:srgbClr val="000000"/>
                </a:solidFill>
                <a:latin typeface="微软雅黑"/>
              </a:rPr>
              <a:t>1</a:t>
            </a:r>
            <a:endParaRPr lang="zh-CN" altLang="en-US" sz="1600" dirty="0">
              <a:solidFill>
                <a:srgbClr val="000000"/>
              </a:solidFill>
              <a:latin typeface="微软雅黑"/>
            </a:endParaRPr>
          </a:p>
        </p:txBody>
      </p:sp>
      <p:sp>
        <p:nvSpPr>
          <p:cNvPr id="56" name="椭圆 55"/>
          <p:cNvSpPr/>
          <p:nvPr/>
        </p:nvSpPr>
        <p:spPr>
          <a:xfrm>
            <a:off x="3683671" y="2483980"/>
            <a:ext cx="324018" cy="324018"/>
          </a:xfrm>
          <a:prstGeom prst="ellipse">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685"/>
            <a:r>
              <a:rPr lang="en-US" altLang="zh-CN" sz="1600" dirty="0">
                <a:solidFill>
                  <a:srgbClr val="000000"/>
                </a:solidFill>
                <a:latin typeface="微软雅黑"/>
              </a:rPr>
              <a:t>2</a:t>
            </a:r>
            <a:endParaRPr lang="zh-CN" altLang="en-US" sz="1600" dirty="0">
              <a:solidFill>
                <a:srgbClr val="000000"/>
              </a:solidFill>
              <a:latin typeface="微软雅黑"/>
            </a:endParaRPr>
          </a:p>
        </p:txBody>
      </p:sp>
      <p:sp>
        <p:nvSpPr>
          <p:cNvPr id="57" name="椭圆 56"/>
          <p:cNvSpPr/>
          <p:nvPr/>
        </p:nvSpPr>
        <p:spPr>
          <a:xfrm>
            <a:off x="3683671" y="3587520"/>
            <a:ext cx="324018" cy="324018"/>
          </a:xfrm>
          <a:prstGeom prst="ellipse">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685"/>
            <a:r>
              <a:rPr lang="en-US" altLang="zh-CN" sz="1600" dirty="0">
                <a:solidFill>
                  <a:srgbClr val="000000"/>
                </a:solidFill>
                <a:latin typeface="微软雅黑"/>
              </a:rPr>
              <a:t>3</a:t>
            </a:r>
            <a:endParaRPr lang="zh-CN" altLang="en-US" sz="1600" dirty="0">
              <a:solidFill>
                <a:srgbClr val="000000"/>
              </a:solidFill>
              <a:latin typeface="微软雅黑"/>
            </a:endParaRPr>
          </a:p>
        </p:txBody>
      </p:sp>
      <p:sp>
        <p:nvSpPr>
          <p:cNvPr id="58" name="椭圆 57"/>
          <p:cNvSpPr/>
          <p:nvPr/>
        </p:nvSpPr>
        <p:spPr>
          <a:xfrm>
            <a:off x="2618117" y="5385992"/>
            <a:ext cx="324018" cy="324018"/>
          </a:xfrm>
          <a:prstGeom prst="ellipse">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685"/>
            <a:r>
              <a:rPr lang="en-US" altLang="zh-CN" sz="1600" dirty="0">
                <a:solidFill>
                  <a:srgbClr val="000000"/>
                </a:solidFill>
                <a:latin typeface="微软雅黑"/>
              </a:rPr>
              <a:t>4</a:t>
            </a:r>
            <a:endParaRPr lang="zh-CN" altLang="en-US" sz="1600" dirty="0">
              <a:solidFill>
                <a:srgbClr val="000000"/>
              </a:solidFill>
              <a:latin typeface="微软雅黑"/>
            </a:endParaRPr>
          </a:p>
        </p:txBody>
      </p:sp>
      <p:sp>
        <p:nvSpPr>
          <p:cNvPr id="59" name="椭圆 58"/>
          <p:cNvSpPr/>
          <p:nvPr/>
        </p:nvSpPr>
        <p:spPr>
          <a:xfrm>
            <a:off x="5267565" y="5334625"/>
            <a:ext cx="324018" cy="324018"/>
          </a:xfrm>
          <a:prstGeom prst="ellipse">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685"/>
            <a:r>
              <a:rPr lang="en-US" altLang="zh-CN" sz="1600" dirty="0">
                <a:solidFill>
                  <a:srgbClr val="000000"/>
                </a:solidFill>
                <a:latin typeface="微软雅黑"/>
              </a:rPr>
              <a:t>5</a:t>
            </a:r>
            <a:endParaRPr lang="zh-CN" altLang="en-US" sz="1600" dirty="0">
              <a:solidFill>
                <a:srgbClr val="000000"/>
              </a:solidFill>
              <a:latin typeface="微软雅黑"/>
            </a:endParaRPr>
          </a:p>
        </p:txBody>
      </p:sp>
      <p:sp>
        <p:nvSpPr>
          <p:cNvPr id="60" name="椭圆 59"/>
          <p:cNvSpPr/>
          <p:nvPr/>
        </p:nvSpPr>
        <p:spPr>
          <a:xfrm>
            <a:off x="4244666" y="1363809"/>
            <a:ext cx="324018" cy="324018"/>
          </a:xfrm>
          <a:prstGeom prst="ellipse">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685"/>
            <a:r>
              <a:rPr lang="en-US" altLang="zh-CN" sz="1600" dirty="0">
                <a:solidFill>
                  <a:srgbClr val="000000"/>
                </a:solidFill>
                <a:latin typeface="微软雅黑"/>
              </a:rPr>
              <a:t>6</a:t>
            </a:r>
            <a:endParaRPr lang="zh-CN" altLang="en-US" sz="1600" dirty="0">
              <a:solidFill>
                <a:srgbClr val="000000"/>
              </a:solidFill>
              <a:latin typeface="微软雅黑"/>
            </a:endParaRPr>
          </a:p>
        </p:txBody>
      </p:sp>
      <p:sp>
        <p:nvSpPr>
          <p:cNvPr id="61" name="椭圆 60"/>
          <p:cNvSpPr/>
          <p:nvPr/>
        </p:nvSpPr>
        <p:spPr>
          <a:xfrm>
            <a:off x="7464220" y="757632"/>
            <a:ext cx="324018" cy="324018"/>
          </a:xfrm>
          <a:prstGeom prst="ellipse">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685"/>
            <a:r>
              <a:rPr lang="en-US" altLang="zh-CN" sz="1600" dirty="0">
                <a:solidFill>
                  <a:srgbClr val="000000"/>
                </a:solidFill>
                <a:latin typeface="微软雅黑"/>
              </a:rPr>
              <a:t>7</a:t>
            </a:r>
            <a:endParaRPr lang="zh-CN" altLang="en-US" sz="1600" dirty="0">
              <a:solidFill>
                <a:srgbClr val="000000"/>
              </a:solidFill>
              <a:latin typeface="微软雅黑"/>
            </a:endParaRPr>
          </a:p>
        </p:txBody>
      </p:sp>
      <p:sp>
        <p:nvSpPr>
          <p:cNvPr id="74" name="文本框 73"/>
          <p:cNvSpPr txBox="1"/>
          <p:nvPr/>
        </p:nvSpPr>
        <p:spPr>
          <a:xfrm>
            <a:off x="8620050" y="808163"/>
            <a:ext cx="3399944" cy="5262979"/>
          </a:xfrm>
          <a:prstGeom prst="rect">
            <a:avLst/>
          </a:prstGeom>
          <a:noFill/>
        </p:spPr>
        <p:txBody>
          <a:bodyPr wrap="square" rtlCol="0">
            <a:spAutoFit/>
          </a:bodyPr>
          <a:lstStyle/>
          <a:p>
            <a:pPr lvl="0"/>
            <a:r>
              <a:rPr lang="en-US" altLang="zh-CN" sz="1600" dirty="0">
                <a:latin typeface="微软雅黑" panose="020B0503020204020204" pitchFamily="34" charset="-122"/>
                <a:ea typeface="微软雅黑" panose="020B0503020204020204" pitchFamily="34" charset="-122"/>
              </a:rPr>
              <a:t>1</a:t>
            </a:r>
            <a:r>
              <a:rPr lang="zh-CN" altLang="en-US" sz="1600" dirty="0">
                <a:latin typeface="微软雅黑" panose="020B0503020204020204" pitchFamily="34" charset="-122"/>
                <a:ea typeface="微软雅黑" panose="020B0503020204020204" pitchFamily="34" charset="-122"/>
              </a:rPr>
              <a:t>、</a:t>
            </a:r>
            <a:r>
              <a:rPr lang="zh-CN" altLang="zh-CN" sz="1600" dirty="0">
                <a:latin typeface="微软雅黑" panose="020B0503020204020204" pitchFamily="34" charset="-122"/>
                <a:ea typeface="微软雅黑" panose="020B0503020204020204" pitchFamily="34" charset="-122"/>
              </a:rPr>
              <a:t>源端</a:t>
            </a:r>
            <a:r>
              <a:rPr lang="en-US" altLang="zh-CN" sz="1600" dirty="0">
                <a:latin typeface="微软雅黑" panose="020B0503020204020204" pitchFamily="34" charset="-122"/>
                <a:ea typeface="微软雅黑" panose="020B0503020204020204" pitchFamily="34" charset="-122"/>
              </a:rPr>
              <a:t>AWS</a:t>
            </a:r>
            <a:r>
              <a:rPr lang="zh-CN" altLang="zh-CN" sz="1600" dirty="0">
                <a:latin typeface="微软雅黑" panose="020B0503020204020204" pitchFamily="34" charset="-122"/>
                <a:ea typeface="微软雅黑" panose="020B0503020204020204" pitchFamily="34" charset="-122"/>
              </a:rPr>
              <a:t>关闭服务，停止业务数据写入</a:t>
            </a:r>
          </a:p>
          <a:p>
            <a:pPr lvl="0"/>
            <a:r>
              <a:rPr lang="en-US" altLang="zh-CN" sz="1600" dirty="0">
                <a:latin typeface="微软雅黑" panose="020B0503020204020204" pitchFamily="34" charset="-122"/>
                <a:ea typeface="微软雅黑" panose="020B0503020204020204" pitchFamily="34" charset="-122"/>
              </a:rPr>
              <a:t>2</a:t>
            </a:r>
            <a:r>
              <a:rPr lang="zh-CN" altLang="en-US" sz="1600" dirty="0">
                <a:latin typeface="微软雅黑" panose="020B0503020204020204" pitchFamily="34" charset="-122"/>
                <a:ea typeface="微软雅黑" panose="020B0503020204020204" pitchFamily="34" charset="-122"/>
              </a:rPr>
              <a:t>、</a:t>
            </a:r>
            <a:r>
              <a:rPr lang="zh-CN" altLang="zh-CN" sz="1600" dirty="0">
                <a:latin typeface="微软雅黑" panose="020B0503020204020204" pitchFamily="34" charset="-122"/>
                <a:ea typeface="微软雅黑" panose="020B0503020204020204" pitchFamily="34" charset="-122"/>
              </a:rPr>
              <a:t>源端</a:t>
            </a:r>
            <a:r>
              <a:rPr lang="en-US" altLang="zh-CN" sz="1600" dirty="0">
                <a:latin typeface="微软雅黑" panose="020B0503020204020204" pitchFamily="34" charset="-122"/>
                <a:ea typeface="微软雅黑" panose="020B0503020204020204" pitchFamily="34" charset="-122"/>
              </a:rPr>
              <a:t>AWS</a:t>
            </a:r>
            <a:r>
              <a:rPr lang="zh-CN" altLang="zh-CN" sz="1600" dirty="0">
                <a:latin typeface="微软雅黑" panose="020B0503020204020204" pitchFamily="34" charset="-122"/>
                <a:ea typeface="微软雅黑" panose="020B0503020204020204" pitchFamily="34" charset="-122"/>
              </a:rPr>
              <a:t>数据库增量同步到目标端华为云</a:t>
            </a:r>
            <a:r>
              <a:rPr lang="en-US" altLang="zh-CN" sz="1600" dirty="0">
                <a:latin typeface="微软雅黑" panose="020B0503020204020204" pitchFamily="34" charset="-122"/>
                <a:ea typeface="微软雅黑" panose="020B0503020204020204" pitchFamily="34" charset="-122"/>
              </a:rPr>
              <a:t>RDS-MySQL</a:t>
            </a:r>
            <a:endParaRPr lang="zh-CN" altLang="zh-CN" sz="1600" dirty="0">
              <a:latin typeface="微软雅黑" panose="020B0503020204020204" pitchFamily="34" charset="-122"/>
              <a:ea typeface="微软雅黑" panose="020B0503020204020204" pitchFamily="34" charset="-122"/>
            </a:endParaRPr>
          </a:p>
          <a:p>
            <a:pPr lvl="0"/>
            <a:r>
              <a:rPr lang="en-US" altLang="zh-CN" sz="1600" dirty="0">
                <a:latin typeface="微软雅黑" panose="020B0503020204020204" pitchFamily="34" charset="-122"/>
                <a:ea typeface="微软雅黑" panose="020B0503020204020204" pitchFamily="34" charset="-122"/>
              </a:rPr>
              <a:t>3</a:t>
            </a:r>
            <a:r>
              <a:rPr lang="zh-CN" altLang="en-US" sz="1600" dirty="0">
                <a:latin typeface="微软雅黑" panose="020B0503020204020204" pitchFamily="34" charset="-122"/>
                <a:ea typeface="微软雅黑" panose="020B0503020204020204" pitchFamily="34" charset="-122"/>
              </a:rPr>
              <a:t>、在数据增量完成后，对源端和目的端的数据库进行数据一致性校验确保业务层调取完整准确的数据。</a:t>
            </a:r>
            <a:endParaRPr lang="en-US" altLang="zh-CN" sz="1600" dirty="0">
              <a:latin typeface="微软雅黑" panose="020B0503020204020204" pitchFamily="34" charset="-122"/>
              <a:ea typeface="微软雅黑" panose="020B0503020204020204" pitchFamily="34" charset="-122"/>
            </a:endParaRPr>
          </a:p>
          <a:p>
            <a:pPr lvl="0"/>
            <a:r>
              <a:rPr lang="en-US" altLang="zh-CN" sz="1600" dirty="0">
                <a:latin typeface="微软雅黑" panose="020B0503020204020204" pitchFamily="34" charset="-122"/>
                <a:ea typeface="微软雅黑" panose="020B0503020204020204" pitchFamily="34" charset="-122"/>
              </a:rPr>
              <a:t>4</a:t>
            </a:r>
            <a:r>
              <a:rPr lang="zh-CN" altLang="en-US" sz="1600" dirty="0">
                <a:latin typeface="微软雅黑" panose="020B0503020204020204" pitchFamily="34" charset="-122"/>
                <a:ea typeface="微软雅黑" panose="020B0503020204020204" pitchFamily="34" charset="-122"/>
              </a:rPr>
              <a:t>、</a:t>
            </a:r>
            <a:r>
              <a:rPr lang="zh-CN" altLang="zh-CN" sz="1600" dirty="0">
                <a:latin typeface="微软雅黑" panose="020B0503020204020204" pitchFamily="34" charset="-122"/>
                <a:ea typeface="微软雅黑" panose="020B0503020204020204" pitchFamily="34" charset="-122"/>
              </a:rPr>
              <a:t>启动目标端应用</a:t>
            </a:r>
            <a:r>
              <a:rPr lang="zh-CN" altLang="en-US" sz="1600" dirty="0">
                <a:latin typeface="微软雅黑" panose="020B0503020204020204" pitchFamily="34" charset="-122"/>
                <a:ea typeface="微软雅黑" panose="020B0503020204020204" pitchFamily="34" charset="-122"/>
              </a:rPr>
              <a:t>，验证业务集群的功能。</a:t>
            </a:r>
            <a:endParaRPr lang="en-US" altLang="zh-CN" sz="1600" dirty="0">
              <a:latin typeface="微软雅黑" panose="020B0503020204020204" pitchFamily="34" charset="-122"/>
              <a:ea typeface="微软雅黑" panose="020B0503020204020204" pitchFamily="34" charset="-122"/>
            </a:endParaRPr>
          </a:p>
          <a:p>
            <a:pPr lvl="0"/>
            <a:r>
              <a:rPr lang="en-US" altLang="zh-CN" sz="1600" dirty="0">
                <a:latin typeface="微软雅黑" panose="020B0503020204020204" pitchFamily="34" charset="-122"/>
                <a:ea typeface="微软雅黑" panose="020B0503020204020204" pitchFamily="34" charset="-122"/>
              </a:rPr>
              <a:t>5</a:t>
            </a:r>
            <a:r>
              <a:rPr lang="zh-CN" altLang="en-US" sz="1600" dirty="0">
                <a:latin typeface="微软雅黑" panose="020B0503020204020204" pitchFamily="34" charset="-122"/>
                <a:ea typeface="微软雅黑" panose="020B0503020204020204" pitchFamily="34" charset="-122"/>
              </a:rPr>
              <a:t>、</a:t>
            </a:r>
            <a:r>
              <a:rPr lang="zh-CN" altLang="zh-CN" sz="1600" dirty="0">
                <a:latin typeface="微软雅黑" panose="020B0503020204020204" pitchFamily="34" charset="-122"/>
                <a:ea typeface="微软雅黑" panose="020B0503020204020204" pitchFamily="34" charset="-122"/>
              </a:rPr>
              <a:t>对业务进行测试验证</a:t>
            </a:r>
          </a:p>
          <a:p>
            <a:pPr lvl="0"/>
            <a:r>
              <a:rPr lang="en-US" altLang="zh-CN" sz="1600" dirty="0">
                <a:latin typeface="微软雅黑" panose="020B0503020204020204" pitchFamily="34" charset="-122"/>
                <a:ea typeface="微软雅黑" panose="020B0503020204020204" pitchFamily="34" charset="-122"/>
              </a:rPr>
              <a:t>6</a:t>
            </a:r>
            <a:r>
              <a:rPr lang="zh-CN" altLang="en-US" sz="1600" dirty="0">
                <a:latin typeface="微软雅黑" panose="020B0503020204020204" pitchFamily="34" charset="-122"/>
                <a:ea typeface="微软雅黑" panose="020B0503020204020204" pitchFamily="34" charset="-122"/>
              </a:rPr>
              <a:t>、</a:t>
            </a:r>
            <a:r>
              <a:rPr lang="en-US" altLang="zh-CN" sz="1600" dirty="0">
                <a:latin typeface="微软雅黑" panose="020B0503020204020204" pitchFamily="34" charset="-122"/>
                <a:ea typeface="微软雅黑" panose="020B0503020204020204" pitchFamily="34" charset="-122"/>
              </a:rPr>
              <a:t>AWS</a:t>
            </a:r>
            <a:r>
              <a:rPr lang="zh-CN" altLang="zh-CN" sz="1600" dirty="0">
                <a:latin typeface="微软雅黑" panose="020B0503020204020204" pitchFamily="34" charset="-122"/>
                <a:ea typeface="微软雅黑" panose="020B0503020204020204" pitchFamily="34" charset="-122"/>
              </a:rPr>
              <a:t>业务</a:t>
            </a:r>
            <a:r>
              <a:rPr lang="zh-CN" altLang="en-US" sz="1600" dirty="0">
                <a:latin typeface="微软雅黑" panose="020B0503020204020204" pitchFamily="34" charset="-122"/>
                <a:ea typeface="微软雅黑" panose="020B0503020204020204" pitchFamily="34" charset="-122"/>
              </a:rPr>
              <a:t>层修改连接后端数据库的连接地址，使用</a:t>
            </a:r>
            <a:r>
              <a:rPr lang="en-US" altLang="zh-CN" sz="1600" dirty="0">
                <a:latin typeface="微软雅黑" panose="020B0503020204020204" pitchFamily="34" charset="-122"/>
                <a:ea typeface="微软雅黑" panose="020B0503020204020204" pitchFamily="34" charset="-122"/>
              </a:rPr>
              <a:t>HW</a:t>
            </a:r>
            <a:r>
              <a:rPr lang="zh-CN" altLang="en-US" sz="1600" dirty="0">
                <a:latin typeface="微软雅黑" panose="020B0503020204020204" pitchFamily="34" charset="-122"/>
                <a:ea typeface="微软雅黑" panose="020B0503020204020204" pitchFamily="34" charset="-122"/>
              </a:rPr>
              <a:t>的</a:t>
            </a:r>
            <a:r>
              <a:rPr lang="en-US" altLang="zh-CN" sz="1600" dirty="0">
                <a:latin typeface="微软雅黑" panose="020B0503020204020204" pitchFamily="34" charset="-122"/>
                <a:ea typeface="微软雅黑" panose="020B0503020204020204" pitchFamily="34" charset="-122"/>
              </a:rPr>
              <a:t>RDS</a:t>
            </a:r>
            <a:r>
              <a:rPr lang="zh-CN" altLang="en-US" sz="1600" dirty="0">
                <a:latin typeface="微软雅黑" panose="020B0503020204020204" pitchFamily="34" charset="-122"/>
                <a:ea typeface="微软雅黑" panose="020B0503020204020204" pitchFamily="34" charset="-122"/>
              </a:rPr>
              <a:t>数据库承载数据。</a:t>
            </a:r>
            <a:endParaRPr lang="zh-CN" altLang="zh-CN" sz="1600" dirty="0">
              <a:latin typeface="微软雅黑" panose="020B0503020204020204" pitchFamily="34" charset="-122"/>
              <a:ea typeface="微软雅黑" panose="020B0503020204020204" pitchFamily="34" charset="-122"/>
            </a:endParaRPr>
          </a:p>
          <a:p>
            <a:pPr lvl="0"/>
            <a:r>
              <a:rPr lang="en-US" altLang="zh-CN" sz="1600" dirty="0">
                <a:latin typeface="微软雅黑" panose="020B0503020204020204" pitchFamily="34" charset="-122"/>
                <a:ea typeface="微软雅黑" panose="020B0503020204020204" pitchFamily="34" charset="-122"/>
              </a:rPr>
              <a:t>7</a:t>
            </a:r>
            <a:r>
              <a:rPr lang="zh-CN" altLang="en-US" sz="1600" dirty="0">
                <a:latin typeface="微软雅黑" panose="020B0503020204020204" pitchFamily="34" charset="-122"/>
                <a:ea typeface="微软雅黑" panose="020B0503020204020204" pitchFamily="34" charset="-122"/>
              </a:rPr>
              <a:t>、</a:t>
            </a:r>
            <a:r>
              <a:rPr lang="zh-CN" altLang="zh-CN" sz="1600" dirty="0">
                <a:latin typeface="微软雅黑" panose="020B0503020204020204" pitchFamily="34" charset="-122"/>
                <a:ea typeface="微软雅黑" panose="020B0503020204020204" pitchFamily="34" charset="-122"/>
              </a:rPr>
              <a:t>修改</a:t>
            </a:r>
            <a:r>
              <a:rPr lang="en-US" altLang="zh-CN" sz="1600" dirty="0">
                <a:latin typeface="微软雅黑" panose="020B0503020204020204" pitchFamily="34" charset="-122"/>
                <a:ea typeface="微软雅黑" panose="020B0503020204020204" pitchFamily="34" charset="-122"/>
              </a:rPr>
              <a:t>DNS</a:t>
            </a:r>
            <a:r>
              <a:rPr lang="zh-CN" altLang="zh-CN" sz="1600" dirty="0">
                <a:latin typeface="微软雅黑" panose="020B0503020204020204" pitchFamily="34" charset="-122"/>
                <a:ea typeface="微软雅黑" panose="020B0503020204020204" pitchFamily="34" charset="-122"/>
              </a:rPr>
              <a:t>，切换</a:t>
            </a:r>
            <a:r>
              <a:rPr lang="zh-CN" altLang="en-US" sz="1600" dirty="0">
                <a:latin typeface="微软雅黑" panose="020B0503020204020204" pitchFamily="34" charset="-122"/>
                <a:ea typeface="微软雅黑" panose="020B0503020204020204" pitchFamily="34" charset="-122"/>
              </a:rPr>
              <a:t>部分</a:t>
            </a:r>
            <a:r>
              <a:rPr lang="zh-CN" altLang="zh-CN" sz="1600" dirty="0">
                <a:latin typeface="微软雅黑" panose="020B0503020204020204" pitchFamily="34" charset="-122"/>
                <a:ea typeface="微软雅黑" panose="020B0503020204020204" pitchFamily="34" charset="-122"/>
              </a:rPr>
              <a:t>流量到华为云前端</a:t>
            </a:r>
            <a:r>
              <a:rPr lang="en-US" altLang="zh-CN" sz="1600" dirty="0">
                <a:latin typeface="微软雅黑" panose="020B0503020204020204" pitchFamily="34" charset="-122"/>
                <a:ea typeface="微软雅黑" panose="020B0503020204020204" pitchFamily="34" charset="-122"/>
              </a:rPr>
              <a:t>K8S</a:t>
            </a:r>
            <a:r>
              <a:rPr lang="zh-CN" altLang="en-US" sz="1600" dirty="0">
                <a:latin typeface="微软雅黑" panose="020B0503020204020204" pitchFamily="34" charset="-122"/>
                <a:ea typeface="微软雅黑" panose="020B0503020204020204" pitchFamily="34" charset="-122"/>
              </a:rPr>
              <a:t>业务层</a:t>
            </a:r>
            <a:endParaRPr lang="en-US" altLang="zh-CN" sz="1600" dirty="0">
              <a:latin typeface="微软雅黑" panose="020B0503020204020204" pitchFamily="34" charset="-122"/>
              <a:ea typeface="微软雅黑" panose="020B0503020204020204" pitchFamily="34" charset="-122"/>
            </a:endParaRPr>
          </a:p>
          <a:p>
            <a:pPr lvl="0"/>
            <a:r>
              <a:rPr lang="en-US" altLang="zh-CN" sz="1600" dirty="0">
                <a:latin typeface="微软雅黑" panose="020B0503020204020204" pitchFamily="34" charset="-122"/>
                <a:ea typeface="微软雅黑" panose="020B0503020204020204" pitchFamily="34" charset="-122"/>
              </a:rPr>
              <a:t>8</a:t>
            </a:r>
            <a:r>
              <a:rPr lang="zh-CN" altLang="en-US" sz="1600" dirty="0">
                <a:latin typeface="微软雅黑" panose="020B0503020204020204" pitchFamily="34" charset="-122"/>
                <a:ea typeface="微软雅黑" panose="020B0503020204020204" pitchFamily="34" charset="-122"/>
              </a:rPr>
              <a:t>、</a:t>
            </a:r>
            <a:r>
              <a:rPr lang="en-US" altLang="zh-CN" sz="1600" dirty="0">
                <a:latin typeface="微软雅黑" panose="020B0503020204020204" pitchFamily="34" charset="-122"/>
                <a:ea typeface="微软雅黑" panose="020B0503020204020204" pitchFamily="34" charset="-122"/>
              </a:rPr>
              <a:t>AWS</a:t>
            </a:r>
            <a:r>
              <a:rPr lang="zh-CN" altLang="en-US" sz="1600" dirty="0">
                <a:latin typeface="微软雅黑" panose="020B0503020204020204" pitchFamily="34" charset="-122"/>
                <a:ea typeface="微软雅黑" panose="020B0503020204020204" pitchFamily="34" charset="-122"/>
              </a:rPr>
              <a:t>和</a:t>
            </a:r>
            <a:r>
              <a:rPr lang="en-US" altLang="zh-CN" sz="1600" dirty="0">
                <a:latin typeface="微软雅黑" panose="020B0503020204020204" pitchFamily="34" charset="-122"/>
                <a:ea typeface="微软雅黑" panose="020B0503020204020204" pitchFamily="34" charset="-122"/>
              </a:rPr>
              <a:t>HW</a:t>
            </a:r>
            <a:r>
              <a:rPr lang="zh-CN" altLang="en-US" sz="1600" dirty="0">
                <a:latin typeface="微软雅黑" panose="020B0503020204020204" pitchFamily="34" charset="-122"/>
                <a:ea typeface="微软雅黑" panose="020B0503020204020204" pitchFamily="34" charset="-122"/>
              </a:rPr>
              <a:t>的业务层同时使用华为云的</a:t>
            </a:r>
            <a:r>
              <a:rPr lang="en-US" altLang="zh-CN" sz="1600" dirty="0">
                <a:latin typeface="微软雅黑" panose="020B0503020204020204" pitchFamily="34" charset="-122"/>
                <a:ea typeface="微软雅黑" panose="020B0503020204020204" pitchFamily="34" charset="-122"/>
              </a:rPr>
              <a:t>RDS</a:t>
            </a:r>
            <a:r>
              <a:rPr lang="zh-CN" altLang="en-US" sz="1600" dirty="0">
                <a:latin typeface="微软雅黑" panose="020B0503020204020204" pitchFamily="34" charset="-122"/>
                <a:ea typeface="微软雅黑" panose="020B0503020204020204" pitchFamily="34" charset="-122"/>
              </a:rPr>
              <a:t>数据库，并并行响应服务的访问请求。</a:t>
            </a:r>
            <a:endParaRPr lang="en-US" altLang="zh-CN" sz="1600" dirty="0">
              <a:latin typeface="微软雅黑" panose="020B0503020204020204" pitchFamily="34" charset="-122"/>
              <a:ea typeface="微软雅黑" panose="020B0503020204020204" pitchFamily="34" charset="-122"/>
            </a:endParaRPr>
          </a:p>
          <a:p>
            <a:pPr lvl="0"/>
            <a:r>
              <a:rPr lang="en-US" altLang="zh-CN" sz="1600" dirty="0">
                <a:latin typeface="微软雅黑" panose="020B0503020204020204" pitchFamily="34" charset="-122"/>
                <a:ea typeface="微软雅黑" panose="020B0503020204020204" pitchFamily="34" charset="-122"/>
              </a:rPr>
              <a:t>9</a:t>
            </a:r>
            <a:r>
              <a:rPr lang="zh-CN" altLang="en-US" sz="1600" dirty="0">
                <a:latin typeface="微软雅黑" panose="020B0503020204020204" pitchFamily="34" charset="-122"/>
                <a:ea typeface="微软雅黑" panose="020B0503020204020204" pitchFamily="34" charset="-122"/>
              </a:rPr>
              <a:t>、将</a:t>
            </a:r>
            <a:r>
              <a:rPr lang="en-US" altLang="zh-CN" sz="1600" dirty="0">
                <a:latin typeface="微软雅黑" panose="020B0503020204020204" pitchFamily="34" charset="-122"/>
                <a:ea typeface="微软雅黑" panose="020B0503020204020204" pitchFamily="34" charset="-122"/>
              </a:rPr>
              <a:t>AWS</a:t>
            </a:r>
            <a:r>
              <a:rPr lang="zh-CN" altLang="en-US" sz="1600" dirty="0">
                <a:latin typeface="微软雅黑" panose="020B0503020204020204" pitchFamily="34" charset="-122"/>
                <a:ea typeface="微软雅黑" panose="020B0503020204020204" pitchFamily="34" charset="-122"/>
              </a:rPr>
              <a:t>的剩余访问请求流量全部切换至华为云的对外接受请求的</a:t>
            </a:r>
            <a:r>
              <a:rPr lang="en-US" altLang="zh-CN" sz="1600" dirty="0">
                <a:latin typeface="微软雅黑" panose="020B0503020204020204" pitchFamily="34" charset="-122"/>
                <a:ea typeface="微软雅黑" panose="020B0503020204020204" pitchFamily="34" charset="-122"/>
              </a:rPr>
              <a:t>ELB</a:t>
            </a:r>
            <a:r>
              <a:rPr lang="zh-CN" altLang="en-US" sz="1600" dirty="0">
                <a:latin typeface="微软雅黑" panose="020B0503020204020204" pitchFamily="34" charset="-122"/>
                <a:ea typeface="微软雅黑" panose="020B0503020204020204" pitchFamily="34" charset="-122"/>
              </a:rPr>
              <a:t>入口。</a:t>
            </a:r>
            <a:endParaRPr lang="zh-CN" altLang="zh-CN" sz="1600" dirty="0">
              <a:latin typeface="微软雅黑" panose="020B0503020204020204" pitchFamily="34" charset="-122"/>
              <a:ea typeface="微软雅黑" panose="020B0503020204020204" pitchFamily="34" charset="-122"/>
            </a:endParaRPr>
          </a:p>
        </p:txBody>
      </p:sp>
      <p:sp>
        <p:nvSpPr>
          <p:cNvPr id="33" name="流程图: 过程 32"/>
          <p:cNvSpPr/>
          <p:nvPr/>
        </p:nvSpPr>
        <p:spPr>
          <a:xfrm>
            <a:off x="6675430" y="2430984"/>
            <a:ext cx="1843739" cy="578395"/>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altLang="zh-CN" sz="1400" dirty="0"/>
              <a:t>AWS</a:t>
            </a:r>
            <a:r>
              <a:rPr lang="zh-CN" altLang="en-US" sz="1400" dirty="0"/>
              <a:t>和</a:t>
            </a:r>
            <a:r>
              <a:rPr lang="en-US" altLang="zh-CN" sz="1400" dirty="0"/>
              <a:t>HW</a:t>
            </a:r>
            <a:r>
              <a:rPr lang="zh-CN" altLang="en-US" sz="1400" dirty="0"/>
              <a:t>的业务层同时运行</a:t>
            </a:r>
          </a:p>
        </p:txBody>
      </p:sp>
      <p:sp>
        <p:nvSpPr>
          <p:cNvPr id="38" name="椭圆 37"/>
          <p:cNvSpPr/>
          <p:nvPr/>
        </p:nvSpPr>
        <p:spPr>
          <a:xfrm>
            <a:off x="6184154" y="2610309"/>
            <a:ext cx="324018" cy="324018"/>
          </a:xfrm>
          <a:prstGeom prst="ellipse">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685"/>
            <a:r>
              <a:rPr lang="en-US" altLang="zh-CN" sz="1600" dirty="0">
                <a:solidFill>
                  <a:srgbClr val="000000"/>
                </a:solidFill>
                <a:latin typeface="微软雅黑"/>
              </a:rPr>
              <a:t>8</a:t>
            </a:r>
            <a:endParaRPr lang="zh-CN" altLang="en-US" sz="1600" dirty="0">
              <a:solidFill>
                <a:srgbClr val="000000"/>
              </a:solidFill>
              <a:latin typeface="微软雅黑"/>
            </a:endParaRPr>
          </a:p>
        </p:txBody>
      </p:sp>
      <p:sp>
        <p:nvSpPr>
          <p:cNvPr id="39" name="流程图: 过程 38"/>
          <p:cNvSpPr/>
          <p:nvPr/>
        </p:nvSpPr>
        <p:spPr>
          <a:xfrm>
            <a:off x="6684026" y="3570690"/>
            <a:ext cx="1843739" cy="578395"/>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altLang="zh-CN" sz="1400" dirty="0"/>
              <a:t>HW</a:t>
            </a:r>
            <a:r>
              <a:rPr lang="zh-CN" altLang="en-US" sz="1400" dirty="0"/>
              <a:t>的业务承载所有业务流量</a:t>
            </a:r>
          </a:p>
        </p:txBody>
      </p:sp>
      <p:sp>
        <p:nvSpPr>
          <p:cNvPr id="40" name="椭圆 39"/>
          <p:cNvSpPr/>
          <p:nvPr/>
        </p:nvSpPr>
        <p:spPr>
          <a:xfrm>
            <a:off x="6192750" y="3750015"/>
            <a:ext cx="324018" cy="324018"/>
          </a:xfrm>
          <a:prstGeom prst="ellipse">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685"/>
            <a:r>
              <a:rPr lang="en-US" altLang="zh-CN" sz="1600" dirty="0">
                <a:solidFill>
                  <a:srgbClr val="000000"/>
                </a:solidFill>
                <a:latin typeface="微软雅黑"/>
              </a:rPr>
              <a:t>9</a:t>
            </a:r>
            <a:endParaRPr lang="zh-CN" altLang="en-US" sz="1600" dirty="0">
              <a:solidFill>
                <a:srgbClr val="000000"/>
              </a:solidFill>
              <a:latin typeface="微软雅黑"/>
            </a:endParaRPr>
          </a:p>
        </p:txBody>
      </p:sp>
      <p:sp>
        <p:nvSpPr>
          <p:cNvPr id="34" name="矩形 33"/>
          <p:cNvSpPr/>
          <p:nvPr/>
        </p:nvSpPr>
        <p:spPr>
          <a:xfrm rot="20059531">
            <a:off x="2013881" y="1462659"/>
            <a:ext cx="4291516" cy="1448660"/>
          </a:xfrm>
          <a:prstGeom prst="rect">
            <a:avLst/>
          </a:prstGeom>
          <a:solidFill>
            <a:srgbClr val="FFFF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solidFill>
                  <a:srgbClr val="C00000"/>
                </a:solidFill>
              </a:rPr>
              <a:t>该模板需要根据客户实际情况修改</a:t>
            </a:r>
          </a:p>
        </p:txBody>
      </p:sp>
    </p:spTree>
    <p:extLst>
      <p:ext uri="{BB962C8B-B14F-4D97-AF65-F5344CB8AC3E}">
        <p14:creationId xmlns:p14="http://schemas.microsoft.com/office/powerpoint/2010/main" val="1310726416"/>
      </p:ext>
    </p:extLst>
  </p:cSld>
  <p:clrMapOvr>
    <a:masterClrMapping/>
  </p:clrMapOvr>
  <p:transition advClick="0" advTm="8000">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文本框 17"/>
          <p:cNvSpPr txBox="1"/>
          <p:nvPr/>
        </p:nvSpPr>
        <p:spPr>
          <a:xfrm>
            <a:off x="190228" y="104372"/>
            <a:ext cx="1415772" cy="461665"/>
          </a:xfrm>
          <a:prstGeom prst="rect">
            <a:avLst/>
          </a:prstGeom>
          <a:noFill/>
        </p:spPr>
        <p:txBody>
          <a:bodyPr wrap="none" rtlCol="0">
            <a:spAutoFit/>
          </a:bodyPr>
          <a:lstStyle/>
          <a:p>
            <a:r>
              <a:rPr lang="zh-CN" altLang="en-US" sz="2400" b="1" dirty="0">
                <a:latin typeface="微软雅黑" panose="020B0503020204020204" pitchFamily="34" charset="-122"/>
                <a:ea typeface="微软雅黑" panose="020B0503020204020204" pitchFamily="34" charset="-122"/>
                <a:cs typeface="Lucida Sans Unicode" panose="020B0602030504020204" pitchFamily="34" charset="0"/>
              </a:rPr>
              <a:t>回滚流程</a:t>
            </a:r>
          </a:p>
        </p:txBody>
      </p:sp>
      <p:sp>
        <p:nvSpPr>
          <p:cNvPr id="2" name="圆角矩形 1"/>
          <p:cNvSpPr/>
          <p:nvPr/>
        </p:nvSpPr>
        <p:spPr>
          <a:xfrm>
            <a:off x="1052944" y="2202873"/>
            <a:ext cx="1427019" cy="512618"/>
          </a:xfrm>
          <a:prstGeom prst="roundRect">
            <a:avLst/>
          </a:prstGeom>
          <a:no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ELB</a:t>
            </a:r>
          </a:p>
        </p:txBody>
      </p:sp>
      <p:sp>
        <p:nvSpPr>
          <p:cNvPr id="20" name="圆角矩形 19"/>
          <p:cNvSpPr/>
          <p:nvPr/>
        </p:nvSpPr>
        <p:spPr>
          <a:xfrm>
            <a:off x="4655129" y="2189018"/>
            <a:ext cx="1385454" cy="512618"/>
          </a:xfrm>
          <a:prstGeom prst="roundRect">
            <a:avLst/>
          </a:prstGeom>
          <a:no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ELB</a:t>
            </a:r>
          </a:p>
        </p:txBody>
      </p:sp>
      <p:sp>
        <p:nvSpPr>
          <p:cNvPr id="4" name="圆角矩形 3"/>
          <p:cNvSpPr/>
          <p:nvPr/>
        </p:nvSpPr>
        <p:spPr>
          <a:xfrm>
            <a:off x="387927" y="1274617"/>
            <a:ext cx="2826328" cy="5056909"/>
          </a:xfrm>
          <a:prstGeom prst="round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圆角矩形 22"/>
          <p:cNvSpPr/>
          <p:nvPr/>
        </p:nvSpPr>
        <p:spPr>
          <a:xfrm>
            <a:off x="3934690" y="1246908"/>
            <a:ext cx="2826328" cy="5056909"/>
          </a:xfrm>
          <a:prstGeom prst="round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圆角矩形 4"/>
          <p:cNvSpPr/>
          <p:nvPr/>
        </p:nvSpPr>
        <p:spPr>
          <a:xfrm>
            <a:off x="720436" y="1288473"/>
            <a:ext cx="2092036" cy="401782"/>
          </a:xfrm>
          <a:prstGeom prst="roundRect">
            <a:avLst/>
          </a:prstGeom>
          <a:solidFill>
            <a:schemeClr val="accent1">
              <a:lumMod val="40000"/>
              <a:lumOff val="60000"/>
            </a:schemeClr>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微软雅黑" panose="020B0503020204020204" pitchFamily="34" charset="-122"/>
                <a:ea typeface="微软雅黑" panose="020B0503020204020204" pitchFamily="34" charset="-122"/>
              </a:rPr>
              <a:t>AWS</a:t>
            </a:r>
          </a:p>
        </p:txBody>
      </p:sp>
      <p:sp>
        <p:nvSpPr>
          <p:cNvPr id="24" name="圆角矩形 23"/>
          <p:cNvSpPr/>
          <p:nvPr/>
        </p:nvSpPr>
        <p:spPr>
          <a:xfrm>
            <a:off x="4294909" y="1260764"/>
            <a:ext cx="2092036" cy="401782"/>
          </a:xfrm>
          <a:prstGeom prst="roundRect">
            <a:avLst/>
          </a:prstGeom>
          <a:solidFill>
            <a:schemeClr val="accent1">
              <a:lumMod val="40000"/>
              <a:lumOff val="60000"/>
            </a:schemeClr>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a:solidFill>
                  <a:schemeClr val="tx1"/>
                </a:solidFill>
                <a:latin typeface="微软雅黑" panose="020B0503020204020204" pitchFamily="34" charset="-122"/>
                <a:ea typeface="微软雅黑" panose="020B0503020204020204" pitchFamily="34" charset="-122"/>
              </a:rPr>
              <a:t>华为云</a:t>
            </a:r>
            <a:endParaRPr lang="en-US" b="1" dirty="0">
              <a:solidFill>
                <a:schemeClr val="tx1"/>
              </a:solidFill>
              <a:latin typeface="微软雅黑" panose="020B0503020204020204" pitchFamily="34" charset="-122"/>
              <a:ea typeface="微软雅黑" panose="020B0503020204020204" pitchFamily="34" charset="-122"/>
            </a:endParaRPr>
          </a:p>
        </p:txBody>
      </p:sp>
      <p:sp>
        <p:nvSpPr>
          <p:cNvPr id="25" name="圆角矩形 24"/>
          <p:cNvSpPr/>
          <p:nvPr/>
        </p:nvSpPr>
        <p:spPr>
          <a:xfrm>
            <a:off x="1052943" y="3186543"/>
            <a:ext cx="1427019" cy="512618"/>
          </a:xfrm>
          <a:prstGeom prst="roundRect">
            <a:avLst/>
          </a:prstGeom>
          <a:no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APP</a:t>
            </a:r>
          </a:p>
        </p:txBody>
      </p:sp>
      <p:sp>
        <p:nvSpPr>
          <p:cNvPr id="26" name="圆角矩形 25"/>
          <p:cNvSpPr/>
          <p:nvPr/>
        </p:nvSpPr>
        <p:spPr>
          <a:xfrm>
            <a:off x="4641271" y="3172688"/>
            <a:ext cx="1427019" cy="512618"/>
          </a:xfrm>
          <a:prstGeom prst="roundRect">
            <a:avLst/>
          </a:prstGeom>
          <a:no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APP</a:t>
            </a:r>
          </a:p>
        </p:txBody>
      </p:sp>
      <p:sp>
        <p:nvSpPr>
          <p:cNvPr id="27" name="圆角矩形 26"/>
          <p:cNvSpPr/>
          <p:nvPr/>
        </p:nvSpPr>
        <p:spPr>
          <a:xfrm>
            <a:off x="1066801" y="4094020"/>
            <a:ext cx="1427019" cy="512618"/>
          </a:xfrm>
          <a:prstGeom prst="roundRect">
            <a:avLst/>
          </a:prstGeom>
          <a:no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A</a:t>
            </a:r>
            <a:r>
              <a:rPr lang="en-US" altLang="zh-CN" dirty="0">
                <a:solidFill>
                  <a:schemeClr val="tx1"/>
                </a:solidFill>
              </a:rPr>
              <a:t>urora/</a:t>
            </a:r>
          </a:p>
          <a:p>
            <a:pPr algn="ctr"/>
            <a:r>
              <a:rPr lang="en-US" dirty="0">
                <a:solidFill>
                  <a:schemeClr val="tx1"/>
                </a:solidFill>
              </a:rPr>
              <a:t>MYSQL</a:t>
            </a:r>
          </a:p>
        </p:txBody>
      </p:sp>
      <p:sp>
        <p:nvSpPr>
          <p:cNvPr id="28" name="圆角矩形 27"/>
          <p:cNvSpPr/>
          <p:nvPr/>
        </p:nvSpPr>
        <p:spPr>
          <a:xfrm>
            <a:off x="4682837" y="4094020"/>
            <a:ext cx="1427019" cy="512618"/>
          </a:xfrm>
          <a:prstGeom prst="roundRect">
            <a:avLst/>
          </a:prstGeom>
          <a:no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RDS</a:t>
            </a:r>
          </a:p>
        </p:txBody>
      </p:sp>
      <p:sp>
        <p:nvSpPr>
          <p:cNvPr id="7" name="椭圆 6"/>
          <p:cNvSpPr/>
          <p:nvPr/>
        </p:nvSpPr>
        <p:spPr>
          <a:xfrm>
            <a:off x="4876800" y="401782"/>
            <a:ext cx="1163782" cy="360218"/>
          </a:xfrm>
          <a:prstGeom prst="ellipse">
            <a:avLst/>
          </a:prstGeom>
          <a:no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DNS</a:t>
            </a:r>
          </a:p>
        </p:txBody>
      </p:sp>
      <p:cxnSp>
        <p:nvCxnSpPr>
          <p:cNvPr id="11" name="直接箭头连接符 10"/>
          <p:cNvCxnSpPr>
            <a:endCxn id="7" idx="0"/>
          </p:cNvCxnSpPr>
          <p:nvPr/>
        </p:nvCxnSpPr>
        <p:spPr>
          <a:xfrm>
            <a:off x="4821382" y="0"/>
            <a:ext cx="637309" cy="4017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直接箭头连接符 12"/>
          <p:cNvCxnSpPr>
            <a:stCxn id="7" idx="4"/>
            <a:endCxn id="20" idx="0"/>
          </p:cNvCxnSpPr>
          <p:nvPr/>
        </p:nvCxnSpPr>
        <p:spPr>
          <a:xfrm flipH="1">
            <a:off x="5347856" y="762000"/>
            <a:ext cx="110835" cy="142701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110836" y="2909455"/>
            <a:ext cx="7384473"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34" name="直接连接符 33"/>
          <p:cNvCxnSpPr/>
          <p:nvPr/>
        </p:nvCxnSpPr>
        <p:spPr>
          <a:xfrm>
            <a:off x="124691" y="3856078"/>
            <a:ext cx="7384473"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7" name="直接箭头连接符 16"/>
          <p:cNvCxnSpPr>
            <a:stCxn id="28" idx="1"/>
            <a:endCxn id="27" idx="3"/>
          </p:cNvCxnSpPr>
          <p:nvPr/>
        </p:nvCxnSpPr>
        <p:spPr>
          <a:xfrm flipH="1">
            <a:off x="2493820" y="4350329"/>
            <a:ext cx="2189017" cy="0"/>
          </a:xfrm>
          <a:prstGeom prst="straightConnector1">
            <a:avLst/>
          </a:prstGeom>
          <a:ln w="28575">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0" name="文本框 29"/>
          <p:cNvSpPr txBox="1"/>
          <p:nvPr/>
        </p:nvSpPr>
        <p:spPr>
          <a:xfrm>
            <a:off x="2937168" y="4135583"/>
            <a:ext cx="1564211" cy="276999"/>
          </a:xfrm>
          <a:prstGeom prst="rect">
            <a:avLst/>
          </a:prstGeom>
          <a:noFill/>
        </p:spPr>
        <p:txBody>
          <a:bodyPr wrap="none" rtlCol="0">
            <a:spAutoFit/>
          </a:bodyPr>
          <a:lstStyle/>
          <a:p>
            <a:r>
              <a:rPr lang="en-US" sz="1200" b="1" dirty="0">
                <a:latin typeface="微软雅黑" panose="020B0503020204020204" pitchFamily="34" charset="-122"/>
                <a:ea typeface="微软雅黑" panose="020B0503020204020204" pitchFamily="34" charset="-122"/>
              </a:rPr>
              <a:t>DRS/</a:t>
            </a:r>
            <a:r>
              <a:rPr lang="en-US" sz="1200" b="1" dirty="0" err="1">
                <a:latin typeface="微软雅黑" panose="020B0503020204020204" pitchFamily="34" charset="-122"/>
                <a:ea typeface="微软雅黑" panose="020B0503020204020204" pitchFamily="34" charset="-122"/>
              </a:rPr>
              <a:t>T</a:t>
            </a:r>
            <a:r>
              <a:rPr lang="en-US" altLang="zh-CN" sz="1200" b="1" dirty="0" err="1">
                <a:latin typeface="微软雅黑" panose="020B0503020204020204" pitchFamily="34" charset="-122"/>
                <a:ea typeface="微软雅黑" panose="020B0503020204020204" pitchFamily="34" charset="-122"/>
              </a:rPr>
              <a:t>urboDX</a:t>
            </a:r>
            <a:r>
              <a:rPr lang="zh-CN" altLang="en-US" sz="1200" b="1" dirty="0">
                <a:latin typeface="微软雅黑" panose="020B0503020204020204" pitchFamily="34" charset="-122"/>
                <a:ea typeface="微软雅黑" panose="020B0503020204020204" pitchFamily="34" charset="-122"/>
              </a:rPr>
              <a:t>同步</a:t>
            </a:r>
            <a:endParaRPr lang="en-US" sz="1200" b="1" dirty="0">
              <a:latin typeface="微软雅黑" panose="020B0503020204020204" pitchFamily="34" charset="-122"/>
              <a:ea typeface="微软雅黑" panose="020B0503020204020204" pitchFamily="34" charset="-122"/>
            </a:endParaRPr>
          </a:p>
        </p:txBody>
      </p:sp>
      <p:sp>
        <p:nvSpPr>
          <p:cNvPr id="31" name="文本框 30"/>
          <p:cNvSpPr txBox="1"/>
          <p:nvPr/>
        </p:nvSpPr>
        <p:spPr>
          <a:xfrm>
            <a:off x="7509164" y="997526"/>
            <a:ext cx="4114800" cy="2154436"/>
          </a:xfrm>
          <a:prstGeom prst="rect">
            <a:avLst/>
          </a:prstGeom>
          <a:noFill/>
        </p:spPr>
        <p:txBody>
          <a:bodyPr wrap="square" rtlCol="0">
            <a:spAutoFit/>
          </a:bodyPr>
          <a:lstStyle/>
          <a:p>
            <a:r>
              <a:rPr lang="zh-CN" altLang="en-US" b="1" dirty="0">
                <a:latin typeface="微软雅黑" panose="020B0503020204020204" pitchFamily="34" charset="-122"/>
                <a:ea typeface="微软雅黑" panose="020B0503020204020204" pitchFamily="34" charset="-122"/>
              </a:rPr>
              <a:t>一、新加坡</a:t>
            </a:r>
            <a:r>
              <a:rPr lang="en-US" altLang="zh-CN" b="1" dirty="0">
                <a:latin typeface="微软雅黑" panose="020B0503020204020204" pitchFamily="34" charset="-122"/>
                <a:ea typeface="微软雅黑" panose="020B0503020204020204" pitchFamily="34" charset="-122"/>
              </a:rPr>
              <a:t>DRS</a:t>
            </a:r>
            <a:r>
              <a:rPr lang="zh-CN" altLang="en-US" b="1" dirty="0">
                <a:latin typeface="微软雅黑" panose="020B0503020204020204" pitchFamily="34" charset="-122"/>
                <a:ea typeface="微软雅黑" panose="020B0503020204020204" pitchFamily="34" charset="-122"/>
              </a:rPr>
              <a:t>回滚：</a:t>
            </a:r>
            <a:endParaRPr lang="en-US" altLang="zh-CN" b="1" dirty="0">
              <a:latin typeface="微软雅黑" panose="020B0503020204020204" pitchFamily="34" charset="-122"/>
              <a:ea typeface="微软雅黑" panose="020B0503020204020204" pitchFamily="34" charset="-122"/>
            </a:endParaRPr>
          </a:p>
          <a:p>
            <a:endParaRPr lang="en-US" altLang="zh-CN" b="1" dirty="0">
              <a:latin typeface="微软雅黑" panose="020B0503020204020204" pitchFamily="34" charset="-122"/>
              <a:ea typeface="微软雅黑" panose="020B0503020204020204" pitchFamily="34" charset="-122"/>
            </a:endParaRPr>
          </a:p>
          <a:p>
            <a:pPr marL="342900" indent="-342900">
              <a:buFont typeface="+mj-lt"/>
              <a:buAutoNum type="arabicPeriod"/>
            </a:pPr>
            <a:r>
              <a:rPr lang="zh-CN" altLang="en-US" sz="1400" dirty="0">
                <a:latin typeface="微软雅黑" panose="020B0503020204020204" pitchFamily="34" charset="-122"/>
                <a:ea typeface="微软雅黑" panose="020B0503020204020204" pitchFamily="34" charset="-122"/>
              </a:rPr>
              <a:t>使用</a:t>
            </a:r>
            <a:r>
              <a:rPr lang="en-US" altLang="zh-CN" sz="1400" dirty="0">
                <a:latin typeface="微软雅黑" panose="020B0503020204020204" pitchFamily="34" charset="-122"/>
                <a:ea typeface="微软雅黑" panose="020B0503020204020204" pitchFamily="34" charset="-122"/>
              </a:rPr>
              <a:t>DRS</a:t>
            </a:r>
            <a:r>
              <a:rPr lang="zh-CN" altLang="en-US" sz="1400" dirty="0">
                <a:latin typeface="微软雅黑" panose="020B0503020204020204" pitchFamily="34" charset="-122"/>
                <a:ea typeface="微软雅黑" panose="020B0503020204020204" pitchFamily="34" charset="-122"/>
              </a:rPr>
              <a:t>创建华为云</a:t>
            </a:r>
            <a:r>
              <a:rPr lang="en-US" altLang="zh-CN" sz="1400" dirty="0">
                <a:latin typeface="微软雅黑" panose="020B0503020204020204" pitchFamily="34" charset="-122"/>
                <a:ea typeface="微软雅黑" panose="020B0503020204020204" pitchFamily="34" charset="-122"/>
              </a:rPr>
              <a:t>RDS—&gt;AWS </a:t>
            </a:r>
            <a:r>
              <a:rPr lang="en-US" altLang="zh-CN" sz="1400" dirty="0" err="1">
                <a:latin typeface="微软雅黑" panose="020B0503020204020204" pitchFamily="34" charset="-122"/>
                <a:ea typeface="微软雅黑" panose="020B0503020204020204" pitchFamily="34" charset="-122"/>
              </a:rPr>
              <a:t>mysql</a:t>
            </a:r>
            <a:r>
              <a:rPr lang="zh-CN" altLang="en-US" sz="1400" dirty="0">
                <a:latin typeface="微软雅黑" panose="020B0503020204020204" pitchFamily="34" charset="-122"/>
                <a:ea typeface="微软雅黑" panose="020B0503020204020204" pitchFamily="34" charset="-122"/>
              </a:rPr>
              <a:t>的反向全量</a:t>
            </a:r>
            <a:r>
              <a:rPr lang="en-US" altLang="zh-CN" sz="1400" dirty="0">
                <a:latin typeface="微软雅黑" panose="020B0503020204020204" pitchFamily="34" charset="-122"/>
                <a:ea typeface="微软雅黑" panose="020B0503020204020204" pitchFamily="34" charset="-122"/>
              </a:rPr>
              <a:t>+</a:t>
            </a:r>
            <a:r>
              <a:rPr lang="zh-CN" altLang="en-US" sz="1400" dirty="0">
                <a:latin typeface="微软雅黑" panose="020B0503020204020204" pitchFamily="34" charset="-122"/>
                <a:ea typeface="微软雅黑" panose="020B0503020204020204" pitchFamily="34" charset="-122"/>
              </a:rPr>
              <a:t>增量同步任务。</a:t>
            </a:r>
            <a:r>
              <a:rPr lang="en-US" altLang="zh-CN" sz="1400" dirty="0">
                <a:latin typeface="微软雅黑" panose="020B0503020204020204" pitchFamily="34" charset="-122"/>
                <a:ea typeface="微软雅黑" panose="020B0503020204020204" pitchFamily="34" charset="-122"/>
              </a:rPr>
              <a:t>	</a:t>
            </a:r>
          </a:p>
          <a:p>
            <a:pPr marL="342900" indent="-342900">
              <a:buFont typeface="+mj-lt"/>
              <a:buAutoNum type="arabicPeriod"/>
            </a:pPr>
            <a:r>
              <a:rPr lang="zh-CN" altLang="en-US" sz="1400" dirty="0">
                <a:latin typeface="微软雅黑" panose="020B0503020204020204" pitchFamily="34" charset="-122"/>
                <a:ea typeface="微软雅黑" panose="020B0503020204020204" pitchFamily="34" charset="-122"/>
              </a:rPr>
              <a:t>当需要回滚时，直接停华为云</a:t>
            </a:r>
            <a:r>
              <a:rPr lang="en-US" altLang="zh-CN" sz="1400" dirty="0">
                <a:latin typeface="微软雅黑" panose="020B0503020204020204" pitchFamily="34" charset="-122"/>
                <a:ea typeface="微软雅黑" panose="020B0503020204020204" pitchFamily="34" charset="-122"/>
              </a:rPr>
              <a:t>APP</a:t>
            </a:r>
            <a:r>
              <a:rPr lang="zh-CN" altLang="en-US" sz="1400" dirty="0">
                <a:latin typeface="微软雅黑" panose="020B0503020204020204" pitchFamily="34" charset="-122"/>
                <a:ea typeface="微软雅黑" panose="020B0503020204020204" pitchFamily="34" charset="-122"/>
              </a:rPr>
              <a:t>，使华为云</a:t>
            </a:r>
            <a:r>
              <a:rPr lang="en-US" altLang="zh-CN" sz="1400" dirty="0">
                <a:latin typeface="微软雅黑" panose="020B0503020204020204" pitchFamily="34" charset="-122"/>
                <a:ea typeface="微软雅黑" panose="020B0503020204020204" pitchFamily="34" charset="-122"/>
              </a:rPr>
              <a:t>RDS</a:t>
            </a:r>
            <a:r>
              <a:rPr lang="zh-CN" altLang="en-US" sz="1400" dirty="0">
                <a:latin typeface="微软雅黑" panose="020B0503020204020204" pitchFamily="34" charset="-122"/>
                <a:ea typeface="微软雅黑" panose="020B0503020204020204" pitchFamily="34" charset="-122"/>
              </a:rPr>
              <a:t>和</a:t>
            </a:r>
            <a:r>
              <a:rPr lang="en-US" altLang="zh-CN" sz="1400" dirty="0">
                <a:latin typeface="微软雅黑" panose="020B0503020204020204" pitchFamily="34" charset="-122"/>
                <a:ea typeface="微软雅黑" panose="020B0503020204020204" pitchFamily="34" charset="-122"/>
              </a:rPr>
              <a:t>AWS </a:t>
            </a:r>
            <a:r>
              <a:rPr lang="en-US" altLang="zh-CN" sz="1400" dirty="0" err="1">
                <a:latin typeface="微软雅黑" panose="020B0503020204020204" pitchFamily="34" charset="-122"/>
                <a:ea typeface="微软雅黑" panose="020B0503020204020204" pitchFamily="34" charset="-122"/>
              </a:rPr>
              <a:t>mysql</a:t>
            </a:r>
            <a:r>
              <a:rPr lang="zh-CN" altLang="en-US" sz="1400" dirty="0">
                <a:latin typeface="微软雅黑" panose="020B0503020204020204" pitchFamily="34" charset="-122"/>
                <a:ea typeface="微软雅黑" panose="020B0503020204020204" pitchFamily="34" charset="-122"/>
              </a:rPr>
              <a:t>增量数据追平，断开</a:t>
            </a:r>
            <a:r>
              <a:rPr lang="en-US" altLang="zh-CN" sz="1400" dirty="0">
                <a:latin typeface="微软雅黑" panose="020B0503020204020204" pitchFamily="34" charset="-122"/>
                <a:ea typeface="微软雅黑" panose="020B0503020204020204" pitchFamily="34" charset="-122"/>
              </a:rPr>
              <a:t>DRS</a:t>
            </a:r>
            <a:r>
              <a:rPr lang="zh-CN" altLang="en-US" sz="1400" dirty="0">
                <a:latin typeface="微软雅黑" panose="020B0503020204020204" pitchFamily="34" charset="-122"/>
                <a:ea typeface="微软雅黑" panose="020B0503020204020204" pitchFamily="34" charset="-122"/>
              </a:rPr>
              <a:t>同步任务。</a:t>
            </a:r>
            <a:endParaRPr lang="en-US" altLang="zh-CN" sz="1400" dirty="0">
              <a:latin typeface="微软雅黑" panose="020B0503020204020204" pitchFamily="34" charset="-122"/>
              <a:ea typeface="微软雅黑" panose="020B0503020204020204" pitchFamily="34" charset="-122"/>
            </a:endParaRPr>
          </a:p>
          <a:p>
            <a:pPr marL="342900" indent="-342900">
              <a:buFont typeface="+mj-lt"/>
              <a:buAutoNum type="arabicPeriod"/>
            </a:pPr>
            <a:r>
              <a:rPr lang="zh-CN" altLang="en-US" sz="1400" dirty="0">
                <a:latin typeface="微软雅黑" panose="020B0503020204020204" pitchFamily="34" charset="-122"/>
                <a:ea typeface="微软雅黑" panose="020B0503020204020204" pitchFamily="34" charset="-122"/>
              </a:rPr>
              <a:t>验证</a:t>
            </a:r>
            <a:r>
              <a:rPr lang="en-US" altLang="zh-CN" sz="1400" dirty="0">
                <a:latin typeface="微软雅黑" panose="020B0503020204020204" pitchFamily="34" charset="-122"/>
                <a:ea typeface="微软雅黑" panose="020B0503020204020204" pitchFamily="34" charset="-122"/>
              </a:rPr>
              <a:t>AWS APP</a:t>
            </a:r>
            <a:r>
              <a:rPr lang="zh-CN" altLang="en-US" sz="1400" dirty="0">
                <a:latin typeface="微软雅黑" panose="020B0503020204020204" pitchFamily="34" charset="-122"/>
                <a:ea typeface="微软雅黑" panose="020B0503020204020204" pitchFamily="34" charset="-122"/>
              </a:rPr>
              <a:t>访问数据库</a:t>
            </a:r>
            <a:endParaRPr lang="en-US" altLang="zh-CN" sz="1400" dirty="0">
              <a:latin typeface="微软雅黑" panose="020B0503020204020204" pitchFamily="34" charset="-122"/>
              <a:ea typeface="微软雅黑" panose="020B0503020204020204" pitchFamily="34" charset="-122"/>
            </a:endParaRPr>
          </a:p>
          <a:p>
            <a:pPr marL="342900" indent="-342900">
              <a:buFont typeface="+mj-lt"/>
              <a:buAutoNum type="arabicPeriod"/>
            </a:pPr>
            <a:r>
              <a:rPr lang="zh-CN" altLang="en-US" sz="1400" dirty="0">
                <a:latin typeface="微软雅黑" panose="020B0503020204020204" pitchFamily="34" charset="-122"/>
                <a:ea typeface="微软雅黑" panose="020B0503020204020204" pitchFamily="34" charset="-122"/>
              </a:rPr>
              <a:t>切</a:t>
            </a:r>
            <a:r>
              <a:rPr lang="en-US" altLang="zh-CN" sz="1400" dirty="0">
                <a:latin typeface="微软雅黑" panose="020B0503020204020204" pitchFamily="34" charset="-122"/>
                <a:ea typeface="微软雅黑" panose="020B0503020204020204" pitchFamily="34" charset="-122"/>
              </a:rPr>
              <a:t>DNS</a:t>
            </a:r>
            <a:r>
              <a:rPr lang="zh-CN" altLang="en-US" sz="1400" dirty="0">
                <a:latin typeface="微软雅黑" panose="020B0503020204020204" pitchFamily="34" charset="-122"/>
                <a:ea typeface="微软雅黑" panose="020B0503020204020204" pitchFamily="34" charset="-122"/>
              </a:rPr>
              <a:t>到</a:t>
            </a:r>
            <a:r>
              <a:rPr lang="en-US" altLang="zh-CN" sz="1400" dirty="0">
                <a:latin typeface="微软雅黑" panose="020B0503020204020204" pitchFamily="34" charset="-122"/>
                <a:ea typeface="微软雅黑" panose="020B0503020204020204" pitchFamily="34" charset="-122"/>
              </a:rPr>
              <a:t>AWS</a:t>
            </a:r>
            <a:r>
              <a:rPr lang="zh-CN" altLang="en-US" sz="1400" dirty="0">
                <a:latin typeface="微软雅黑" panose="020B0503020204020204" pitchFamily="34" charset="-122"/>
                <a:ea typeface="微软雅黑" panose="020B0503020204020204" pitchFamily="34" charset="-122"/>
              </a:rPr>
              <a:t>的外网入口。</a:t>
            </a:r>
            <a:endParaRPr lang="en-US" altLang="zh-CN" sz="1400" dirty="0">
              <a:latin typeface="微软雅黑" panose="020B0503020204020204" pitchFamily="34" charset="-122"/>
              <a:ea typeface="微软雅黑" panose="020B0503020204020204" pitchFamily="34" charset="-122"/>
            </a:endParaRPr>
          </a:p>
        </p:txBody>
      </p:sp>
      <p:sp>
        <p:nvSpPr>
          <p:cNvPr id="40" name="文本框 39"/>
          <p:cNvSpPr txBox="1"/>
          <p:nvPr/>
        </p:nvSpPr>
        <p:spPr>
          <a:xfrm>
            <a:off x="7509164" y="3893126"/>
            <a:ext cx="4114800" cy="2154436"/>
          </a:xfrm>
          <a:prstGeom prst="rect">
            <a:avLst/>
          </a:prstGeom>
          <a:noFill/>
        </p:spPr>
        <p:txBody>
          <a:bodyPr wrap="square" rtlCol="0">
            <a:spAutoFit/>
          </a:bodyPr>
          <a:lstStyle/>
          <a:p>
            <a:r>
              <a:rPr lang="zh-CN" altLang="en-US" b="1" dirty="0">
                <a:latin typeface="微软雅黑" panose="020B0503020204020204" pitchFamily="34" charset="-122"/>
                <a:ea typeface="微软雅黑" panose="020B0503020204020204" pitchFamily="34" charset="-122"/>
              </a:rPr>
              <a:t>二、法国</a:t>
            </a:r>
            <a:r>
              <a:rPr lang="en-US" altLang="zh-CN" b="1" dirty="0" err="1">
                <a:latin typeface="微软雅黑" panose="020B0503020204020204" pitchFamily="34" charset="-122"/>
                <a:ea typeface="微软雅黑" panose="020B0503020204020204" pitchFamily="34" charset="-122"/>
              </a:rPr>
              <a:t>TurboDX</a:t>
            </a:r>
            <a:r>
              <a:rPr lang="zh-CN" altLang="en-US" b="1" dirty="0">
                <a:latin typeface="微软雅黑" panose="020B0503020204020204" pitchFamily="34" charset="-122"/>
                <a:ea typeface="微软雅黑" panose="020B0503020204020204" pitchFamily="34" charset="-122"/>
              </a:rPr>
              <a:t>回滚：</a:t>
            </a:r>
            <a:endParaRPr lang="en-US" altLang="zh-CN" b="1" dirty="0">
              <a:latin typeface="微软雅黑" panose="020B0503020204020204" pitchFamily="34" charset="-122"/>
              <a:ea typeface="微软雅黑" panose="020B0503020204020204" pitchFamily="34" charset="-122"/>
            </a:endParaRPr>
          </a:p>
          <a:p>
            <a:endParaRPr lang="en-US" altLang="zh-CN" b="1" dirty="0">
              <a:latin typeface="微软雅黑" panose="020B0503020204020204" pitchFamily="34" charset="-122"/>
              <a:ea typeface="微软雅黑" panose="020B0503020204020204" pitchFamily="34" charset="-122"/>
            </a:endParaRPr>
          </a:p>
          <a:p>
            <a:pPr marL="342900" indent="-342900">
              <a:buFont typeface="+mj-lt"/>
              <a:buAutoNum type="arabicPeriod"/>
            </a:pPr>
            <a:r>
              <a:rPr lang="zh-CN" altLang="en-US" sz="1400" dirty="0">
                <a:latin typeface="微软雅黑" panose="020B0503020204020204" pitchFamily="34" charset="-122"/>
                <a:ea typeface="微软雅黑" panose="020B0503020204020204" pitchFamily="34" charset="-122"/>
              </a:rPr>
              <a:t>正向迁移到华为云</a:t>
            </a:r>
            <a:r>
              <a:rPr lang="en-US" altLang="zh-CN" sz="1400" dirty="0">
                <a:latin typeface="微软雅黑" panose="020B0503020204020204" pitchFamily="34" charset="-122"/>
                <a:ea typeface="微软雅黑" panose="020B0503020204020204" pitchFamily="34" charset="-122"/>
              </a:rPr>
              <a:t>RDS</a:t>
            </a:r>
            <a:r>
              <a:rPr lang="zh-CN" altLang="en-US" sz="1400" dirty="0">
                <a:latin typeface="微软雅黑" panose="020B0503020204020204" pitchFamily="34" charset="-122"/>
                <a:ea typeface="微软雅黑" panose="020B0503020204020204" pitchFamily="34" charset="-122"/>
              </a:rPr>
              <a:t>时，立刻创建一条从华为</a:t>
            </a:r>
            <a:r>
              <a:rPr lang="en-US" altLang="zh-CN" sz="1400" dirty="0">
                <a:latin typeface="微软雅黑" panose="020B0503020204020204" pitchFamily="34" charset="-122"/>
                <a:ea typeface="微软雅黑" panose="020B0503020204020204" pitchFamily="34" charset="-122"/>
              </a:rPr>
              <a:t>RDS</a:t>
            </a:r>
            <a:r>
              <a:rPr lang="zh-CN" altLang="en-US" sz="1400" dirty="0">
                <a:latin typeface="微软雅黑" panose="020B0503020204020204" pitchFamily="34" charset="-122"/>
                <a:ea typeface="微软雅黑" panose="020B0503020204020204" pitchFamily="34" charset="-122"/>
              </a:rPr>
              <a:t>到</a:t>
            </a:r>
            <a:r>
              <a:rPr lang="en-US" altLang="zh-CN" sz="1400" dirty="0">
                <a:latin typeface="微软雅黑" panose="020B0503020204020204" pitchFamily="34" charset="-122"/>
                <a:ea typeface="微软雅黑" panose="020B0503020204020204" pitchFamily="34" charset="-122"/>
              </a:rPr>
              <a:t>AWS </a:t>
            </a:r>
            <a:r>
              <a:rPr lang="en-US" altLang="zh-CN" sz="1400" dirty="0" err="1">
                <a:latin typeface="微软雅黑" panose="020B0503020204020204" pitchFamily="34" charset="-122"/>
                <a:ea typeface="微软雅黑" panose="020B0503020204020204" pitchFamily="34" charset="-122"/>
              </a:rPr>
              <a:t>mysql</a:t>
            </a:r>
            <a:r>
              <a:rPr lang="zh-CN" altLang="en-US" sz="1400" dirty="0">
                <a:latin typeface="微软雅黑" panose="020B0503020204020204" pitchFamily="34" charset="-122"/>
                <a:ea typeface="微软雅黑" panose="020B0503020204020204" pitchFamily="34" charset="-122"/>
              </a:rPr>
              <a:t>的反向同步链路。</a:t>
            </a:r>
            <a:endParaRPr lang="en-US" altLang="zh-CN" sz="1400" dirty="0">
              <a:latin typeface="微软雅黑" panose="020B0503020204020204" pitchFamily="34" charset="-122"/>
              <a:ea typeface="微软雅黑" panose="020B0503020204020204" pitchFamily="34" charset="-122"/>
            </a:endParaRPr>
          </a:p>
          <a:p>
            <a:pPr marL="342900" indent="-342900">
              <a:buFont typeface="+mj-lt"/>
              <a:buAutoNum type="arabicPeriod"/>
            </a:pPr>
            <a:r>
              <a:rPr lang="zh-CN" altLang="en-US" sz="1400" dirty="0">
                <a:latin typeface="微软雅黑" panose="020B0503020204020204" pitchFamily="34" charset="-122"/>
                <a:ea typeface="微软雅黑" panose="020B0503020204020204" pitchFamily="34" charset="-122"/>
              </a:rPr>
              <a:t>如果需要回滚关闭华为云</a:t>
            </a:r>
            <a:r>
              <a:rPr lang="en-US" altLang="zh-CN" sz="1400" dirty="0">
                <a:latin typeface="微软雅黑" panose="020B0503020204020204" pitchFamily="34" charset="-122"/>
                <a:ea typeface="微软雅黑" panose="020B0503020204020204" pitchFamily="34" charset="-122"/>
              </a:rPr>
              <a:t>app</a:t>
            </a:r>
            <a:r>
              <a:rPr lang="zh-CN" altLang="en-US" sz="1400" dirty="0">
                <a:latin typeface="微软雅黑" panose="020B0503020204020204" pitchFamily="34" charset="-122"/>
                <a:ea typeface="微软雅黑" panose="020B0503020204020204" pitchFamily="34" charset="-122"/>
              </a:rPr>
              <a:t>，停止写入，待</a:t>
            </a:r>
            <a:r>
              <a:rPr lang="en-US" altLang="zh-CN" sz="1400" dirty="0" err="1">
                <a:latin typeface="微软雅黑" panose="020B0503020204020204" pitchFamily="34" charset="-122"/>
                <a:ea typeface="微软雅黑" panose="020B0503020204020204" pitchFamily="34" charset="-122"/>
              </a:rPr>
              <a:t>turbodx</a:t>
            </a:r>
            <a:r>
              <a:rPr lang="zh-CN" altLang="en-US" sz="1400" dirty="0">
                <a:latin typeface="微软雅黑" panose="020B0503020204020204" pitchFamily="34" charset="-122"/>
                <a:ea typeface="微软雅黑" panose="020B0503020204020204" pitchFamily="34" charset="-122"/>
              </a:rPr>
              <a:t>将剩余增量数据全反向同步到</a:t>
            </a:r>
            <a:r>
              <a:rPr lang="en-US" altLang="zh-CN" sz="1400" dirty="0">
                <a:latin typeface="微软雅黑" panose="020B0503020204020204" pitchFamily="34" charset="-122"/>
                <a:ea typeface="微软雅黑" panose="020B0503020204020204" pitchFamily="34" charset="-122"/>
              </a:rPr>
              <a:t>AWS</a:t>
            </a:r>
            <a:r>
              <a:rPr lang="zh-CN" altLang="en-US" sz="1400" dirty="0">
                <a:latin typeface="微软雅黑" panose="020B0503020204020204" pitchFamily="34" charset="-122"/>
                <a:ea typeface="微软雅黑" panose="020B0503020204020204" pitchFamily="34" charset="-122"/>
              </a:rPr>
              <a:t>上。</a:t>
            </a:r>
            <a:endParaRPr lang="en-US" altLang="zh-CN" sz="1400" dirty="0">
              <a:latin typeface="微软雅黑" panose="020B0503020204020204" pitchFamily="34" charset="-122"/>
              <a:ea typeface="微软雅黑" panose="020B0503020204020204" pitchFamily="34" charset="-122"/>
            </a:endParaRPr>
          </a:p>
          <a:p>
            <a:pPr marL="342900" indent="-342900">
              <a:buFont typeface="+mj-lt"/>
              <a:buAutoNum type="arabicPeriod"/>
            </a:pPr>
            <a:r>
              <a:rPr lang="zh-CN" altLang="en-US" sz="1400" dirty="0">
                <a:latin typeface="微软雅黑" panose="020B0503020204020204" pitchFamily="34" charset="-122"/>
                <a:ea typeface="微软雅黑" panose="020B0503020204020204" pitchFamily="34" charset="-122"/>
              </a:rPr>
              <a:t>待两段数据追平，断开</a:t>
            </a:r>
            <a:r>
              <a:rPr lang="en-US" altLang="zh-CN" sz="1400" dirty="0" err="1">
                <a:latin typeface="微软雅黑" panose="020B0503020204020204" pitchFamily="34" charset="-122"/>
                <a:ea typeface="微软雅黑" panose="020B0503020204020204" pitchFamily="34" charset="-122"/>
              </a:rPr>
              <a:t>TurboDX</a:t>
            </a:r>
            <a:r>
              <a:rPr lang="zh-CN" altLang="en-US" sz="1400" dirty="0">
                <a:latin typeface="微软雅黑" panose="020B0503020204020204" pitchFamily="34" charset="-122"/>
                <a:ea typeface="微软雅黑" panose="020B0503020204020204" pitchFamily="34" charset="-122"/>
              </a:rPr>
              <a:t>任务。</a:t>
            </a:r>
            <a:endParaRPr lang="en-US" altLang="zh-CN" sz="1400" dirty="0">
              <a:latin typeface="微软雅黑" panose="020B0503020204020204" pitchFamily="34" charset="-122"/>
              <a:ea typeface="微软雅黑" panose="020B0503020204020204" pitchFamily="34" charset="-122"/>
            </a:endParaRPr>
          </a:p>
          <a:p>
            <a:pPr marL="342900" indent="-342900">
              <a:buFont typeface="+mj-lt"/>
              <a:buAutoNum type="arabicPeriod"/>
            </a:pPr>
            <a:r>
              <a:rPr lang="zh-CN" altLang="en-US" sz="1400" dirty="0">
                <a:latin typeface="微软雅黑" panose="020B0503020204020204" pitchFamily="34" charset="-122"/>
                <a:ea typeface="微软雅黑" panose="020B0503020204020204" pitchFamily="34" charset="-122"/>
              </a:rPr>
              <a:t>验证</a:t>
            </a:r>
            <a:r>
              <a:rPr lang="en-US" altLang="zh-CN" sz="1400" dirty="0">
                <a:latin typeface="微软雅黑" panose="020B0503020204020204" pitchFamily="34" charset="-122"/>
                <a:ea typeface="微软雅黑" panose="020B0503020204020204" pitchFamily="34" charset="-122"/>
              </a:rPr>
              <a:t>AWS APP </a:t>
            </a:r>
            <a:r>
              <a:rPr lang="zh-CN" altLang="en-US" sz="1400" dirty="0">
                <a:latin typeface="微软雅黑" panose="020B0503020204020204" pitchFamily="34" charset="-122"/>
                <a:ea typeface="微软雅黑" panose="020B0503020204020204" pitchFamily="34" charset="-122"/>
              </a:rPr>
              <a:t>访问数据库是否有问题</a:t>
            </a:r>
            <a:endParaRPr lang="en-US" altLang="zh-CN" sz="1400" dirty="0">
              <a:latin typeface="微软雅黑" panose="020B0503020204020204" pitchFamily="34" charset="-122"/>
              <a:ea typeface="微软雅黑" panose="020B0503020204020204" pitchFamily="34" charset="-122"/>
            </a:endParaRPr>
          </a:p>
          <a:p>
            <a:pPr marL="342900" indent="-342900">
              <a:buFont typeface="+mj-lt"/>
              <a:buAutoNum type="arabicPeriod"/>
            </a:pPr>
            <a:r>
              <a:rPr lang="zh-CN" altLang="en-US" sz="1400" dirty="0">
                <a:latin typeface="微软雅黑" panose="020B0503020204020204" pitchFamily="34" charset="-122"/>
                <a:ea typeface="微软雅黑" panose="020B0503020204020204" pitchFamily="34" charset="-122"/>
              </a:rPr>
              <a:t>切</a:t>
            </a:r>
            <a:r>
              <a:rPr lang="en-US" altLang="zh-CN" sz="1400" dirty="0">
                <a:latin typeface="微软雅黑" panose="020B0503020204020204" pitchFamily="34" charset="-122"/>
                <a:ea typeface="微软雅黑" panose="020B0503020204020204" pitchFamily="34" charset="-122"/>
              </a:rPr>
              <a:t>DNS</a:t>
            </a:r>
            <a:r>
              <a:rPr lang="zh-CN" altLang="en-US" sz="1400" dirty="0">
                <a:latin typeface="微软雅黑" panose="020B0503020204020204" pitchFamily="34" charset="-122"/>
                <a:ea typeface="微软雅黑" panose="020B0503020204020204" pitchFamily="34" charset="-122"/>
              </a:rPr>
              <a:t>到</a:t>
            </a:r>
            <a:r>
              <a:rPr lang="en-US" altLang="zh-CN" sz="1400" dirty="0">
                <a:latin typeface="微软雅黑" panose="020B0503020204020204" pitchFamily="34" charset="-122"/>
                <a:ea typeface="微软雅黑" panose="020B0503020204020204" pitchFamily="34" charset="-122"/>
              </a:rPr>
              <a:t>AWS</a:t>
            </a:r>
            <a:r>
              <a:rPr lang="zh-CN" altLang="en-US" sz="1400" dirty="0">
                <a:latin typeface="微软雅黑" panose="020B0503020204020204" pitchFamily="34" charset="-122"/>
                <a:ea typeface="微软雅黑" panose="020B0503020204020204" pitchFamily="34" charset="-122"/>
              </a:rPr>
              <a:t>的外网入口。</a:t>
            </a:r>
            <a:endParaRPr lang="en-US" altLang="zh-CN" sz="1400" dirty="0">
              <a:latin typeface="微软雅黑" panose="020B0503020204020204" pitchFamily="34" charset="-122"/>
              <a:ea typeface="微软雅黑" panose="020B0503020204020204" pitchFamily="34" charset="-122"/>
            </a:endParaRPr>
          </a:p>
        </p:txBody>
      </p:sp>
      <p:sp>
        <p:nvSpPr>
          <p:cNvPr id="22" name="圆角矩形 21"/>
          <p:cNvSpPr/>
          <p:nvPr/>
        </p:nvSpPr>
        <p:spPr>
          <a:xfrm>
            <a:off x="1066801" y="5100888"/>
            <a:ext cx="1427019" cy="512618"/>
          </a:xfrm>
          <a:prstGeom prst="roundRect">
            <a:avLst/>
          </a:prstGeom>
          <a:no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a:solidFill>
                  <a:schemeClr val="tx1"/>
                </a:solidFill>
              </a:rPr>
              <a:t>S3</a:t>
            </a:r>
            <a:endParaRPr lang="en-US" dirty="0">
              <a:solidFill>
                <a:schemeClr val="tx1"/>
              </a:solidFill>
            </a:endParaRPr>
          </a:p>
        </p:txBody>
      </p:sp>
      <p:sp>
        <p:nvSpPr>
          <p:cNvPr id="29" name="圆角矩形 28"/>
          <p:cNvSpPr/>
          <p:nvPr/>
        </p:nvSpPr>
        <p:spPr>
          <a:xfrm>
            <a:off x="4682837" y="5100888"/>
            <a:ext cx="1427019" cy="512618"/>
          </a:xfrm>
          <a:prstGeom prst="roundRect">
            <a:avLst/>
          </a:prstGeom>
          <a:no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a:solidFill>
                  <a:schemeClr val="tx1"/>
                </a:solidFill>
              </a:rPr>
              <a:t>OBS</a:t>
            </a:r>
            <a:endParaRPr lang="en-US" dirty="0">
              <a:solidFill>
                <a:schemeClr val="tx1"/>
              </a:solidFill>
            </a:endParaRPr>
          </a:p>
        </p:txBody>
      </p:sp>
      <p:cxnSp>
        <p:nvCxnSpPr>
          <p:cNvPr id="32" name="直接箭头连接符 31"/>
          <p:cNvCxnSpPr>
            <a:stCxn id="29" idx="1"/>
            <a:endCxn id="22" idx="3"/>
          </p:cNvCxnSpPr>
          <p:nvPr/>
        </p:nvCxnSpPr>
        <p:spPr>
          <a:xfrm flipH="1">
            <a:off x="2493820" y="5357197"/>
            <a:ext cx="2189017" cy="0"/>
          </a:xfrm>
          <a:prstGeom prst="straightConnector1">
            <a:avLst/>
          </a:prstGeom>
          <a:ln w="28575">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3" name="文本框 32"/>
          <p:cNvSpPr txBox="1"/>
          <p:nvPr/>
        </p:nvSpPr>
        <p:spPr>
          <a:xfrm>
            <a:off x="3172694" y="5119208"/>
            <a:ext cx="800219" cy="276999"/>
          </a:xfrm>
          <a:prstGeom prst="rect">
            <a:avLst/>
          </a:prstGeom>
          <a:noFill/>
        </p:spPr>
        <p:txBody>
          <a:bodyPr wrap="none" rtlCol="0">
            <a:spAutoFit/>
          </a:bodyPr>
          <a:lstStyle/>
          <a:p>
            <a:r>
              <a:rPr lang="zh-CN" altLang="en-US" sz="1200" b="1" dirty="0">
                <a:latin typeface="微软雅黑" panose="020B0503020204020204" pitchFamily="34" charset="-122"/>
                <a:ea typeface="微软雅黑" panose="020B0503020204020204" pitchFamily="34" charset="-122"/>
              </a:rPr>
              <a:t>单独拷贝</a:t>
            </a:r>
            <a:endParaRPr lang="en-US" sz="1200" b="1" dirty="0">
              <a:latin typeface="微软雅黑" panose="020B0503020204020204" pitchFamily="34" charset="-122"/>
              <a:ea typeface="微软雅黑" panose="020B0503020204020204" pitchFamily="34" charset="-122"/>
            </a:endParaRPr>
          </a:p>
        </p:txBody>
      </p:sp>
      <p:cxnSp>
        <p:nvCxnSpPr>
          <p:cNvPr id="35" name="直接连接符 34"/>
          <p:cNvCxnSpPr/>
          <p:nvPr/>
        </p:nvCxnSpPr>
        <p:spPr>
          <a:xfrm>
            <a:off x="124691" y="4811575"/>
            <a:ext cx="7384473"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36" name="矩形 35"/>
          <p:cNvSpPr/>
          <p:nvPr/>
        </p:nvSpPr>
        <p:spPr>
          <a:xfrm rot="20059531">
            <a:off x="2013881" y="1462659"/>
            <a:ext cx="4291516" cy="1448660"/>
          </a:xfrm>
          <a:prstGeom prst="rect">
            <a:avLst/>
          </a:prstGeom>
          <a:solidFill>
            <a:srgbClr val="FFFF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solidFill>
                  <a:srgbClr val="C00000"/>
                </a:solidFill>
              </a:rPr>
              <a:t>该模板需要根据客户实际情况修改</a:t>
            </a:r>
          </a:p>
        </p:txBody>
      </p:sp>
    </p:spTree>
    <p:extLst>
      <p:ext uri="{BB962C8B-B14F-4D97-AF65-F5344CB8AC3E}">
        <p14:creationId xmlns:p14="http://schemas.microsoft.com/office/powerpoint/2010/main" val="1993382088"/>
      </p:ext>
    </p:extLst>
  </p:cSld>
  <p:clrMapOvr>
    <a:masterClrMapping/>
  </p:clrMapOvr>
  <p:transition advClick="0" advTm="8000">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文本框 9"/>
          <p:cNvSpPr txBox="1"/>
          <p:nvPr/>
        </p:nvSpPr>
        <p:spPr>
          <a:xfrm>
            <a:off x="539476" y="451057"/>
            <a:ext cx="2338493" cy="523084"/>
          </a:xfrm>
          <a:prstGeom prst="rect">
            <a:avLst/>
          </a:prstGeom>
          <a:noFill/>
        </p:spPr>
        <p:txBody>
          <a:bodyPr wrap="none" rtlCol="0">
            <a:spAutoFit/>
          </a:bodyPr>
          <a:lstStyle/>
          <a:p>
            <a:pPr defTabSz="1219078"/>
            <a:r>
              <a:rPr lang="zh-CN" altLang="en-US" sz="2799" dirty="0">
                <a:solidFill>
                  <a:prstClr val="black"/>
                </a:solidFill>
                <a:latin typeface="微软雅黑" panose="020B0503020204020204" pitchFamily="34" charset="-122"/>
                <a:ea typeface="微软雅黑" panose="020B0503020204020204" pitchFamily="34" charset="-122"/>
              </a:rPr>
              <a:t>项目背景介绍</a:t>
            </a:r>
          </a:p>
        </p:txBody>
      </p:sp>
      <p:sp>
        <p:nvSpPr>
          <p:cNvPr id="11" name="文本框 10"/>
          <p:cNvSpPr txBox="1"/>
          <p:nvPr/>
        </p:nvSpPr>
        <p:spPr>
          <a:xfrm>
            <a:off x="2967560" y="604434"/>
            <a:ext cx="3056451" cy="338466"/>
          </a:xfrm>
          <a:prstGeom prst="rect">
            <a:avLst/>
          </a:prstGeom>
          <a:noFill/>
        </p:spPr>
        <p:txBody>
          <a:bodyPr wrap="none" rtlCol="0">
            <a:spAutoFit/>
          </a:bodyPr>
          <a:lstStyle/>
          <a:p>
            <a:pPr defTabSz="1219078"/>
            <a:r>
              <a:rPr lang="zh-CN" altLang="en-US" sz="1600" dirty="0">
                <a:solidFill>
                  <a:prstClr val="black"/>
                </a:solidFill>
                <a:latin typeface="微软雅黑" panose="020B0503020204020204" pitchFamily="34" charset="-122"/>
                <a:ea typeface="微软雅黑" panose="020B0503020204020204" pitchFamily="34" charset="-122"/>
              </a:rPr>
              <a:t>副标题，字数请控制在一行以内</a:t>
            </a:r>
            <a:endParaRPr lang="en-US" sz="1600" dirty="0">
              <a:solidFill>
                <a:prstClr val="black"/>
              </a:solidFill>
              <a:latin typeface="微软雅黑" panose="020B0503020204020204" pitchFamily="34" charset="-122"/>
              <a:ea typeface="微软雅黑" panose="020B0503020204020204" pitchFamily="34" charset="-122"/>
            </a:endParaRPr>
          </a:p>
        </p:txBody>
      </p:sp>
      <p:sp>
        <p:nvSpPr>
          <p:cNvPr id="5" name="文本框 4"/>
          <p:cNvSpPr txBox="1"/>
          <p:nvPr/>
        </p:nvSpPr>
        <p:spPr>
          <a:xfrm>
            <a:off x="912775" y="2061205"/>
            <a:ext cx="7198925" cy="4523137"/>
          </a:xfrm>
          <a:prstGeom prst="rect">
            <a:avLst/>
          </a:prstGeom>
          <a:noFill/>
        </p:spPr>
        <p:txBody>
          <a:bodyPr wrap="square" rtlCol="0">
            <a:spAutoFit/>
          </a:bodyPr>
          <a:lstStyle/>
          <a:p>
            <a:pPr defTabSz="1219078"/>
            <a:r>
              <a:rPr lang="zh-CN" altLang="en-US" sz="1600" dirty="0">
                <a:solidFill>
                  <a:prstClr val="black"/>
                </a:solidFill>
                <a:latin typeface="微软雅黑" panose="020B0503020204020204" pitchFamily="34" charset="-122"/>
                <a:ea typeface="微软雅黑" panose="020B0503020204020204" pitchFamily="34" charset="-122"/>
              </a:rPr>
              <a:t>项目背景介绍</a:t>
            </a:r>
            <a:r>
              <a:rPr lang="en-US" altLang="zh-CN" sz="1600" dirty="0">
                <a:solidFill>
                  <a:prstClr val="black"/>
                </a:solidFill>
                <a:latin typeface="微软雅黑" panose="020B0503020204020204" pitchFamily="34" charset="-122"/>
                <a:ea typeface="微软雅黑" panose="020B0503020204020204" pitchFamily="34" charset="-122"/>
              </a:rPr>
              <a:t>/</a:t>
            </a:r>
            <a:r>
              <a:rPr lang="zh-CN" altLang="en-US" sz="1600" dirty="0">
                <a:solidFill>
                  <a:prstClr val="black"/>
                </a:solidFill>
                <a:latin typeface="微软雅黑" panose="020B0503020204020204" pitchFamily="34" charset="-122"/>
                <a:ea typeface="微软雅黑" panose="020B0503020204020204" pitchFamily="34" charset="-122"/>
              </a:rPr>
              <a:t>客户行业介绍</a:t>
            </a:r>
            <a:r>
              <a:rPr lang="zh-CN" altLang="en-US" sz="1600" i="1" dirty="0">
                <a:solidFill>
                  <a:srgbClr val="1F497D">
                    <a:lumMod val="60000"/>
                    <a:lumOff val="40000"/>
                  </a:srgbClr>
                </a:solidFill>
                <a:latin typeface="微软雅黑" panose="020B0503020204020204" pitchFamily="34" charset="-122"/>
                <a:ea typeface="微软雅黑" panose="020B0503020204020204" pitchFamily="34" charset="-122"/>
                <a:cs typeface="+mn-ea"/>
                <a:sym typeface="Wingdings" panose="05000000000000000000" pitchFamily="2" charset="2"/>
              </a:rPr>
              <a:t>（样例）</a:t>
            </a:r>
            <a:endParaRPr lang="en-US" altLang="zh-CN" sz="1600" dirty="0">
              <a:solidFill>
                <a:prstClr val="black"/>
              </a:solidFill>
              <a:latin typeface="微软雅黑" panose="020B0503020204020204" pitchFamily="34" charset="-122"/>
              <a:ea typeface="微软雅黑" panose="020B0503020204020204" pitchFamily="34" charset="-122"/>
            </a:endParaRPr>
          </a:p>
          <a:p>
            <a:pPr defTabSz="1219078"/>
            <a:r>
              <a:rPr lang="en-US" altLang="zh-CN" sz="1600" dirty="0">
                <a:solidFill>
                  <a:prstClr val="black"/>
                </a:solidFill>
                <a:latin typeface="微软雅黑" panose="020B0503020204020204" pitchFamily="34" charset="-122"/>
                <a:ea typeface="微软雅黑" panose="020B0503020204020204" pitchFamily="34" charset="-122"/>
                <a:sym typeface="Wingdings" panose="05000000000000000000" pitchFamily="2" charset="2"/>
              </a:rPr>
              <a:t>     </a:t>
            </a:r>
            <a:r>
              <a:rPr lang="en-US" altLang="zh-CN" sz="1600" i="1" dirty="0">
                <a:solidFill>
                  <a:srgbClr val="1F497D">
                    <a:lumMod val="60000"/>
                    <a:lumOff val="40000"/>
                  </a:srgbClr>
                </a:solidFill>
                <a:latin typeface="微软雅黑" panose="020B0503020204020204" pitchFamily="34" charset="-122"/>
                <a:ea typeface="微软雅黑" panose="020B0503020204020204" pitchFamily="34" charset="-122"/>
                <a:sym typeface="Wingdings" panose="05000000000000000000" pitchFamily="2" charset="2"/>
              </a:rPr>
              <a:t>xxx</a:t>
            </a:r>
            <a:r>
              <a:rPr lang="zh-CN" altLang="en-US" sz="1600" i="1" dirty="0">
                <a:solidFill>
                  <a:srgbClr val="1F497D">
                    <a:lumMod val="60000"/>
                    <a:lumOff val="40000"/>
                  </a:srgbClr>
                </a:solidFill>
                <a:latin typeface="微软雅黑" panose="020B0503020204020204" pitchFamily="34" charset="-122"/>
                <a:ea typeface="微软雅黑" panose="020B0503020204020204" pitchFamily="34" charset="-122"/>
                <a:sym typeface="Wingdings" panose="05000000000000000000" pitchFamily="2" charset="2"/>
              </a:rPr>
              <a:t>是</a:t>
            </a:r>
            <a:r>
              <a:rPr lang="en-US" altLang="zh-CN" sz="1600" i="1" dirty="0">
                <a:solidFill>
                  <a:srgbClr val="1F497D">
                    <a:lumMod val="60000"/>
                    <a:lumOff val="40000"/>
                  </a:srgbClr>
                </a:solidFill>
                <a:latin typeface="微软雅黑" panose="020B0503020204020204" pitchFamily="34" charset="-122"/>
                <a:ea typeface="微软雅黑" panose="020B0503020204020204" pitchFamily="34" charset="-122"/>
                <a:sym typeface="Wingdings" panose="05000000000000000000" pitchFamily="2" charset="2"/>
              </a:rPr>
              <a:t>xx</a:t>
            </a:r>
            <a:r>
              <a:rPr lang="zh-CN" altLang="en-US" sz="1600" i="1" dirty="0">
                <a:solidFill>
                  <a:srgbClr val="1F497D">
                    <a:lumMod val="60000"/>
                    <a:lumOff val="40000"/>
                  </a:srgbClr>
                </a:solidFill>
                <a:latin typeface="微软雅黑" panose="020B0503020204020204" pitchFamily="34" charset="-122"/>
                <a:ea typeface="微软雅黑" panose="020B0503020204020204" pitchFamily="34" charset="-122"/>
                <a:sym typeface="Wingdings" panose="05000000000000000000" pitchFamily="2" charset="2"/>
              </a:rPr>
              <a:t>云华东大区互联网第二大客户，每年消费</a:t>
            </a:r>
            <a:r>
              <a:rPr lang="en-US" altLang="zh-CN" sz="1600" i="1" dirty="0">
                <a:solidFill>
                  <a:srgbClr val="1F497D">
                    <a:lumMod val="60000"/>
                    <a:lumOff val="40000"/>
                  </a:srgbClr>
                </a:solidFill>
                <a:latin typeface="微软雅黑" panose="020B0503020204020204" pitchFamily="34" charset="-122"/>
                <a:ea typeface="微软雅黑" panose="020B0503020204020204" pitchFamily="34" charset="-122"/>
                <a:sym typeface="Wingdings" panose="05000000000000000000" pitchFamily="2" charset="2"/>
              </a:rPr>
              <a:t>x000</a:t>
            </a:r>
            <a:r>
              <a:rPr lang="zh-CN" altLang="en-US" sz="1600" i="1" dirty="0">
                <a:solidFill>
                  <a:srgbClr val="1F497D">
                    <a:lumMod val="60000"/>
                    <a:lumOff val="40000"/>
                  </a:srgbClr>
                </a:solidFill>
                <a:latin typeface="微软雅黑" panose="020B0503020204020204" pitchFamily="34" charset="-122"/>
                <a:ea typeface="微软雅黑" panose="020B0503020204020204" pitchFamily="34" charset="-122"/>
                <a:sym typeface="Wingdings" panose="05000000000000000000" pitchFamily="2" charset="2"/>
              </a:rPr>
              <a:t>万以上。</a:t>
            </a:r>
            <a:r>
              <a:rPr lang="zh-CN" altLang="en-US" sz="1600" i="1" dirty="0">
                <a:solidFill>
                  <a:srgbClr val="1F497D">
                    <a:lumMod val="60000"/>
                    <a:lumOff val="40000"/>
                  </a:srgbClr>
                </a:solidFill>
                <a:latin typeface="微软雅黑" panose="020B0503020204020204" pitchFamily="34" charset="-122"/>
                <a:ea typeface="微软雅黑" panose="020B0503020204020204" pitchFamily="34" charset="-122"/>
                <a:cs typeface="+mn-ea"/>
                <a:sym typeface="+mn-lt"/>
              </a:rPr>
              <a:t>客户</a:t>
            </a:r>
            <a:r>
              <a:rPr lang="en-US" altLang="zh-CN" sz="1600" i="1" dirty="0">
                <a:solidFill>
                  <a:srgbClr val="1F497D">
                    <a:lumMod val="60000"/>
                    <a:lumOff val="40000"/>
                  </a:srgbClr>
                </a:solidFill>
                <a:latin typeface="微软雅黑" panose="020B0503020204020204" pitchFamily="34" charset="-122"/>
                <a:ea typeface="微软雅黑" panose="020B0503020204020204" pitchFamily="34" charset="-122"/>
                <a:cs typeface="+mn-ea"/>
                <a:sym typeface="+mn-lt"/>
              </a:rPr>
              <a:t>xx</a:t>
            </a:r>
            <a:r>
              <a:rPr lang="zh-CN" altLang="en-US" sz="1600" i="1" dirty="0">
                <a:solidFill>
                  <a:srgbClr val="1F497D">
                    <a:lumMod val="60000"/>
                    <a:lumOff val="40000"/>
                  </a:srgbClr>
                </a:solidFill>
                <a:latin typeface="微软雅黑" panose="020B0503020204020204" pitchFamily="34" charset="-122"/>
                <a:ea typeface="微软雅黑" panose="020B0503020204020204" pitchFamily="34" charset="-122"/>
                <a:cs typeface="+mn-ea"/>
                <a:sym typeface="+mn-lt"/>
              </a:rPr>
              <a:t>业务全部部署在</a:t>
            </a:r>
            <a:r>
              <a:rPr lang="en-US" altLang="zh-CN" sz="1600" i="1" dirty="0">
                <a:solidFill>
                  <a:srgbClr val="1F497D">
                    <a:lumMod val="60000"/>
                    <a:lumOff val="40000"/>
                  </a:srgbClr>
                </a:solidFill>
                <a:latin typeface="微软雅黑" panose="020B0503020204020204" pitchFamily="34" charset="-122"/>
                <a:ea typeface="微软雅黑" panose="020B0503020204020204" pitchFamily="34" charset="-122"/>
                <a:cs typeface="+mn-ea"/>
                <a:sym typeface="+mn-lt"/>
              </a:rPr>
              <a:t>A3</a:t>
            </a:r>
            <a:r>
              <a:rPr lang="zh-CN" altLang="en-US" sz="1600" i="1" dirty="0">
                <a:solidFill>
                  <a:srgbClr val="1F497D">
                    <a:lumMod val="60000"/>
                    <a:lumOff val="40000"/>
                  </a:srgbClr>
                </a:solidFill>
                <a:latin typeface="微软雅黑" panose="020B0503020204020204" pitchFamily="34" charset="-122"/>
                <a:ea typeface="微软雅黑" panose="020B0503020204020204" pitchFamily="34" charset="-122"/>
                <a:cs typeface="+mn-ea"/>
                <a:sym typeface="+mn-lt"/>
              </a:rPr>
              <a:t>云上，考虑到后续电商业务与阿里的潜在竞争关系以及成本、架构优化，支撑面向未来的业务发展，客户决定全面从</a:t>
            </a:r>
            <a:r>
              <a:rPr lang="en-US" altLang="zh-CN" sz="1600" i="1" dirty="0">
                <a:solidFill>
                  <a:srgbClr val="1F497D">
                    <a:lumMod val="60000"/>
                    <a:lumOff val="40000"/>
                  </a:srgbClr>
                </a:solidFill>
                <a:latin typeface="微软雅黑" panose="020B0503020204020204" pitchFamily="34" charset="-122"/>
                <a:ea typeface="微软雅黑" panose="020B0503020204020204" pitchFamily="34" charset="-122"/>
                <a:cs typeface="+mn-ea"/>
                <a:sym typeface="+mn-lt"/>
              </a:rPr>
              <a:t>A3</a:t>
            </a:r>
            <a:r>
              <a:rPr lang="zh-CN" altLang="en-US" sz="1600" i="1" dirty="0">
                <a:solidFill>
                  <a:srgbClr val="1F497D">
                    <a:lumMod val="60000"/>
                    <a:lumOff val="40000"/>
                  </a:srgbClr>
                </a:solidFill>
                <a:latin typeface="微软雅黑" panose="020B0503020204020204" pitchFamily="34" charset="-122"/>
                <a:ea typeface="微软雅黑" panose="020B0503020204020204" pitchFamily="34" charset="-122"/>
                <a:cs typeface="+mn-ea"/>
                <a:sym typeface="+mn-lt"/>
              </a:rPr>
              <a:t>云搬迁至华为云</a:t>
            </a:r>
            <a:r>
              <a:rPr lang="zh-CN" altLang="en-US" sz="1600" dirty="0">
                <a:solidFill>
                  <a:prstClr val="black"/>
                </a:solidFill>
                <a:latin typeface="微软雅黑" panose="020B0503020204020204" pitchFamily="34" charset="-122"/>
                <a:ea typeface="微软雅黑" panose="020B0503020204020204" pitchFamily="34" charset="-122"/>
                <a:cs typeface="+mn-ea"/>
                <a:sym typeface="+mn-lt"/>
              </a:rPr>
              <a:t>。</a:t>
            </a:r>
            <a:endParaRPr lang="en-US" altLang="zh-CN" sz="1600" dirty="0">
              <a:solidFill>
                <a:prstClr val="black"/>
              </a:solidFill>
              <a:latin typeface="微软雅黑" panose="020B0503020204020204" pitchFamily="34" charset="-122"/>
              <a:ea typeface="微软雅黑" panose="020B0503020204020204" pitchFamily="34" charset="-122"/>
              <a:cs typeface="+mn-ea"/>
              <a:sym typeface="+mn-lt"/>
            </a:endParaRPr>
          </a:p>
          <a:p>
            <a:pPr defTabSz="1219078"/>
            <a:endParaRPr lang="en-US" altLang="zh-CN" sz="1600" dirty="0">
              <a:solidFill>
                <a:prstClr val="black"/>
              </a:solidFill>
              <a:latin typeface="微软雅黑" panose="020B0503020204020204" pitchFamily="34" charset="-122"/>
              <a:ea typeface="微软雅黑" panose="020B0503020204020204" pitchFamily="34" charset="-122"/>
            </a:endParaRPr>
          </a:p>
          <a:p>
            <a:pPr defTabSz="1219078"/>
            <a:endParaRPr lang="en-US" sz="1600" dirty="0">
              <a:solidFill>
                <a:prstClr val="black"/>
              </a:solidFill>
              <a:latin typeface="微软雅黑" panose="020B0503020204020204" pitchFamily="34" charset="-122"/>
              <a:ea typeface="微软雅黑" panose="020B0503020204020204" pitchFamily="34" charset="-122"/>
            </a:endParaRPr>
          </a:p>
          <a:p>
            <a:pPr defTabSz="1219078"/>
            <a:endParaRPr lang="en-US" sz="1600" dirty="0">
              <a:solidFill>
                <a:prstClr val="black"/>
              </a:solidFill>
              <a:latin typeface="微软雅黑" panose="020B0503020204020204" pitchFamily="34" charset="-122"/>
              <a:ea typeface="微软雅黑" panose="020B0503020204020204" pitchFamily="34" charset="-122"/>
            </a:endParaRPr>
          </a:p>
          <a:p>
            <a:pPr defTabSz="1219078"/>
            <a:r>
              <a:rPr lang="zh-CN" altLang="en-US" sz="1600" dirty="0">
                <a:solidFill>
                  <a:prstClr val="black"/>
                </a:solidFill>
                <a:latin typeface="微软雅黑" panose="020B0503020204020204" pitchFamily="34" charset="-122"/>
                <a:ea typeface="微软雅黑" panose="020B0503020204020204" pitchFamily="34" charset="-122"/>
              </a:rPr>
              <a:t>迁移需求分析</a:t>
            </a:r>
            <a:r>
              <a:rPr lang="zh-CN" altLang="en-US" sz="1600" i="1" dirty="0">
                <a:solidFill>
                  <a:srgbClr val="1F497D">
                    <a:lumMod val="60000"/>
                    <a:lumOff val="40000"/>
                  </a:srgbClr>
                </a:solidFill>
                <a:latin typeface="微软雅黑" panose="020B0503020204020204" pitchFamily="34" charset="-122"/>
                <a:ea typeface="微软雅黑" panose="020B0503020204020204" pitchFamily="34" charset="-122"/>
                <a:cs typeface="+mn-ea"/>
                <a:sym typeface="Wingdings" panose="05000000000000000000" pitchFamily="2" charset="2"/>
              </a:rPr>
              <a:t>（样例）</a:t>
            </a:r>
            <a:endParaRPr lang="en-US" altLang="zh-CN" sz="1600" dirty="0">
              <a:solidFill>
                <a:prstClr val="black"/>
              </a:solidFill>
              <a:latin typeface="微软雅黑" panose="020B0503020204020204" pitchFamily="34" charset="-122"/>
              <a:ea typeface="微软雅黑" panose="020B0503020204020204" pitchFamily="34" charset="-122"/>
            </a:endParaRPr>
          </a:p>
          <a:p>
            <a:pPr marL="952050" lvl="1" indent="-342694" algn="just" defTabSz="1219078">
              <a:lnSpc>
                <a:spcPct val="150000"/>
              </a:lnSpc>
              <a:buFont typeface="+mj-lt"/>
              <a:buAutoNum type="alphaLcParenR"/>
            </a:pPr>
            <a:r>
              <a:rPr lang="zh-CN" altLang="en-US" sz="1600" i="1" dirty="0">
                <a:solidFill>
                  <a:srgbClr val="1F497D">
                    <a:lumMod val="60000"/>
                    <a:lumOff val="40000"/>
                  </a:srgbClr>
                </a:solidFill>
                <a:latin typeface="微软雅黑" panose="020B0503020204020204" pitchFamily="34" charset="-122"/>
                <a:ea typeface="微软雅黑" panose="020B0503020204020204" pitchFamily="34" charset="-122"/>
                <a:cs typeface="+mn-ea"/>
              </a:rPr>
              <a:t>西安</a:t>
            </a:r>
            <a:r>
              <a:rPr lang="en-US" altLang="zh-CN" sz="1600" i="1" dirty="0">
                <a:solidFill>
                  <a:srgbClr val="1F497D">
                    <a:lumMod val="60000"/>
                    <a:lumOff val="40000"/>
                  </a:srgbClr>
                </a:solidFill>
                <a:latin typeface="微软雅黑" panose="020B0503020204020204" pitchFamily="34" charset="-122"/>
                <a:ea typeface="微软雅黑" panose="020B0503020204020204" pitchFamily="34" charset="-122"/>
                <a:cs typeface="+mn-ea"/>
              </a:rPr>
              <a:t>IDC</a:t>
            </a:r>
            <a:r>
              <a:rPr lang="zh-CN" altLang="en-US" sz="1600" i="1" dirty="0">
                <a:solidFill>
                  <a:srgbClr val="1F497D">
                    <a:lumMod val="60000"/>
                    <a:lumOff val="40000"/>
                  </a:srgbClr>
                </a:solidFill>
                <a:latin typeface="微软雅黑" panose="020B0503020204020204" pitchFamily="34" charset="-122"/>
                <a:ea typeface="微软雅黑" panose="020B0503020204020204" pitchFamily="34" charset="-122"/>
                <a:cs typeface="+mn-ea"/>
              </a:rPr>
              <a:t>租赁合同</a:t>
            </a:r>
            <a:r>
              <a:rPr lang="en-US" altLang="zh-CN" sz="1600" i="1" dirty="0">
                <a:solidFill>
                  <a:srgbClr val="1F497D">
                    <a:lumMod val="60000"/>
                    <a:lumOff val="40000"/>
                  </a:srgbClr>
                </a:solidFill>
                <a:latin typeface="微软雅黑" panose="020B0503020204020204" pitchFamily="34" charset="-122"/>
                <a:ea typeface="微软雅黑" panose="020B0503020204020204" pitchFamily="34" charset="-122"/>
                <a:cs typeface="+mn-ea"/>
              </a:rPr>
              <a:t>7</a:t>
            </a:r>
            <a:r>
              <a:rPr lang="zh-CN" altLang="en-US" sz="1600" i="1" dirty="0">
                <a:solidFill>
                  <a:srgbClr val="1F497D">
                    <a:lumMod val="60000"/>
                    <a:lumOff val="40000"/>
                  </a:srgbClr>
                </a:solidFill>
                <a:latin typeface="微软雅黑" panose="020B0503020204020204" pitchFamily="34" charset="-122"/>
                <a:ea typeface="微软雅黑" panose="020B0503020204020204" pitchFamily="34" charset="-122"/>
                <a:cs typeface="+mn-ea"/>
              </a:rPr>
              <a:t>月底到期，招标工作前需全面梳理，设计方案，评估</a:t>
            </a:r>
            <a:r>
              <a:rPr lang="en-US" altLang="zh-CN" sz="1600" i="1" dirty="0">
                <a:solidFill>
                  <a:srgbClr val="1F497D">
                    <a:lumMod val="60000"/>
                    <a:lumOff val="40000"/>
                  </a:srgbClr>
                </a:solidFill>
                <a:latin typeface="微软雅黑" panose="020B0503020204020204" pitchFamily="34" charset="-122"/>
                <a:ea typeface="微软雅黑" panose="020B0503020204020204" pitchFamily="34" charset="-122"/>
                <a:cs typeface="+mn-ea"/>
              </a:rPr>
              <a:t>IDC</a:t>
            </a:r>
            <a:r>
              <a:rPr lang="zh-CN" altLang="en-US" sz="1600" i="1" dirty="0">
                <a:solidFill>
                  <a:srgbClr val="1F497D">
                    <a:lumMod val="60000"/>
                    <a:lumOff val="40000"/>
                  </a:srgbClr>
                </a:solidFill>
                <a:latin typeface="微软雅黑" panose="020B0503020204020204" pitchFamily="34" charset="-122"/>
                <a:ea typeface="微软雅黑" panose="020B0503020204020204" pitchFamily="34" charset="-122"/>
                <a:cs typeface="+mn-ea"/>
              </a:rPr>
              <a:t>到</a:t>
            </a:r>
            <a:r>
              <a:rPr lang="en-US" altLang="zh-CN" sz="1600" i="1" dirty="0">
                <a:solidFill>
                  <a:srgbClr val="1F497D">
                    <a:lumMod val="60000"/>
                    <a:lumOff val="40000"/>
                  </a:srgbClr>
                </a:solidFill>
                <a:latin typeface="微软雅黑" panose="020B0503020204020204" pitchFamily="34" charset="-122"/>
                <a:ea typeface="微软雅黑" panose="020B0503020204020204" pitchFamily="34" charset="-122"/>
                <a:cs typeface="+mn-ea"/>
              </a:rPr>
              <a:t>IDC</a:t>
            </a:r>
            <a:r>
              <a:rPr lang="zh-CN" altLang="en-US" sz="1600" i="1" dirty="0">
                <a:solidFill>
                  <a:srgbClr val="1F497D">
                    <a:lumMod val="60000"/>
                    <a:lumOff val="40000"/>
                  </a:srgbClr>
                </a:solidFill>
                <a:latin typeface="微软雅黑" panose="020B0503020204020204" pitchFamily="34" charset="-122"/>
                <a:ea typeface="微软雅黑" panose="020B0503020204020204" pitchFamily="34" charset="-122"/>
                <a:cs typeface="+mn-ea"/>
              </a:rPr>
              <a:t>的收益和风险，为</a:t>
            </a:r>
            <a:r>
              <a:rPr lang="en-US" altLang="zh-CN" sz="1600" i="1" dirty="0">
                <a:solidFill>
                  <a:srgbClr val="1F497D">
                    <a:lumMod val="60000"/>
                    <a:lumOff val="40000"/>
                  </a:srgbClr>
                </a:solidFill>
                <a:latin typeface="微软雅黑" panose="020B0503020204020204" pitchFamily="34" charset="-122"/>
                <a:ea typeface="微软雅黑" panose="020B0503020204020204" pitchFamily="34" charset="-122"/>
                <a:cs typeface="+mn-ea"/>
              </a:rPr>
              <a:t>IDC</a:t>
            </a:r>
            <a:r>
              <a:rPr lang="zh-CN" altLang="en-US" sz="1600" i="1" dirty="0">
                <a:solidFill>
                  <a:srgbClr val="1F497D">
                    <a:lumMod val="60000"/>
                    <a:lumOff val="40000"/>
                  </a:srgbClr>
                </a:solidFill>
                <a:latin typeface="微软雅黑" panose="020B0503020204020204" pitchFamily="34" charset="-122"/>
                <a:ea typeface="微软雅黑" panose="020B0503020204020204" pitchFamily="34" charset="-122"/>
                <a:cs typeface="+mn-ea"/>
              </a:rPr>
              <a:t>机房招标做决策支撑；</a:t>
            </a:r>
            <a:endParaRPr lang="en-US" altLang="zh-CN" sz="1600" i="1" dirty="0">
              <a:solidFill>
                <a:srgbClr val="1F497D">
                  <a:lumMod val="60000"/>
                  <a:lumOff val="40000"/>
                </a:srgbClr>
              </a:solidFill>
              <a:latin typeface="微软雅黑" panose="020B0503020204020204" pitchFamily="34" charset="-122"/>
              <a:ea typeface="微软雅黑" panose="020B0503020204020204" pitchFamily="34" charset="-122"/>
              <a:cs typeface="+mn-ea"/>
            </a:endParaRPr>
          </a:p>
          <a:p>
            <a:pPr marL="952050" lvl="1" indent="-342694" algn="just" defTabSz="1219078">
              <a:lnSpc>
                <a:spcPct val="150000"/>
              </a:lnSpc>
              <a:buFont typeface="+mj-lt"/>
              <a:buAutoNum type="alphaLcParenR"/>
            </a:pPr>
            <a:r>
              <a:rPr lang="zh-CN" altLang="en-US" sz="1600" i="1" dirty="0">
                <a:solidFill>
                  <a:srgbClr val="1F497D">
                    <a:lumMod val="60000"/>
                    <a:lumOff val="40000"/>
                  </a:srgbClr>
                </a:solidFill>
                <a:latin typeface="微软雅黑" panose="020B0503020204020204" pitchFamily="34" charset="-122"/>
                <a:ea typeface="微软雅黑" panose="020B0503020204020204" pitchFamily="34" charset="-122"/>
                <a:cs typeface="+mn-ea"/>
              </a:rPr>
              <a:t>十一期间，北郊呼叫中心搬迁，呼叫中心业务系统需要同步搬迁。需设计搬迁方案，评估成本风险，为搬迁做准备。</a:t>
            </a:r>
            <a:endParaRPr lang="en-US" altLang="zh-CN" sz="1600" i="1" dirty="0">
              <a:solidFill>
                <a:srgbClr val="1F497D">
                  <a:lumMod val="60000"/>
                  <a:lumOff val="40000"/>
                </a:srgbClr>
              </a:solidFill>
              <a:latin typeface="微软雅黑" panose="020B0503020204020204" pitchFamily="34" charset="-122"/>
              <a:ea typeface="微软雅黑" panose="020B0503020204020204" pitchFamily="34" charset="-122"/>
              <a:cs typeface="+mn-ea"/>
            </a:endParaRPr>
          </a:p>
          <a:p>
            <a:pPr marL="952050" lvl="1" indent="-342694" algn="just" defTabSz="1219078">
              <a:lnSpc>
                <a:spcPct val="150000"/>
              </a:lnSpc>
              <a:buFont typeface="+mj-lt"/>
              <a:buAutoNum type="alphaLcParenR"/>
            </a:pPr>
            <a:r>
              <a:rPr lang="zh-CN" altLang="en-US" sz="1600" i="1" dirty="0">
                <a:solidFill>
                  <a:srgbClr val="1F497D">
                    <a:lumMod val="60000"/>
                    <a:lumOff val="40000"/>
                  </a:srgbClr>
                </a:solidFill>
                <a:latin typeface="微软雅黑" panose="020B0503020204020204" pitchFamily="34" charset="-122"/>
                <a:ea typeface="微软雅黑" panose="020B0503020204020204" pitchFamily="34" charset="-122"/>
                <a:cs typeface="+mn-ea"/>
              </a:rPr>
              <a:t>目前永安业务分散在阿里云</a:t>
            </a:r>
            <a:r>
              <a:rPr lang="en-US" altLang="zh-CN" sz="1600" i="1" dirty="0">
                <a:solidFill>
                  <a:srgbClr val="1F497D">
                    <a:lumMod val="60000"/>
                    <a:lumOff val="40000"/>
                  </a:srgbClr>
                </a:solidFill>
                <a:latin typeface="微软雅黑" panose="020B0503020204020204" pitchFamily="34" charset="-122"/>
                <a:ea typeface="微软雅黑" panose="020B0503020204020204" pitchFamily="34" charset="-122"/>
                <a:cs typeface="+mn-ea"/>
              </a:rPr>
              <a:t>/IDC/</a:t>
            </a:r>
            <a:r>
              <a:rPr lang="zh-CN" altLang="en-US" sz="1600" i="1" dirty="0">
                <a:solidFill>
                  <a:srgbClr val="1F497D">
                    <a:lumMod val="60000"/>
                    <a:lumOff val="40000"/>
                  </a:srgbClr>
                </a:solidFill>
                <a:latin typeface="微软雅黑" panose="020B0503020204020204" pitchFamily="34" charset="-122"/>
                <a:ea typeface="微软雅黑" panose="020B0503020204020204" pitchFamily="34" charset="-122"/>
                <a:cs typeface="+mn-ea"/>
              </a:rPr>
              <a:t>华为云，且机房设备老旧，现网历史遗留问题居多，需整体规划及灾备方案设计。</a:t>
            </a:r>
            <a:endParaRPr lang="en-US" sz="1600" i="1" dirty="0">
              <a:solidFill>
                <a:srgbClr val="1F497D">
                  <a:lumMod val="60000"/>
                  <a:lumOff val="40000"/>
                </a:srgbClr>
              </a:solidFill>
              <a:latin typeface="微软雅黑" panose="020B0503020204020204" pitchFamily="34" charset="-122"/>
              <a:ea typeface="微软雅黑" panose="020B0503020204020204" pitchFamily="34" charset="-122"/>
            </a:endParaRPr>
          </a:p>
          <a:p>
            <a:pPr defTabSz="1219078"/>
            <a:endParaRPr lang="en-US" sz="1600" dirty="0">
              <a:solidFill>
                <a:prstClr val="black"/>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3984998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480236" y="62492"/>
            <a:ext cx="1415772" cy="461665"/>
          </a:xfrm>
          <a:prstGeom prst="rect">
            <a:avLst/>
          </a:prstGeom>
          <a:noFill/>
        </p:spPr>
        <p:txBody>
          <a:bodyPr wrap="none" rtlCol="0">
            <a:spAutoFit/>
          </a:bodyPr>
          <a:lstStyle/>
          <a:p>
            <a:r>
              <a:rPr lang="zh-CN" altLang="en-US" sz="2400" b="1" dirty="0">
                <a:latin typeface="微软雅黑" panose="020B0503020204020204" pitchFamily="34" charset="-122"/>
                <a:ea typeface="微软雅黑" panose="020B0503020204020204" pitchFamily="34" charset="-122"/>
                <a:cs typeface="Lucida Sans Unicode" panose="020B0602030504020204" pitchFamily="34" charset="0"/>
              </a:rPr>
              <a:t>源端架构</a:t>
            </a:r>
          </a:p>
        </p:txBody>
      </p:sp>
      <p:sp>
        <p:nvSpPr>
          <p:cNvPr id="4" name="矩形 3"/>
          <p:cNvSpPr/>
          <p:nvPr/>
        </p:nvSpPr>
        <p:spPr>
          <a:xfrm>
            <a:off x="1727702" y="816282"/>
            <a:ext cx="8226286" cy="539496"/>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1727702" y="816281"/>
            <a:ext cx="8238744" cy="579482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6" name="直接连接符 5"/>
          <p:cNvCxnSpPr/>
          <p:nvPr/>
        </p:nvCxnSpPr>
        <p:spPr>
          <a:xfrm>
            <a:off x="2742686" y="816282"/>
            <a:ext cx="0" cy="57948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3919214" y="816282"/>
            <a:ext cx="0" cy="57948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a:off x="5342630" y="816282"/>
            <a:ext cx="0" cy="57948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a:off x="6638030" y="882802"/>
            <a:ext cx="0" cy="57283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a:off x="7827512" y="1067878"/>
            <a:ext cx="0" cy="55595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8881358" y="816282"/>
            <a:ext cx="0" cy="57948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a:off x="1727702" y="3935002"/>
            <a:ext cx="8238744"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3" name="文本框 12"/>
          <p:cNvSpPr txBox="1"/>
          <p:nvPr/>
        </p:nvSpPr>
        <p:spPr>
          <a:xfrm>
            <a:off x="1837431" y="947530"/>
            <a:ext cx="877824" cy="276999"/>
          </a:xfrm>
          <a:prstGeom prst="rect">
            <a:avLst/>
          </a:prstGeom>
          <a:noFill/>
        </p:spPr>
        <p:txBody>
          <a:bodyPr wrap="square" rtlCol="0">
            <a:spAutoFit/>
          </a:bodyPr>
          <a:lstStyle/>
          <a:p>
            <a:r>
              <a:rPr lang="zh-CN" altLang="en-US" sz="1200" b="1" dirty="0">
                <a:latin typeface="华文楷体" panose="02010600040101010101" pitchFamily="2" charset="-122"/>
                <a:ea typeface="华文楷体" panose="02010600040101010101" pitchFamily="2" charset="-122"/>
              </a:rPr>
              <a:t>用户</a:t>
            </a:r>
            <a:r>
              <a:rPr lang="en-US" altLang="zh-CN" sz="1200" b="1" dirty="0">
                <a:latin typeface="华文楷体" panose="02010600040101010101" pitchFamily="2" charset="-122"/>
                <a:ea typeface="华文楷体" panose="02010600040101010101" pitchFamily="2" charset="-122"/>
              </a:rPr>
              <a:t>/</a:t>
            </a:r>
            <a:r>
              <a:rPr lang="zh-CN" altLang="en-US" sz="1200" b="1" dirty="0">
                <a:latin typeface="华文楷体" panose="02010600040101010101" pitchFamily="2" charset="-122"/>
                <a:ea typeface="华文楷体" panose="02010600040101010101" pitchFamily="2" charset="-122"/>
              </a:rPr>
              <a:t>系统</a:t>
            </a:r>
          </a:p>
        </p:txBody>
      </p:sp>
      <p:sp>
        <p:nvSpPr>
          <p:cNvPr id="14" name="文本框 13"/>
          <p:cNvSpPr txBox="1"/>
          <p:nvPr/>
        </p:nvSpPr>
        <p:spPr>
          <a:xfrm>
            <a:off x="2951477" y="967980"/>
            <a:ext cx="877824" cy="276999"/>
          </a:xfrm>
          <a:prstGeom prst="rect">
            <a:avLst/>
          </a:prstGeom>
          <a:noFill/>
        </p:spPr>
        <p:txBody>
          <a:bodyPr wrap="square" rtlCol="0">
            <a:spAutoFit/>
          </a:bodyPr>
          <a:lstStyle/>
          <a:p>
            <a:r>
              <a:rPr lang="zh-CN" altLang="en-US" sz="1200" b="1" dirty="0">
                <a:latin typeface="华文楷体" panose="02010600040101010101" pitchFamily="2" charset="-122"/>
                <a:ea typeface="华文楷体" panose="02010600040101010101" pitchFamily="2" charset="-122"/>
              </a:rPr>
              <a:t>外部</a:t>
            </a:r>
          </a:p>
        </p:txBody>
      </p:sp>
      <p:sp>
        <p:nvSpPr>
          <p:cNvPr id="15" name="文本框 14"/>
          <p:cNvSpPr txBox="1"/>
          <p:nvPr/>
        </p:nvSpPr>
        <p:spPr>
          <a:xfrm>
            <a:off x="4182867" y="969855"/>
            <a:ext cx="877824" cy="276999"/>
          </a:xfrm>
          <a:prstGeom prst="rect">
            <a:avLst/>
          </a:prstGeom>
          <a:noFill/>
        </p:spPr>
        <p:txBody>
          <a:bodyPr wrap="square" rtlCol="0">
            <a:spAutoFit/>
          </a:bodyPr>
          <a:lstStyle/>
          <a:p>
            <a:r>
              <a:rPr lang="zh-CN" altLang="en-US" sz="1200" b="1" dirty="0">
                <a:latin typeface="华文楷体" panose="02010600040101010101" pitchFamily="2" charset="-122"/>
                <a:ea typeface="华文楷体" panose="02010600040101010101" pitchFamily="2" charset="-122"/>
              </a:rPr>
              <a:t>接入层</a:t>
            </a:r>
          </a:p>
        </p:txBody>
      </p:sp>
      <p:sp>
        <p:nvSpPr>
          <p:cNvPr id="16" name="文本框 15"/>
          <p:cNvSpPr txBox="1"/>
          <p:nvPr/>
        </p:nvSpPr>
        <p:spPr>
          <a:xfrm>
            <a:off x="5568183" y="967979"/>
            <a:ext cx="877824" cy="276999"/>
          </a:xfrm>
          <a:prstGeom prst="rect">
            <a:avLst/>
          </a:prstGeom>
          <a:noFill/>
        </p:spPr>
        <p:txBody>
          <a:bodyPr wrap="square" rtlCol="0">
            <a:spAutoFit/>
          </a:bodyPr>
          <a:lstStyle/>
          <a:p>
            <a:r>
              <a:rPr lang="en-US" altLang="zh-CN" sz="1200" b="1" dirty="0">
                <a:latin typeface="华文楷体" panose="02010600040101010101" pitchFamily="2" charset="-122"/>
                <a:ea typeface="华文楷体" panose="02010600040101010101" pitchFamily="2" charset="-122"/>
              </a:rPr>
              <a:t>Web/app</a:t>
            </a:r>
            <a:endParaRPr lang="zh-CN" altLang="en-US" sz="1200" b="1" dirty="0">
              <a:latin typeface="华文楷体" panose="02010600040101010101" pitchFamily="2" charset="-122"/>
              <a:ea typeface="华文楷体" panose="02010600040101010101" pitchFamily="2" charset="-122"/>
            </a:endParaRPr>
          </a:p>
        </p:txBody>
      </p:sp>
      <p:sp>
        <p:nvSpPr>
          <p:cNvPr id="17" name="文本框 16"/>
          <p:cNvSpPr txBox="1"/>
          <p:nvPr/>
        </p:nvSpPr>
        <p:spPr>
          <a:xfrm>
            <a:off x="6722613" y="967979"/>
            <a:ext cx="1104899" cy="276999"/>
          </a:xfrm>
          <a:prstGeom prst="rect">
            <a:avLst/>
          </a:prstGeom>
          <a:noFill/>
        </p:spPr>
        <p:txBody>
          <a:bodyPr wrap="square" rtlCol="0">
            <a:spAutoFit/>
          </a:bodyPr>
          <a:lstStyle/>
          <a:p>
            <a:r>
              <a:rPr lang="zh-CN" altLang="en-US" sz="1200" b="1" dirty="0">
                <a:latin typeface="华文楷体" panose="02010600040101010101" pitchFamily="2" charset="-122"/>
                <a:ea typeface="华文楷体" panose="02010600040101010101" pitchFamily="2" charset="-122"/>
              </a:rPr>
              <a:t>缓存</a:t>
            </a:r>
            <a:r>
              <a:rPr lang="en-US" altLang="zh-CN" sz="1200" b="1" dirty="0">
                <a:latin typeface="华文楷体" panose="02010600040101010101" pitchFamily="2" charset="-122"/>
                <a:ea typeface="华文楷体" panose="02010600040101010101" pitchFamily="2" charset="-122"/>
              </a:rPr>
              <a:t>/</a:t>
            </a:r>
            <a:r>
              <a:rPr lang="zh-CN" altLang="en-US" sz="1200" b="1" dirty="0">
                <a:latin typeface="华文楷体" panose="02010600040101010101" pitchFamily="2" charset="-122"/>
                <a:ea typeface="华文楷体" panose="02010600040101010101" pitchFamily="2" charset="-122"/>
              </a:rPr>
              <a:t>中间件</a:t>
            </a:r>
          </a:p>
        </p:txBody>
      </p:sp>
      <p:sp>
        <p:nvSpPr>
          <p:cNvPr id="18" name="文本框 17"/>
          <p:cNvSpPr txBox="1"/>
          <p:nvPr/>
        </p:nvSpPr>
        <p:spPr>
          <a:xfrm>
            <a:off x="7967815" y="967979"/>
            <a:ext cx="672086" cy="276999"/>
          </a:xfrm>
          <a:prstGeom prst="rect">
            <a:avLst/>
          </a:prstGeom>
          <a:noFill/>
        </p:spPr>
        <p:txBody>
          <a:bodyPr wrap="square" rtlCol="0">
            <a:spAutoFit/>
          </a:bodyPr>
          <a:lstStyle/>
          <a:p>
            <a:r>
              <a:rPr lang="en-US" altLang="zh-CN" sz="1200" b="1" dirty="0">
                <a:latin typeface="华文楷体" panose="02010600040101010101" pitchFamily="2" charset="-122"/>
                <a:ea typeface="华文楷体" panose="02010600040101010101" pitchFamily="2" charset="-122"/>
              </a:rPr>
              <a:t>DB</a:t>
            </a:r>
            <a:endParaRPr lang="zh-CN" altLang="en-US" sz="1200" b="1" dirty="0">
              <a:latin typeface="华文楷体" panose="02010600040101010101" pitchFamily="2" charset="-122"/>
              <a:ea typeface="华文楷体" panose="02010600040101010101" pitchFamily="2" charset="-122"/>
            </a:endParaRPr>
          </a:p>
        </p:txBody>
      </p:sp>
      <p:sp>
        <p:nvSpPr>
          <p:cNvPr id="19" name="文本框 18"/>
          <p:cNvSpPr txBox="1"/>
          <p:nvPr/>
        </p:nvSpPr>
        <p:spPr>
          <a:xfrm>
            <a:off x="8881358" y="860966"/>
            <a:ext cx="1175013" cy="276999"/>
          </a:xfrm>
          <a:prstGeom prst="rect">
            <a:avLst/>
          </a:prstGeom>
          <a:noFill/>
        </p:spPr>
        <p:txBody>
          <a:bodyPr wrap="square" rtlCol="0">
            <a:spAutoFit/>
          </a:bodyPr>
          <a:lstStyle/>
          <a:p>
            <a:r>
              <a:rPr lang="zh-CN" altLang="en-US" sz="1200" b="1" dirty="0">
                <a:latin typeface="华文楷体" panose="02010600040101010101" pitchFamily="2" charset="-122"/>
                <a:ea typeface="华文楷体" panose="02010600040101010101" pitchFamily="2" charset="-122"/>
              </a:rPr>
              <a:t>对象存储</a:t>
            </a:r>
          </a:p>
        </p:txBody>
      </p:sp>
      <p:cxnSp>
        <p:nvCxnSpPr>
          <p:cNvPr id="21" name="直接连接符 20"/>
          <p:cNvCxnSpPr/>
          <p:nvPr/>
        </p:nvCxnSpPr>
        <p:spPr>
          <a:xfrm>
            <a:off x="9966446" y="860966"/>
            <a:ext cx="0" cy="55595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22" name="图片 21"/>
          <p:cNvPicPr>
            <a:picLocks noChangeAspect="1"/>
          </p:cNvPicPr>
          <p:nvPr/>
        </p:nvPicPr>
        <p:blipFill>
          <a:blip r:embed="rId2"/>
          <a:stretch>
            <a:fillRect/>
          </a:stretch>
        </p:blipFill>
        <p:spPr>
          <a:xfrm>
            <a:off x="1740086" y="1761730"/>
            <a:ext cx="554546" cy="444631"/>
          </a:xfrm>
          <a:prstGeom prst="rect">
            <a:avLst/>
          </a:prstGeom>
        </p:spPr>
      </p:pic>
      <p:sp>
        <p:nvSpPr>
          <p:cNvPr id="23" name="文本框 22"/>
          <p:cNvSpPr txBox="1"/>
          <p:nvPr/>
        </p:nvSpPr>
        <p:spPr>
          <a:xfrm>
            <a:off x="1757749" y="2104340"/>
            <a:ext cx="881743" cy="276999"/>
          </a:xfrm>
          <a:prstGeom prst="rect">
            <a:avLst/>
          </a:prstGeom>
          <a:noFill/>
        </p:spPr>
        <p:txBody>
          <a:bodyPr wrap="square" rtlCol="0">
            <a:spAutoFit/>
          </a:bodyPr>
          <a:lstStyle/>
          <a:p>
            <a:r>
              <a:rPr lang="en-US" altLang="zh-CN" sz="1200" b="1" dirty="0">
                <a:latin typeface="华文楷体" panose="02010600040101010101" pitchFamily="2" charset="-122"/>
                <a:ea typeface="华文楷体" panose="02010600040101010101" pitchFamily="2" charset="-122"/>
              </a:rPr>
              <a:t>Client</a:t>
            </a:r>
            <a:endParaRPr lang="zh-CN" altLang="en-US" sz="1200" b="1" dirty="0">
              <a:latin typeface="华文楷体" panose="02010600040101010101" pitchFamily="2" charset="-122"/>
              <a:ea typeface="华文楷体" panose="02010600040101010101" pitchFamily="2" charset="-122"/>
            </a:endParaRPr>
          </a:p>
        </p:txBody>
      </p:sp>
      <p:grpSp>
        <p:nvGrpSpPr>
          <p:cNvPr id="33" name="组合 32"/>
          <p:cNvGrpSpPr/>
          <p:nvPr/>
        </p:nvGrpSpPr>
        <p:grpSpPr>
          <a:xfrm>
            <a:off x="4302207" y="1722962"/>
            <a:ext cx="521205" cy="380092"/>
            <a:chOff x="6524625" y="473075"/>
            <a:chExt cx="671513" cy="492125"/>
          </a:xfrm>
          <a:solidFill>
            <a:schemeClr val="tx1">
              <a:lumMod val="75000"/>
              <a:lumOff val="25000"/>
            </a:schemeClr>
          </a:solidFill>
        </p:grpSpPr>
        <p:sp>
          <p:nvSpPr>
            <p:cNvPr id="34" name="Oval 5"/>
            <p:cNvSpPr>
              <a:spLocks noChangeArrowheads="1"/>
            </p:cNvSpPr>
            <p:nvPr/>
          </p:nvSpPr>
          <p:spPr bwMode="auto">
            <a:xfrm>
              <a:off x="6951663" y="735013"/>
              <a:ext cx="46038" cy="4603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35" name="Freeform 6"/>
            <p:cNvSpPr/>
            <p:nvPr/>
          </p:nvSpPr>
          <p:spPr bwMode="auto">
            <a:xfrm>
              <a:off x="6692900" y="873125"/>
              <a:ext cx="323850" cy="14288"/>
            </a:xfrm>
            <a:custGeom>
              <a:avLst/>
              <a:gdLst>
                <a:gd name="T0" fmla="*/ 83 w 85"/>
                <a:gd name="T1" fmla="*/ 0 h 4"/>
                <a:gd name="T2" fmla="*/ 2 w 85"/>
                <a:gd name="T3" fmla="*/ 0 h 4"/>
                <a:gd name="T4" fmla="*/ 0 w 85"/>
                <a:gd name="T5" fmla="*/ 2 h 4"/>
                <a:gd name="T6" fmla="*/ 2 w 85"/>
                <a:gd name="T7" fmla="*/ 4 h 4"/>
                <a:gd name="T8" fmla="*/ 83 w 85"/>
                <a:gd name="T9" fmla="*/ 4 h 4"/>
                <a:gd name="T10" fmla="*/ 85 w 85"/>
                <a:gd name="T11" fmla="*/ 2 h 4"/>
                <a:gd name="T12" fmla="*/ 83 w 8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85" h="4">
                  <a:moveTo>
                    <a:pt x="83" y="0"/>
                  </a:moveTo>
                  <a:cubicBezTo>
                    <a:pt x="2" y="0"/>
                    <a:pt x="2" y="0"/>
                    <a:pt x="2" y="0"/>
                  </a:cubicBezTo>
                  <a:cubicBezTo>
                    <a:pt x="1" y="0"/>
                    <a:pt x="0" y="1"/>
                    <a:pt x="0" y="2"/>
                  </a:cubicBezTo>
                  <a:cubicBezTo>
                    <a:pt x="0" y="3"/>
                    <a:pt x="1" y="4"/>
                    <a:pt x="2" y="4"/>
                  </a:cubicBezTo>
                  <a:cubicBezTo>
                    <a:pt x="83" y="4"/>
                    <a:pt x="83" y="4"/>
                    <a:pt x="83" y="4"/>
                  </a:cubicBezTo>
                  <a:cubicBezTo>
                    <a:pt x="85" y="4"/>
                    <a:pt x="85" y="3"/>
                    <a:pt x="85" y="2"/>
                  </a:cubicBezTo>
                  <a:cubicBezTo>
                    <a:pt x="85" y="1"/>
                    <a:pt x="85" y="0"/>
                    <a:pt x="8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36" name="Freeform 7"/>
            <p:cNvSpPr>
              <a:spLocks noEditPoints="1"/>
            </p:cNvSpPr>
            <p:nvPr/>
          </p:nvSpPr>
          <p:spPr bwMode="auto">
            <a:xfrm>
              <a:off x="6678613" y="687388"/>
              <a:ext cx="365125" cy="139700"/>
            </a:xfrm>
            <a:custGeom>
              <a:avLst/>
              <a:gdLst>
                <a:gd name="T0" fmla="*/ 78 w 96"/>
                <a:gd name="T1" fmla="*/ 0 h 36"/>
                <a:gd name="T2" fmla="*/ 18 w 96"/>
                <a:gd name="T3" fmla="*/ 0 h 36"/>
                <a:gd name="T4" fmla="*/ 0 w 96"/>
                <a:gd name="T5" fmla="*/ 18 h 36"/>
                <a:gd name="T6" fmla="*/ 18 w 96"/>
                <a:gd name="T7" fmla="*/ 36 h 36"/>
                <a:gd name="T8" fmla="*/ 78 w 96"/>
                <a:gd name="T9" fmla="*/ 36 h 36"/>
                <a:gd name="T10" fmla="*/ 96 w 96"/>
                <a:gd name="T11" fmla="*/ 18 h 36"/>
                <a:gd name="T12" fmla="*/ 78 w 96"/>
                <a:gd name="T13" fmla="*/ 0 h 36"/>
                <a:gd name="T14" fmla="*/ 78 w 96"/>
                <a:gd name="T15" fmla="*/ 32 h 36"/>
                <a:gd name="T16" fmla="*/ 18 w 96"/>
                <a:gd name="T17" fmla="*/ 32 h 36"/>
                <a:gd name="T18" fmla="*/ 4 w 96"/>
                <a:gd name="T19" fmla="*/ 18 h 36"/>
                <a:gd name="T20" fmla="*/ 18 w 96"/>
                <a:gd name="T21" fmla="*/ 4 h 36"/>
                <a:gd name="T22" fmla="*/ 78 w 96"/>
                <a:gd name="T23" fmla="*/ 4 h 36"/>
                <a:gd name="T24" fmla="*/ 92 w 96"/>
                <a:gd name="T25" fmla="*/ 18 h 36"/>
                <a:gd name="T26" fmla="*/ 78 w 96"/>
                <a:gd name="T27" fmla="*/ 3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6" h="36">
                  <a:moveTo>
                    <a:pt x="78" y="0"/>
                  </a:moveTo>
                  <a:cubicBezTo>
                    <a:pt x="18" y="0"/>
                    <a:pt x="18" y="0"/>
                    <a:pt x="18" y="0"/>
                  </a:cubicBezTo>
                  <a:cubicBezTo>
                    <a:pt x="8" y="0"/>
                    <a:pt x="0" y="8"/>
                    <a:pt x="0" y="18"/>
                  </a:cubicBezTo>
                  <a:cubicBezTo>
                    <a:pt x="0" y="28"/>
                    <a:pt x="8" y="36"/>
                    <a:pt x="18" y="36"/>
                  </a:cubicBezTo>
                  <a:cubicBezTo>
                    <a:pt x="78" y="36"/>
                    <a:pt x="78" y="36"/>
                    <a:pt x="78" y="36"/>
                  </a:cubicBezTo>
                  <a:cubicBezTo>
                    <a:pt x="88" y="36"/>
                    <a:pt x="96" y="28"/>
                    <a:pt x="96" y="18"/>
                  </a:cubicBezTo>
                  <a:cubicBezTo>
                    <a:pt x="96" y="8"/>
                    <a:pt x="88" y="0"/>
                    <a:pt x="78" y="0"/>
                  </a:cubicBezTo>
                  <a:close/>
                  <a:moveTo>
                    <a:pt x="78" y="32"/>
                  </a:moveTo>
                  <a:cubicBezTo>
                    <a:pt x="18" y="32"/>
                    <a:pt x="18" y="32"/>
                    <a:pt x="18" y="32"/>
                  </a:cubicBezTo>
                  <a:cubicBezTo>
                    <a:pt x="10" y="32"/>
                    <a:pt x="4" y="26"/>
                    <a:pt x="4" y="18"/>
                  </a:cubicBezTo>
                  <a:cubicBezTo>
                    <a:pt x="4" y="10"/>
                    <a:pt x="10" y="4"/>
                    <a:pt x="18" y="4"/>
                  </a:cubicBezTo>
                  <a:cubicBezTo>
                    <a:pt x="78" y="4"/>
                    <a:pt x="78" y="4"/>
                    <a:pt x="78" y="4"/>
                  </a:cubicBezTo>
                  <a:cubicBezTo>
                    <a:pt x="86" y="4"/>
                    <a:pt x="92" y="10"/>
                    <a:pt x="92" y="18"/>
                  </a:cubicBezTo>
                  <a:cubicBezTo>
                    <a:pt x="92" y="26"/>
                    <a:pt x="86" y="32"/>
                    <a:pt x="78" y="3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37" name="Freeform 8"/>
            <p:cNvSpPr>
              <a:spLocks noEditPoints="1"/>
            </p:cNvSpPr>
            <p:nvPr/>
          </p:nvSpPr>
          <p:spPr bwMode="auto">
            <a:xfrm>
              <a:off x="6524625" y="473075"/>
              <a:ext cx="671513" cy="492125"/>
            </a:xfrm>
            <a:custGeom>
              <a:avLst/>
              <a:gdLst>
                <a:gd name="T0" fmla="*/ 133 w 176"/>
                <a:gd name="T1" fmla="*/ 32 h 128"/>
                <a:gd name="T2" fmla="*/ 88 w 176"/>
                <a:gd name="T3" fmla="*/ 0 h 128"/>
                <a:gd name="T4" fmla="*/ 43 w 176"/>
                <a:gd name="T5" fmla="*/ 32 h 128"/>
                <a:gd name="T6" fmla="*/ 0 w 176"/>
                <a:gd name="T7" fmla="*/ 80 h 128"/>
                <a:gd name="T8" fmla="*/ 48 w 176"/>
                <a:gd name="T9" fmla="*/ 128 h 128"/>
                <a:gd name="T10" fmla="*/ 128 w 176"/>
                <a:gd name="T11" fmla="*/ 128 h 128"/>
                <a:gd name="T12" fmla="*/ 176 w 176"/>
                <a:gd name="T13" fmla="*/ 80 h 128"/>
                <a:gd name="T14" fmla="*/ 133 w 176"/>
                <a:gd name="T15" fmla="*/ 32 h 128"/>
                <a:gd name="T16" fmla="*/ 128 w 176"/>
                <a:gd name="T17" fmla="*/ 120 h 128"/>
                <a:gd name="T18" fmla="*/ 48 w 176"/>
                <a:gd name="T19" fmla="*/ 120 h 128"/>
                <a:gd name="T20" fmla="*/ 8 w 176"/>
                <a:gd name="T21" fmla="*/ 80 h 128"/>
                <a:gd name="T22" fmla="*/ 44 w 176"/>
                <a:gd name="T23" fmla="*/ 40 h 128"/>
                <a:gd name="T24" fmla="*/ 50 w 176"/>
                <a:gd name="T25" fmla="*/ 35 h 128"/>
                <a:gd name="T26" fmla="*/ 88 w 176"/>
                <a:gd name="T27" fmla="*/ 8 h 128"/>
                <a:gd name="T28" fmla="*/ 126 w 176"/>
                <a:gd name="T29" fmla="*/ 35 h 128"/>
                <a:gd name="T30" fmla="*/ 133 w 176"/>
                <a:gd name="T31" fmla="*/ 40 h 128"/>
                <a:gd name="T32" fmla="*/ 168 w 176"/>
                <a:gd name="T33" fmla="*/ 80 h 128"/>
                <a:gd name="T34" fmla="*/ 128 w 176"/>
                <a:gd name="T35" fmla="*/ 12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6" h="128">
                  <a:moveTo>
                    <a:pt x="133" y="32"/>
                  </a:moveTo>
                  <a:cubicBezTo>
                    <a:pt x="127" y="14"/>
                    <a:pt x="109" y="0"/>
                    <a:pt x="88" y="0"/>
                  </a:cubicBezTo>
                  <a:cubicBezTo>
                    <a:pt x="67" y="0"/>
                    <a:pt x="49" y="14"/>
                    <a:pt x="43" y="32"/>
                  </a:cubicBezTo>
                  <a:cubicBezTo>
                    <a:pt x="19" y="35"/>
                    <a:pt x="0" y="55"/>
                    <a:pt x="0" y="80"/>
                  </a:cubicBezTo>
                  <a:cubicBezTo>
                    <a:pt x="0" y="107"/>
                    <a:pt x="22" y="128"/>
                    <a:pt x="48" y="128"/>
                  </a:cubicBezTo>
                  <a:cubicBezTo>
                    <a:pt x="128" y="128"/>
                    <a:pt x="128" y="128"/>
                    <a:pt x="128" y="128"/>
                  </a:cubicBezTo>
                  <a:cubicBezTo>
                    <a:pt x="155" y="128"/>
                    <a:pt x="176" y="107"/>
                    <a:pt x="176" y="80"/>
                  </a:cubicBezTo>
                  <a:cubicBezTo>
                    <a:pt x="176" y="55"/>
                    <a:pt x="157" y="35"/>
                    <a:pt x="133" y="32"/>
                  </a:cubicBezTo>
                  <a:close/>
                  <a:moveTo>
                    <a:pt x="128" y="120"/>
                  </a:moveTo>
                  <a:cubicBezTo>
                    <a:pt x="48" y="120"/>
                    <a:pt x="48" y="120"/>
                    <a:pt x="48" y="120"/>
                  </a:cubicBezTo>
                  <a:cubicBezTo>
                    <a:pt x="26" y="120"/>
                    <a:pt x="8" y="102"/>
                    <a:pt x="8" y="80"/>
                  </a:cubicBezTo>
                  <a:cubicBezTo>
                    <a:pt x="8" y="60"/>
                    <a:pt x="23" y="43"/>
                    <a:pt x="44" y="40"/>
                  </a:cubicBezTo>
                  <a:cubicBezTo>
                    <a:pt x="47" y="40"/>
                    <a:pt x="49" y="38"/>
                    <a:pt x="50" y="35"/>
                  </a:cubicBezTo>
                  <a:cubicBezTo>
                    <a:pt x="56" y="19"/>
                    <a:pt x="71" y="8"/>
                    <a:pt x="88" y="8"/>
                  </a:cubicBezTo>
                  <a:cubicBezTo>
                    <a:pt x="105" y="8"/>
                    <a:pt x="120" y="19"/>
                    <a:pt x="126" y="35"/>
                  </a:cubicBezTo>
                  <a:cubicBezTo>
                    <a:pt x="127" y="38"/>
                    <a:pt x="129" y="40"/>
                    <a:pt x="133" y="40"/>
                  </a:cubicBezTo>
                  <a:cubicBezTo>
                    <a:pt x="153" y="43"/>
                    <a:pt x="168" y="60"/>
                    <a:pt x="168" y="80"/>
                  </a:cubicBezTo>
                  <a:cubicBezTo>
                    <a:pt x="168" y="102"/>
                    <a:pt x="150" y="120"/>
                    <a:pt x="128" y="1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grpSp>
      <p:grpSp>
        <p:nvGrpSpPr>
          <p:cNvPr id="48" name="组合 47"/>
          <p:cNvGrpSpPr/>
          <p:nvPr/>
        </p:nvGrpSpPr>
        <p:grpSpPr>
          <a:xfrm>
            <a:off x="9220450" y="2139884"/>
            <a:ext cx="521205" cy="380092"/>
            <a:chOff x="6524625" y="473075"/>
            <a:chExt cx="671513" cy="492125"/>
          </a:xfrm>
          <a:solidFill>
            <a:schemeClr val="tx1">
              <a:lumMod val="75000"/>
              <a:lumOff val="25000"/>
            </a:schemeClr>
          </a:solidFill>
        </p:grpSpPr>
        <p:sp>
          <p:nvSpPr>
            <p:cNvPr id="49" name="Oval 5"/>
            <p:cNvSpPr>
              <a:spLocks noChangeArrowheads="1"/>
            </p:cNvSpPr>
            <p:nvPr/>
          </p:nvSpPr>
          <p:spPr bwMode="auto">
            <a:xfrm>
              <a:off x="6951663" y="735013"/>
              <a:ext cx="46038" cy="4603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50" name="Freeform 6"/>
            <p:cNvSpPr/>
            <p:nvPr/>
          </p:nvSpPr>
          <p:spPr bwMode="auto">
            <a:xfrm>
              <a:off x="6692900" y="873125"/>
              <a:ext cx="323850" cy="14288"/>
            </a:xfrm>
            <a:custGeom>
              <a:avLst/>
              <a:gdLst>
                <a:gd name="T0" fmla="*/ 83 w 85"/>
                <a:gd name="T1" fmla="*/ 0 h 4"/>
                <a:gd name="T2" fmla="*/ 2 w 85"/>
                <a:gd name="T3" fmla="*/ 0 h 4"/>
                <a:gd name="T4" fmla="*/ 0 w 85"/>
                <a:gd name="T5" fmla="*/ 2 h 4"/>
                <a:gd name="T6" fmla="*/ 2 w 85"/>
                <a:gd name="T7" fmla="*/ 4 h 4"/>
                <a:gd name="T8" fmla="*/ 83 w 85"/>
                <a:gd name="T9" fmla="*/ 4 h 4"/>
                <a:gd name="T10" fmla="*/ 85 w 85"/>
                <a:gd name="T11" fmla="*/ 2 h 4"/>
                <a:gd name="T12" fmla="*/ 83 w 8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85" h="4">
                  <a:moveTo>
                    <a:pt x="83" y="0"/>
                  </a:moveTo>
                  <a:cubicBezTo>
                    <a:pt x="2" y="0"/>
                    <a:pt x="2" y="0"/>
                    <a:pt x="2" y="0"/>
                  </a:cubicBezTo>
                  <a:cubicBezTo>
                    <a:pt x="1" y="0"/>
                    <a:pt x="0" y="1"/>
                    <a:pt x="0" y="2"/>
                  </a:cubicBezTo>
                  <a:cubicBezTo>
                    <a:pt x="0" y="3"/>
                    <a:pt x="1" y="4"/>
                    <a:pt x="2" y="4"/>
                  </a:cubicBezTo>
                  <a:cubicBezTo>
                    <a:pt x="83" y="4"/>
                    <a:pt x="83" y="4"/>
                    <a:pt x="83" y="4"/>
                  </a:cubicBezTo>
                  <a:cubicBezTo>
                    <a:pt x="85" y="4"/>
                    <a:pt x="85" y="3"/>
                    <a:pt x="85" y="2"/>
                  </a:cubicBezTo>
                  <a:cubicBezTo>
                    <a:pt x="85" y="1"/>
                    <a:pt x="85" y="0"/>
                    <a:pt x="8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51" name="Freeform 7"/>
            <p:cNvSpPr>
              <a:spLocks noEditPoints="1"/>
            </p:cNvSpPr>
            <p:nvPr/>
          </p:nvSpPr>
          <p:spPr bwMode="auto">
            <a:xfrm>
              <a:off x="6678613" y="687388"/>
              <a:ext cx="365125" cy="139700"/>
            </a:xfrm>
            <a:custGeom>
              <a:avLst/>
              <a:gdLst>
                <a:gd name="T0" fmla="*/ 78 w 96"/>
                <a:gd name="T1" fmla="*/ 0 h 36"/>
                <a:gd name="T2" fmla="*/ 18 w 96"/>
                <a:gd name="T3" fmla="*/ 0 h 36"/>
                <a:gd name="T4" fmla="*/ 0 w 96"/>
                <a:gd name="T5" fmla="*/ 18 h 36"/>
                <a:gd name="T6" fmla="*/ 18 w 96"/>
                <a:gd name="T7" fmla="*/ 36 h 36"/>
                <a:gd name="T8" fmla="*/ 78 w 96"/>
                <a:gd name="T9" fmla="*/ 36 h 36"/>
                <a:gd name="T10" fmla="*/ 96 w 96"/>
                <a:gd name="T11" fmla="*/ 18 h 36"/>
                <a:gd name="T12" fmla="*/ 78 w 96"/>
                <a:gd name="T13" fmla="*/ 0 h 36"/>
                <a:gd name="T14" fmla="*/ 78 w 96"/>
                <a:gd name="T15" fmla="*/ 32 h 36"/>
                <a:gd name="T16" fmla="*/ 18 w 96"/>
                <a:gd name="T17" fmla="*/ 32 h 36"/>
                <a:gd name="T18" fmla="*/ 4 w 96"/>
                <a:gd name="T19" fmla="*/ 18 h 36"/>
                <a:gd name="T20" fmla="*/ 18 w 96"/>
                <a:gd name="T21" fmla="*/ 4 h 36"/>
                <a:gd name="T22" fmla="*/ 78 w 96"/>
                <a:gd name="T23" fmla="*/ 4 h 36"/>
                <a:gd name="T24" fmla="*/ 92 w 96"/>
                <a:gd name="T25" fmla="*/ 18 h 36"/>
                <a:gd name="T26" fmla="*/ 78 w 96"/>
                <a:gd name="T27" fmla="*/ 3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6" h="36">
                  <a:moveTo>
                    <a:pt x="78" y="0"/>
                  </a:moveTo>
                  <a:cubicBezTo>
                    <a:pt x="18" y="0"/>
                    <a:pt x="18" y="0"/>
                    <a:pt x="18" y="0"/>
                  </a:cubicBezTo>
                  <a:cubicBezTo>
                    <a:pt x="8" y="0"/>
                    <a:pt x="0" y="8"/>
                    <a:pt x="0" y="18"/>
                  </a:cubicBezTo>
                  <a:cubicBezTo>
                    <a:pt x="0" y="28"/>
                    <a:pt x="8" y="36"/>
                    <a:pt x="18" y="36"/>
                  </a:cubicBezTo>
                  <a:cubicBezTo>
                    <a:pt x="78" y="36"/>
                    <a:pt x="78" y="36"/>
                    <a:pt x="78" y="36"/>
                  </a:cubicBezTo>
                  <a:cubicBezTo>
                    <a:pt x="88" y="36"/>
                    <a:pt x="96" y="28"/>
                    <a:pt x="96" y="18"/>
                  </a:cubicBezTo>
                  <a:cubicBezTo>
                    <a:pt x="96" y="8"/>
                    <a:pt x="88" y="0"/>
                    <a:pt x="78" y="0"/>
                  </a:cubicBezTo>
                  <a:close/>
                  <a:moveTo>
                    <a:pt x="78" y="32"/>
                  </a:moveTo>
                  <a:cubicBezTo>
                    <a:pt x="18" y="32"/>
                    <a:pt x="18" y="32"/>
                    <a:pt x="18" y="32"/>
                  </a:cubicBezTo>
                  <a:cubicBezTo>
                    <a:pt x="10" y="32"/>
                    <a:pt x="4" y="26"/>
                    <a:pt x="4" y="18"/>
                  </a:cubicBezTo>
                  <a:cubicBezTo>
                    <a:pt x="4" y="10"/>
                    <a:pt x="10" y="4"/>
                    <a:pt x="18" y="4"/>
                  </a:cubicBezTo>
                  <a:cubicBezTo>
                    <a:pt x="78" y="4"/>
                    <a:pt x="78" y="4"/>
                    <a:pt x="78" y="4"/>
                  </a:cubicBezTo>
                  <a:cubicBezTo>
                    <a:pt x="86" y="4"/>
                    <a:pt x="92" y="10"/>
                    <a:pt x="92" y="18"/>
                  </a:cubicBezTo>
                  <a:cubicBezTo>
                    <a:pt x="92" y="26"/>
                    <a:pt x="86" y="32"/>
                    <a:pt x="78" y="3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52" name="Freeform 8"/>
            <p:cNvSpPr>
              <a:spLocks noEditPoints="1"/>
            </p:cNvSpPr>
            <p:nvPr/>
          </p:nvSpPr>
          <p:spPr bwMode="auto">
            <a:xfrm>
              <a:off x="6524625" y="473075"/>
              <a:ext cx="671513" cy="492125"/>
            </a:xfrm>
            <a:custGeom>
              <a:avLst/>
              <a:gdLst>
                <a:gd name="T0" fmla="*/ 133 w 176"/>
                <a:gd name="T1" fmla="*/ 32 h 128"/>
                <a:gd name="T2" fmla="*/ 88 w 176"/>
                <a:gd name="T3" fmla="*/ 0 h 128"/>
                <a:gd name="T4" fmla="*/ 43 w 176"/>
                <a:gd name="T5" fmla="*/ 32 h 128"/>
                <a:gd name="T6" fmla="*/ 0 w 176"/>
                <a:gd name="T7" fmla="*/ 80 h 128"/>
                <a:gd name="T8" fmla="*/ 48 w 176"/>
                <a:gd name="T9" fmla="*/ 128 h 128"/>
                <a:gd name="T10" fmla="*/ 128 w 176"/>
                <a:gd name="T11" fmla="*/ 128 h 128"/>
                <a:gd name="T12" fmla="*/ 176 w 176"/>
                <a:gd name="T13" fmla="*/ 80 h 128"/>
                <a:gd name="T14" fmla="*/ 133 w 176"/>
                <a:gd name="T15" fmla="*/ 32 h 128"/>
                <a:gd name="T16" fmla="*/ 128 w 176"/>
                <a:gd name="T17" fmla="*/ 120 h 128"/>
                <a:gd name="T18" fmla="*/ 48 w 176"/>
                <a:gd name="T19" fmla="*/ 120 h 128"/>
                <a:gd name="T20" fmla="*/ 8 w 176"/>
                <a:gd name="T21" fmla="*/ 80 h 128"/>
                <a:gd name="T22" fmla="*/ 44 w 176"/>
                <a:gd name="T23" fmla="*/ 40 h 128"/>
                <a:gd name="T24" fmla="*/ 50 w 176"/>
                <a:gd name="T25" fmla="*/ 35 h 128"/>
                <a:gd name="T26" fmla="*/ 88 w 176"/>
                <a:gd name="T27" fmla="*/ 8 h 128"/>
                <a:gd name="T28" fmla="*/ 126 w 176"/>
                <a:gd name="T29" fmla="*/ 35 h 128"/>
                <a:gd name="T30" fmla="*/ 133 w 176"/>
                <a:gd name="T31" fmla="*/ 40 h 128"/>
                <a:gd name="T32" fmla="*/ 168 w 176"/>
                <a:gd name="T33" fmla="*/ 80 h 128"/>
                <a:gd name="T34" fmla="*/ 128 w 176"/>
                <a:gd name="T35" fmla="*/ 12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6" h="128">
                  <a:moveTo>
                    <a:pt x="133" y="32"/>
                  </a:moveTo>
                  <a:cubicBezTo>
                    <a:pt x="127" y="14"/>
                    <a:pt x="109" y="0"/>
                    <a:pt x="88" y="0"/>
                  </a:cubicBezTo>
                  <a:cubicBezTo>
                    <a:pt x="67" y="0"/>
                    <a:pt x="49" y="14"/>
                    <a:pt x="43" y="32"/>
                  </a:cubicBezTo>
                  <a:cubicBezTo>
                    <a:pt x="19" y="35"/>
                    <a:pt x="0" y="55"/>
                    <a:pt x="0" y="80"/>
                  </a:cubicBezTo>
                  <a:cubicBezTo>
                    <a:pt x="0" y="107"/>
                    <a:pt x="22" y="128"/>
                    <a:pt x="48" y="128"/>
                  </a:cubicBezTo>
                  <a:cubicBezTo>
                    <a:pt x="128" y="128"/>
                    <a:pt x="128" y="128"/>
                    <a:pt x="128" y="128"/>
                  </a:cubicBezTo>
                  <a:cubicBezTo>
                    <a:pt x="155" y="128"/>
                    <a:pt x="176" y="107"/>
                    <a:pt x="176" y="80"/>
                  </a:cubicBezTo>
                  <a:cubicBezTo>
                    <a:pt x="176" y="55"/>
                    <a:pt x="157" y="35"/>
                    <a:pt x="133" y="32"/>
                  </a:cubicBezTo>
                  <a:close/>
                  <a:moveTo>
                    <a:pt x="128" y="120"/>
                  </a:moveTo>
                  <a:cubicBezTo>
                    <a:pt x="48" y="120"/>
                    <a:pt x="48" y="120"/>
                    <a:pt x="48" y="120"/>
                  </a:cubicBezTo>
                  <a:cubicBezTo>
                    <a:pt x="26" y="120"/>
                    <a:pt x="8" y="102"/>
                    <a:pt x="8" y="80"/>
                  </a:cubicBezTo>
                  <a:cubicBezTo>
                    <a:pt x="8" y="60"/>
                    <a:pt x="23" y="43"/>
                    <a:pt x="44" y="40"/>
                  </a:cubicBezTo>
                  <a:cubicBezTo>
                    <a:pt x="47" y="40"/>
                    <a:pt x="49" y="38"/>
                    <a:pt x="50" y="35"/>
                  </a:cubicBezTo>
                  <a:cubicBezTo>
                    <a:pt x="56" y="19"/>
                    <a:pt x="71" y="8"/>
                    <a:pt x="88" y="8"/>
                  </a:cubicBezTo>
                  <a:cubicBezTo>
                    <a:pt x="105" y="8"/>
                    <a:pt x="120" y="19"/>
                    <a:pt x="126" y="35"/>
                  </a:cubicBezTo>
                  <a:cubicBezTo>
                    <a:pt x="127" y="38"/>
                    <a:pt x="129" y="40"/>
                    <a:pt x="133" y="40"/>
                  </a:cubicBezTo>
                  <a:cubicBezTo>
                    <a:pt x="153" y="43"/>
                    <a:pt x="168" y="60"/>
                    <a:pt x="168" y="80"/>
                  </a:cubicBezTo>
                  <a:cubicBezTo>
                    <a:pt x="168" y="102"/>
                    <a:pt x="150" y="120"/>
                    <a:pt x="128" y="1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grpSp>
      <p:sp>
        <p:nvSpPr>
          <p:cNvPr id="74" name="文本框 73"/>
          <p:cNvSpPr txBox="1"/>
          <p:nvPr/>
        </p:nvSpPr>
        <p:spPr>
          <a:xfrm>
            <a:off x="4039666" y="2138611"/>
            <a:ext cx="1004515" cy="276999"/>
          </a:xfrm>
          <a:prstGeom prst="rect">
            <a:avLst/>
          </a:prstGeom>
          <a:noFill/>
        </p:spPr>
        <p:txBody>
          <a:bodyPr wrap="square" rtlCol="0">
            <a:spAutoFit/>
          </a:bodyPr>
          <a:lstStyle/>
          <a:p>
            <a:pPr algn="ctr"/>
            <a:r>
              <a:rPr lang="en-US" altLang="zh-CN" sz="1200" b="1" dirty="0">
                <a:latin typeface="华文楷体" panose="02010600040101010101" pitchFamily="2" charset="-122"/>
                <a:ea typeface="华文楷体" panose="02010600040101010101" pitchFamily="2" charset="-122"/>
              </a:rPr>
              <a:t>ELB</a:t>
            </a:r>
            <a:endParaRPr lang="zh-CN" altLang="en-US" sz="1200" b="1" dirty="0">
              <a:latin typeface="华文楷体" panose="02010600040101010101" pitchFamily="2" charset="-122"/>
              <a:ea typeface="华文楷体" panose="02010600040101010101" pitchFamily="2" charset="-122"/>
            </a:endParaRPr>
          </a:p>
        </p:txBody>
      </p:sp>
      <p:cxnSp>
        <p:nvCxnSpPr>
          <p:cNvPr id="81" name="直接箭头连接符 80"/>
          <p:cNvCxnSpPr>
            <a:stCxn id="37" idx="6"/>
            <a:endCxn id="148" idx="3"/>
          </p:cNvCxnSpPr>
          <p:nvPr/>
        </p:nvCxnSpPr>
        <p:spPr>
          <a:xfrm>
            <a:off x="4823412" y="1960520"/>
            <a:ext cx="979966" cy="562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2" name="文本框 81"/>
          <p:cNvSpPr txBox="1"/>
          <p:nvPr/>
        </p:nvSpPr>
        <p:spPr>
          <a:xfrm>
            <a:off x="5514806" y="3512885"/>
            <a:ext cx="1004515" cy="461665"/>
          </a:xfrm>
          <a:prstGeom prst="rect">
            <a:avLst/>
          </a:prstGeom>
          <a:noFill/>
        </p:spPr>
        <p:txBody>
          <a:bodyPr wrap="square" rtlCol="0">
            <a:spAutoFit/>
          </a:bodyPr>
          <a:lstStyle/>
          <a:p>
            <a:pPr algn="ctr"/>
            <a:r>
              <a:rPr lang="en-US" altLang="zh-CN" sz="1200" b="1" dirty="0">
                <a:latin typeface="华文楷体" panose="02010600040101010101" pitchFamily="2" charset="-122"/>
                <a:ea typeface="华文楷体" panose="02010600040101010101" pitchFamily="2" charset="-122"/>
              </a:rPr>
              <a:t>k8s</a:t>
            </a:r>
            <a:r>
              <a:rPr lang="zh-CN" altLang="en-US" sz="1200" b="1" dirty="0">
                <a:latin typeface="华文楷体" panose="02010600040101010101" pitchFamily="2" charset="-122"/>
                <a:ea typeface="华文楷体" panose="02010600040101010101" pitchFamily="2" charset="-122"/>
              </a:rPr>
              <a:t>应用服务（</a:t>
            </a:r>
            <a:r>
              <a:rPr lang="en-US" altLang="zh-CN" sz="1200" b="1" dirty="0">
                <a:latin typeface="华文楷体" panose="02010600040101010101" pitchFamily="2" charset="-122"/>
                <a:ea typeface="华文楷体" panose="02010600040101010101" pitchFamily="2" charset="-122"/>
              </a:rPr>
              <a:t>XX</a:t>
            </a:r>
            <a:r>
              <a:rPr lang="zh-CN" altLang="en-US" sz="1200" b="1" dirty="0">
                <a:latin typeface="华文楷体" panose="02010600040101010101" pitchFamily="2" charset="-122"/>
                <a:ea typeface="华文楷体" panose="02010600040101010101" pitchFamily="2" charset="-122"/>
              </a:rPr>
              <a:t>）</a:t>
            </a:r>
          </a:p>
        </p:txBody>
      </p:sp>
      <p:grpSp>
        <p:nvGrpSpPr>
          <p:cNvPr id="85" name="组合 84"/>
          <p:cNvGrpSpPr/>
          <p:nvPr/>
        </p:nvGrpSpPr>
        <p:grpSpPr>
          <a:xfrm>
            <a:off x="5701805" y="2366044"/>
            <a:ext cx="661415" cy="1151817"/>
            <a:chOff x="4045462" y="1467902"/>
            <a:chExt cx="661415" cy="1544606"/>
          </a:xfrm>
        </p:grpSpPr>
        <p:grpSp>
          <p:nvGrpSpPr>
            <p:cNvPr id="87" name="组合 86"/>
            <p:cNvGrpSpPr/>
            <p:nvPr/>
          </p:nvGrpSpPr>
          <p:grpSpPr>
            <a:xfrm>
              <a:off x="4108398" y="1767115"/>
              <a:ext cx="521205" cy="380092"/>
              <a:chOff x="6526205" y="143068"/>
              <a:chExt cx="671513" cy="492125"/>
            </a:xfrm>
            <a:solidFill>
              <a:schemeClr val="tx1">
                <a:lumMod val="75000"/>
                <a:lumOff val="25000"/>
              </a:schemeClr>
            </a:solidFill>
          </p:grpSpPr>
          <p:sp>
            <p:nvSpPr>
              <p:cNvPr id="94" name="Oval 5"/>
              <p:cNvSpPr>
                <a:spLocks noChangeArrowheads="1"/>
              </p:cNvSpPr>
              <p:nvPr/>
            </p:nvSpPr>
            <p:spPr bwMode="auto">
              <a:xfrm>
                <a:off x="6958444" y="366080"/>
                <a:ext cx="58904" cy="77416"/>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95" name="Freeform 6"/>
              <p:cNvSpPr/>
              <p:nvPr/>
            </p:nvSpPr>
            <p:spPr bwMode="auto">
              <a:xfrm>
                <a:off x="6693498" y="550219"/>
                <a:ext cx="323850" cy="14288"/>
              </a:xfrm>
              <a:custGeom>
                <a:avLst/>
                <a:gdLst>
                  <a:gd name="T0" fmla="*/ 83 w 85"/>
                  <a:gd name="T1" fmla="*/ 0 h 4"/>
                  <a:gd name="T2" fmla="*/ 2 w 85"/>
                  <a:gd name="T3" fmla="*/ 0 h 4"/>
                  <a:gd name="T4" fmla="*/ 0 w 85"/>
                  <a:gd name="T5" fmla="*/ 2 h 4"/>
                  <a:gd name="T6" fmla="*/ 2 w 85"/>
                  <a:gd name="T7" fmla="*/ 4 h 4"/>
                  <a:gd name="T8" fmla="*/ 83 w 85"/>
                  <a:gd name="T9" fmla="*/ 4 h 4"/>
                  <a:gd name="T10" fmla="*/ 85 w 85"/>
                  <a:gd name="T11" fmla="*/ 2 h 4"/>
                  <a:gd name="T12" fmla="*/ 83 w 8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85" h="4">
                    <a:moveTo>
                      <a:pt x="83" y="0"/>
                    </a:moveTo>
                    <a:cubicBezTo>
                      <a:pt x="2" y="0"/>
                      <a:pt x="2" y="0"/>
                      <a:pt x="2" y="0"/>
                    </a:cubicBezTo>
                    <a:cubicBezTo>
                      <a:pt x="1" y="0"/>
                      <a:pt x="0" y="1"/>
                      <a:pt x="0" y="2"/>
                    </a:cubicBezTo>
                    <a:cubicBezTo>
                      <a:pt x="0" y="3"/>
                      <a:pt x="1" y="4"/>
                      <a:pt x="2" y="4"/>
                    </a:cubicBezTo>
                    <a:cubicBezTo>
                      <a:pt x="83" y="4"/>
                      <a:pt x="83" y="4"/>
                      <a:pt x="83" y="4"/>
                    </a:cubicBezTo>
                    <a:cubicBezTo>
                      <a:pt x="85" y="4"/>
                      <a:pt x="85" y="3"/>
                      <a:pt x="85" y="2"/>
                    </a:cubicBezTo>
                    <a:cubicBezTo>
                      <a:pt x="85" y="1"/>
                      <a:pt x="85" y="0"/>
                      <a:pt x="8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96" name="Freeform 7"/>
              <p:cNvSpPr>
                <a:spLocks noEditPoints="1"/>
              </p:cNvSpPr>
              <p:nvPr/>
            </p:nvSpPr>
            <p:spPr bwMode="auto">
              <a:xfrm>
                <a:off x="6679140" y="339834"/>
                <a:ext cx="365125" cy="139700"/>
              </a:xfrm>
              <a:custGeom>
                <a:avLst/>
                <a:gdLst>
                  <a:gd name="T0" fmla="*/ 78 w 96"/>
                  <a:gd name="T1" fmla="*/ 0 h 36"/>
                  <a:gd name="T2" fmla="*/ 18 w 96"/>
                  <a:gd name="T3" fmla="*/ 0 h 36"/>
                  <a:gd name="T4" fmla="*/ 0 w 96"/>
                  <a:gd name="T5" fmla="*/ 18 h 36"/>
                  <a:gd name="T6" fmla="*/ 18 w 96"/>
                  <a:gd name="T7" fmla="*/ 36 h 36"/>
                  <a:gd name="T8" fmla="*/ 78 w 96"/>
                  <a:gd name="T9" fmla="*/ 36 h 36"/>
                  <a:gd name="T10" fmla="*/ 96 w 96"/>
                  <a:gd name="T11" fmla="*/ 18 h 36"/>
                  <a:gd name="T12" fmla="*/ 78 w 96"/>
                  <a:gd name="T13" fmla="*/ 0 h 36"/>
                  <a:gd name="T14" fmla="*/ 78 w 96"/>
                  <a:gd name="T15" fmla="*/ 32 h 36"/>
                  <a:gd name="T16" fmla="*/ 18 w 96"/>
                  <a:gd name="T17" fmla="*/ 32 h 36"/>
                  <a:gd name="T18" fmla="*/ 4 w 96"/>
                  <a:gd name="T19" fmla="*/ 18 h 36"/>
                  <a:gd name="T20" fmla="*/ 18 w 96"/>
                  <a:gd name="T21" fmla="*/ 4 h 36"/>
                  <a:gd name="T22" fmla="*/ 78 w 96"/>
                  <a:gd name="T23" fmla="*/ 4 h 36"/>
                  <a:gd name="T24" fmla="*/ 92 w 96"/>
                  <a:gd name="T25" fmla="*/ 18 h 36"/>
                  <a:gd name="T26" fmla="*/ 78 w 96"/>
                  <a:gd name="T27" fmla="*/ 3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6" h="36">
                    <a:moveTo>
                      <a:pt x="78" y="0"/>
                    </a:moveTo>
                    <a:cubicBezTo>
                      <a:pt x="18" y="0"/>
                      <a:pt x="18" y="0"/>
                      <a:pt x="18" y="0"/>
                    </a:cubicBezTo>
                    <a:cubicBezTo>
                      <a:pt x="8" y="0"/>
                      <a:pt x="0" y="8"/>
                      <a:pt x="0" y="18"/>
                    </a:cubicBezTo>
                    <a:cubicBezTo>
                      <a:pt x="0" y="28"/>
                      <a:pt x="8" y="36"/>
                      <a:pt x="18" y="36"/>
                    </a:cubicBezTo>
                    <a:cubicBezTo>
                      <a:pt x="78" y="36"/>
                      <a:pt x="78" y="36"/>
                      <a:pt x="78" y="36"/>
                    </a:cubicBezTo>
                    <a:cubicBezTo>
                      <a:pt x="88" y="36"/>
                      <a:pt x="96" y="28"/>
                      <a:pt x="96" y="18"/>
                    </a:cubicBezTo>
                    <a:cubicBezTo>
                      <a:pt x="96" y="8"/>
                      <a:pt x="88" y="0"/>
                      <a:pt x="78" y="0"/>
                    </a:cubicBezTo>
                    <a:close/>
                    <a:moveTo>
                      <a:pt x="78" y="32"/>
                    </a:moveTo>
                    <a:cubicBezTo>
                      <a:pt x="18" y="32"/>
                      <a:pt x="18" y="32"/>
                      <a:pt x="18" y="32"/>
                    </a:cubicBezTo>
                    <a:cubicBezTo>
                      <a:pt x="10" y="32"/>
                      <a:pt x="4" y="26"/>
                      <a:pt x="4" y="18"/>
                    </a:cubicBezTo>
                    <a:cubicBezTo>
                      <a:pt x="4" y="10"/>
                      <a:pt x="10" y="4"/>
                      <a:pt x="18" y="4"/>
                    </a:cubicBezTo>
                    <a:cubicBezTo>
                      <a:pt x="78" y="4"/>
                      <a:pt x="78" y="4"/>
                      <a:pt x="78" y="4"/>
                    </a:cubicBezTo>
                    <a:cubicBezTo>
                      <a:pt x="86" y="4"/>
                      <a:pt x="92" y="10"/>
                      <a:pt x="92" y="18"/>
                    </a:cubicBezTo>
                    <a:cubicBezTo>
                      <a:pt x="92" y="26"/>
                      <a:pt x="86" y="32"/>
                      <a:pt x="78" y="3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97" name="Freeform 8"/>
              <p:cNvSpPr>
                <a:spLocks noEditPoints="1"/>
              </p:cNvSpPr>
              <p:nvPr/>
            </p:nvSpPr>
            <p:spPr bwMode="auto">
              <a:xfrm>
                <a:off x="6526205" y="143068"/>
                <a:ext cx="671513" cy="492125"/>
              </a:xfrm>
              <a:custGeom>
                <a:avLst/>
                <a:gdLst>
                  <a:gd name="T0" fmla="*/ 133 w 176"/>
                  <a:gd name="T1" fmla="*/ 32 h 128"/>
                  <a:gd name="T2" fmla="*/ 88 w 176"/>
                  <a:gd name="T3" fmla="*/ 0 h 128"/>
                  <a:gd name="T4" fmla="*/ 43 w 176"/>
                  <a:gd name="T5" fmla="*/ 32 h 128"/>
                  <a:gd name="T6" fmla="*/ 0 w 176"/>
                  <a:gd name="T7" fmla="*/ 80 h 128"/>
                  <a:gd name="T8" fmla="*/ 48 w 176"/>
                  <a:gd name="T9" fmla="*/ 128 h 128"/>
                  <a:gd name="T10" fmla="*/ 128 w 176"/>
                  <a:gd name="T11" fmla="*/ 128 h 128"/>
                  <a:gd name="T12" fmla="*/ 176 w 176"/>
                  <a:gd name="T13" fmla="*/ 80 h 128"/>
                  <a:gd name="T14" fmla="*/ 133 w 176"/>
                  <a:gd name="T15" fmla="*/ 32 h 128"/>
                  <a:gd name="T16" fmla="*/ 128 w 176"/>
                  <a:gd name="T17" fmla="*/ 120 h 128"/>
                  <a:gd name="T18" fmla="*/ 48 w 176"/>
                  <a:gd name="T19" fmla="*/ 120 h 128"/>
                  <a:gd name="T20" fmla="*/ 8 w 176"/>
                  <a:gd name="T21" fmla="*/ 80 h 128"/>
                  <a:gd name="T22" fmla="*/ 44 w 176"/>
                  <a:gd name="T23" fmla="*/ 40 h 128"/>
                  <a:gd name="T24" fmla="*/ 50 w 176"/>
                  <a:gd name="T25" fmla="*/ 35 h 128"/>
                  <a:gd name="T26" fmla="*/ 88 w 176"/>
                  <a:gd name="T27" fmla="*/ 8 h 128"/>
                  <a:gd name="T28" fmla="*/ 126 w 176"/>
                  <a:gd name="T29" fmla="*/ 35 h 128"/>
                  <a:gd name="T30" fmla="*/ 133 w 176"/>
                  <a:gd name="T31" fmla="*/ 40 h 128"/>
                  <a:gd name="T32" fmla="*/ 168 w 176"/>
                  <a:gd name="T33" fmla="*/ 80 h 128"/>
                  <a:gd name="T34" fmla="*/ 128 w 176"/>
                  <a:gd name="T35" fmla="*/ 12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6" h="128">
                    <a:moveTo>
                      <a:pt x="133" y="32"/>
                    </a:moveTo>
                    <a:cubicBezTo>
                      <a:pt x="127" y="14"/>
                      <a:pt x="109" y="0"/>
                      <a:pt x="88" y="0"/>
                    </a:cubicBezTo>
                    <a:cubicBezTo>
                      <a:pt x="67" y="0"/>
                      <a:pt x="49" y="14"/>
                      <a:pt x="43" y="32"/>
                    </a:cubicBezTo>
                    <a:cubicBezTo>
                      <a:pt x="19" y="35"/>
                      <a:pt x="0" y="55"/>
                      <a:pt x="0" y="80"/>
                    </a:cubicBezTo>
                    <a:cubicBezTo>
                      <a:pt x="0" y="107"/>
                      <a:pt x="22" y="128"/>
                      <a:pt x="48" y="128"/>
                    </a:cubicBezTo>
                    <a:cubicBezTo>
                      <a:pt x="128" y="128"/>
                      <a:pt x="128" y="128"/>
                      <a:pt x="128" y="128"/>
                    </a:cubicBezTo>
                    <a:cubicBezTo>
                      <a:pt x="155" y="128"/>
                      <a:pt x="176" y="107"/>
                      <a:pt x="176" y="80"/>
                    </a:cubicBezTo>
                    <a:cubicBezTo>
                      <a:pt x="176" y="55"/>
                      <a:pt x="157" y="35"/>
                      <a:pt x="133" y="32"/>
                    </a:cubicBezTo>
                    <a:close/>
                    <a:moveTo>
                      <a:pt x="128" y="120"/>
                    </a:moveTo>
                    <a:cubicBezTo>
                      <a:pt x="48" y="120"/>
                      <a:pt x="48" y="120"/>
                      <a:pt x="48" y="120"/>
                    </a:cubicBezTo>
                    <a:cubicBezTo>
                      <a:pt x="26" y="120"/>
                      <a:pt x="8" y="102"/>
                      <a:pt x="8" y="80"/>
                    </a:cubicBezTo>
                    <a:cubicBezTo>
                      <a:pt x="8" y="60"/>
                      <a:pt x="23" y="43"/>
                      <a:pt x="44" y="40"/>
                    </a:cubicBezTo>
                    <a:cubicBezTo>
                      <a:pt x="47" y="40"/>
                      <a:pt x="49" y="38"/>
                      <a:pt x="50" y="35"/>
                    </a:cubicBezTo>
                    <a:cubicBezTo>
                      <a:pt x="56" y="19"/>
                      <a:pt x="71" y="8"/>
                      <a:pt x="88" y="8"/>
                    </a:cubicBezTo>
                    <a:cubicBezTo>
                      <a:pt x="105" y="8"/>
                      <a:pt x="120" y="19"/>
                      <a:pt x="126" y="35"/>
                    </a:cubicBezTo>
                    <a:cubicBezTo>
                      <a:pt x="127" y="38"/>
                      <a:pt x="129" y="40"/>
                      <a:pt x="133" y="40"/>
                    </a:cubicBezTo>
                    <a:cubicBezTo>
                      <a:pt x="153" y="43"/>
                      <a:pt x="168" y="60"/>
                      <a:pt x="168" y="80"/>
                    </a:cubicBezTo>
                    <a:cubicBezTo>
                      <a:pt x="168" y="102"/>
                      <a:pt x="150" y="120"/>
                      <a:pt x="128" y="1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grpSp>
        <p:grpSp>
          <p:nvGrpSpPr>
            <p:cNvPr id="88" name="组合 87"/>
            <p:cNvGrpSpPr/>
            <p:nvPr/>
          </p:nvGrpSpPr>
          <p:grpSpPr>
            <a:xfrm>
              <a:off x="4122421" y="2478169"/>
              <a:ext cx="521205" cy="380092"/>
              <a:chOff x="6524625" y="473075"/>
              <a:chExt cx="671513" cy="492125"/>
            </a:xfrm>
            <a:solidFill>
              <a:schemeClr val="tx1">
                <a:lumMod val="75000"/>
                <a:lumOff val="25000"/>
              </a:schemeClr>
            </a:solidFill>
          </p:grpSpPr>
          <p:sp>
            <p:nvSpPr>
              <p:cNvPr id="90" name="Oval 5"/>
              <p:cNvSpPr>
                <a:spLocks noChangeArrowheads="1"/>
              </p:cNvSpPr>
              <p:nvPr/>
            </p:nvSpPr>
            <p:spPr bwMode="auto">
              <a:xfrm>
                <a:off x="6951663" y="735013"/>
                <a:ext cx="46038" cy="4603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91" name="Freeform 6"/>
              <p:cNvSpPr/>
              <p:nvPr/>
            </p:nvSpPr>
            <p:spPr bwMode="auto">
              <a:xfrm>
                <a:off x="6692900" y="873125"/>
                <a:ext cx="323850" cy="14288"/>
              </a:xfrm>
              <a:custGeom>
                <a:avLst/>
                <a:gdLst>
                  <a:gd name="T0" fmla="*/ 83 w 85"/>
                  <a:gd name="T1" fmla="*/ 0 h 4"/>
                  <a:gd name="T2" fmla="*/ 2 w 85"/>
                  <a:gd name="T3" fmla="*/ 0 h 4"/>
                  <a:gd name="T4" fmla="*/ 0 w 85"/>
                  <a:gd name="T5" fmla="*/ 2 h 4"/>
                  <a:gd name="T6" fmla="*/ 2 w 85"/>
                  <a:gd name="T7" fmla="*/ 4 h 4"/>
                  <a:gd name="T8" fmla="*/ 83 w 85"/>
                  <a:gd name="T9" fmla="*/ 4 h 4"/>
                  <a:gd name="T10" fmla="*/ 85 w 85"/>
                  <a:gd name="T11" fmla="*/ 2 h 4"/>
                  <a:gd name="T12" fmla="*/ 83 w 8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85" h="4">
                    <a:moveTo>
                      <a:pt x="83" y="0"/>
                    </a:moveTo>
                    <a:cubicBezTo>
                      <a:pt x="2" y="0"/>
                      <a:pt x="2" y="0"/>
                      <a:pt x="2" y="0"/>
                    </a:cubicBezTo>
                    <a:cubicBezTo>
                      <a:pt x="1" y="0"/>
                      <a:pt x="0" y="1"/>
                      <a:pt x="0" y="2"/>
                    </a:cubicBezTo>
                    <a:cubicBezTo>
                      <a:pt x="0" y="3"/>
                      <a:pt x="1" y="4"/>
                      <a:pt x="2" y="4"/>
                    </a:cubicBezTo>
                    <a:cubicBezTo>
                      <a:pt x="83" y="4"/>
                      <a:pt x="83" y="4"/>
                      <a:pt x="83" y="4"/>
                    </a:cubicBezTo>
                    <a:cubicBezTo>
                      <a:pt x="85" y="4"/>
                      <a:pt x="85" y="3"/>
                      <a:pt x="85" y="2"/>
                    </a:cubicBezTo>
                    <a:cubicBezTo>
                      <a:pt x="85" y="1"/>
                      <a:pt x="85" y="0"/>
                      <a:pt x="8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92" name="Freeform 7"/>
              <p:cNvSpPr>
                <a:spLocks noEditPoints="1"/>
              </p:cNvSpPr>
              <p:nvPr/>
            </p:nvSpPr>
            <p:spPr bwMode="auto">
              <a:xfrm>
                <a:off x="6678613" y="687388"/>
                <a:ext cx="365125" cy="139700"/>
              </a:xfrm>
              <a:custGeom>
                <a:avLst/>
                <a:gdLst>
                  <a:gd name="T0" fmla="*/ 78 w 96"/>
                  <a:gd name="T1" fmla="*/ 0 h 36"/>
                  <a:gd name="T2" fmla="*/ 18 w 96"/>
                  <a:gd name="T3" fmla="*/ 0 h 36"/>
                  <a:gd name="T4" fmla="*/ 0 w 96"/>
                  <a:gd name="T5" fmla="*/ 18 h 36"/>
                  <a:gd name="T6" fmla="*/ 18 w 96"/>
                  <a:gd name="T7" fmla="*/ 36 h 36"/>
                  <a:gd name="T8" fmla="*/ 78 w 96"/>
                  <a:gd name="T9" fmla="*/ 36 h 36"/>
                  <a:gd name="T10" fmla="*/ 96 w 96"/>
                  <a:gd name="T11" fmla="*/ 18 h 36"/>
                  <a:gd name="T12" fmla="*/ 78 w 96"/>
                  <a:gd name="T13" fmla="*/ 0 h 36"/>
                  <a:gd name="T14" fmla="*/ 78 w 96"/>
                  <a:gd name="T15" fmla="*/ 32 h 36"/>
                  <a:gd name="T16" fmla="*/ 18 w 96"/>
                  <a:gd name="T17" fmla="*/ 32 h 36"/>
                  <a:gd name="T18" fmla="*/ 4 w 96"/>
                  <a:gd name="T19" fmla="*/ 18 h 36"/>
                  <a:gd name="T20" fmla="*/ 18 w 96"/>
                  <a:gd name="T21" fmla="*/ 4 h 36"/>
                  <a:gd name="T22" fmla="*/ 78 w 96"/>
                  <a:gd name="T23" fmla="*/ 4 h 36"/>
                  <a:gd name="T24" fmla="*/ 92 w 96"/>
                  <a:gd name="T25" fmla="*/ 18 h 36"/>
                  <a:gd name="T26" fmla="*/ 78 w 96"/>
                  <a:gd name="T27" fmla="*/ 3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6" h="36">
                    <a:moveTo>
                      <a:pt x="78" y="0"/>
                    </a:moveTo>
                    <a:cubicBezTo>
                      <a:pt x="18" y="0"/>
                      <a:pt x="18" y="0"/>
                      <a:pt x="18" y="0"/>
                    </a:cubicBezTo>
                    <a:cubicBezTo>
                      <a:pt x="8" y="0"/>
                      <a:pt x="0" y="8"/>
                      <a:pt x="0" y="18"/>
                    </a:cubicBezTo>
                    <a:cubicBezTo>
                      <a:pt x="0" y="28"/>
                      <a:pt x="8" y="36"/>
                      <a:pt x="18" y="36"/>
                    </a:cubicBezTo>
                    <a:cubicBezTo>
                      <a:pt x="78" y="36"/>
                      <a:pt x="78" y="36"/>
                      <a:pt x="78" y="36"/>
                    </a:cubicBezTo>
                    <a:cubicBezTo>
                      <a:pt x="88" y="36"/>
                      <a:pt x="96" y="28"/>
                      <a:pt x="96" y="18"/>
                    </a:cubicBezTo>
                    <a:cubicBezTo>
                      <a:pt x="96" y="8"/>
                      <a:pt x="88" y="0"/>
                      <a:pt x="78" y="0"/>
                    </a:cubicBezTo>
                    <a:close/>
                    <a:moveTo>
                      <a:pt x="78" y="32"/>
                    </a:moveTo>
                    <a:cubicBezTo>
                      <a:pt x="18" y="32"/>
                      <a:pt x="18" y="32"/>
                      <a:pt x="18" y="32"/>
                    </a:cubicBezTo>
                    <a:cubicBezTo>
                      <a:pt x="10" y="32"/>
                      <a:pt x="4" y="26"/>
                      <a:pt x="4" y="18"/>
                    </a:cubicBezTo>
                    <a:cubicBezTo>
                      <a:pt x="4" y="10"/>
                      <a:pt x="10" y="4"/>
                      <a:pt x="18" y="4"/>
                    </a:cubicBezTo>
                    <a:cubicBezTo>
                      <a:pt x="78" y="4"/>
                      <a:pt x="78" y="4"/>
                      <a:pt x="78" y="4"/>
                    </a:cubicBezTo>
                    <a:cubicBezTo>
                      <a:pt x="86" y="4"/>
                      <a:pt x="92" y="10"/>
                      <a:pt x="92" y="18"/>
                    </a:cubicBezTo>
                    <a:cubicBezTo>
                      <a:pt x="92" y="26"/>
                      <a:pt x="86" y="32"/>
                      <a:pt x="78" y="3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93" name="Freeform 8"/>
              <p:cNvSpPr>
                <a:spLocks noEditPoints="1"/>
              </p:cNvSpPr>
              <p:nvPr/>
            </p:nvSpPr>
            <p:spPr bwMode="auto">
              <a:xfrm>
                <a:off x="6524625" y="473075"/>
                <a:ext cx="671513" cy="492125"/>
              </a:xfrm>
              <a:custGeom>
                <a:avLst/>
                <a:gdLst>
                  <a:gd name="T0" fmla="*/ 133 w 176"/>
                  <a:gd name="T1" fmla="*/ 32 h 128"/>
                  <a:gd name="T2" fmla="*/ 88 w 176"/>
                  <a:gd name="T3" fmla="*/ 0 h 128"/>
                  <a:gd name="T4" fmla="*/ 43 w 176"/>
                  <a:gd name="T5" fmla="*/ 32 h 128"/>
                  <a:gd name="T6" fmla="*/ 0 w 176"/>
                  <a:gd name="T7" fmla="*/ 80 h 128"/>
                  <a:gd name="T8" fmla="*/ 48 w 176"/>
                  <a:gd name="T9" fmla="*/ 128 h 128"/>
                  <a:gd name="T10" fmla="*/ 128 w 176"/>
                  <a:gd name="T11" fmla="*/ 128 h 128"/>
                  <a:gd name="T12" fmla="*/ 176 w 176"/>
                  <a:gd name="T13" fmla="*/ 80 h 128"/>
                  <a:gd name="T14" fmla="*/ 133 w 176"/>
                  <a:gd name="T15" fmla="*/ 32 h 128"/>
                  <a:gd name="T16" fmla="*/ 128 w 176"/>
                  <a:gd name="T17" fmla="*/ 120 h 128"/>
                  <a:gd name="T18" fmla="*/ 48 w 176"/>
                  <a:gd name="T19" fmla="*/ 120 h 128"/>
                  <a:gd name="T20" fmla="*/ 8 w 176"/>
                  <a:gd name="T21" fmla="*/ 80 h 128"/>
                  <a:gd name="T22" fmla="*/ 44 w 176"/>
                  <a:gd name="T23" fmla="*/ 40 h 128"/>
                  <a:gd name="T24" fmla="*/ 50 w 176"/>
                  <a:gd name="T25" fmla="*/ 35 h 128"/>
                  <a:gd name="T26" fmla="*/ 88 w 176"/>
                  <a:gd name="T27" fmla="*/ 8 h 128"/>
                  <a:gd name="T28" fmla="*/ 126 w 176"/>
                  <a:gd name="T29" fmla="*/ 35 h 128"/>
                  <a:gd name="T30" fmla="*/ 133 w 176"/>
                  <a:gd name="T31" fmla="*/ 40 h 128"/>
                  <a:gd name="T32" fmla="*/ 168 w 176"/>
                  <a:gd name="T33" fmla="*/ 80 h 128"/>
                  <a:gd name="T34" fmla="*/ 128 w 176"/>
                  <a:gd name="T35" fmla="*/ 12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6" h="128">
                    <a:moveTo>
                      <a:pt x="133" y="32"/>
                    </a:moveTo>
                    <a:cubicBezTo>
                      <a:pt x="127" y="14"/>
                      <a:pt x="109" y="0"/>
                      <a:pt x="88" y="0"/>
                    </a:cubicBezTo>
                    <a:cubicBezTo>
                      <a:pt x="67" y="0"/>
                      <a:pt x="49" y="14"/>
                      <a:pt x="43" y="32"/>
                    </a:cubicBezTo>
                    <a:cubicBezTo>
                      <a:pt x="19" y="35"/>
                      <a:pt x="0" y="55"/>
                      <a:pt x="0" y="80"/>
                    </a:cubicBezTo>
                    <a:cubicBezTo>
                      <a:pt x="0" y="107"/>
                      <a:pt x="22" y="128"/>
                      <a:pt x="48" y="128"/>
                    </a:cubicBezTo>
                    <a:cubicBezTo>
                      <a:pt x="128" y="128"/>
                      <a:pt x="128" y="128"/>
                      <a:pt x="128" y="128"/>
                    </a:cubicBezTo>
                    <a:cubicBezTo>
                      <a:pt x="155" y="128"/>
                      <a:pt x="176" y="107"/>
                      <a:pt x="176" y="80"/>
                    </a:cubicBezTo>
                    <a:cubicBezTo>
                      <a:pt x="176" y="55"/>
                      <a:pt x="157" y="35"/>
                      <a:pt x="133" y="32"/>
                    </a:cubicBezTo>
                    <a:close/>
                    <a:moveTo>
                      <a:pt x="128" y="120"/>
                    </a:moveTo>
                    <a:cubicBezTo>
                      <a:pt x="48" y="120"/>
                      <a:pt x="48" y="120"/>
                      <a:pt x="48" y="120"/>
                    </a:cubicBezTo>
                    <a:cubicBezTo>
                      <a:pt x="26" y="120"/>
                      <a:pt x="8" y="102"/>
                      <a:pt x="8" y="80"/>
                    </a:cubicBezTo>
                    <a:cubicBezTo>
                      <a:pt x="8" y="60"/>
                      <a:pt x="23" y="43"/>
                      <a:pt x="44" y="40"/>
                    </a:cubicBezTo>
                    <a:cubicBezTo>
                      <a:pt x="47" y="40"/>
                      <a:pt x="49" y="38"/>
                      <a:pt x="50" y="35"/>
                    </a:cubicBezTo>
                    <a:cubicBezTo>
                      <a:pt x="56" y="19"/>
                      <a:pt x="71" y="8"/>
                      <a:pt x="88" y="8"/>
                    </a:cubicBezTo>
                    <a:cubicBezTo>
                      <a:pt x="105" y="8"/>
                      <a:pt x="120" y="19"/>
                      <a:pt x="126" y="35"/>
                    </a:cubicBezTo>
                    <a:cubicBezTo>
                      <a:pt x="127" y="38"/>
                      <a:pt x="129" y="40"/>
                      <a:pt x="133" y="40"/>
                    </a:cubicBezTo>
                    <a:cubicBezTo>
                      <a:pt x="153" y="43"/>
                      <a:pt x="168" y="60"/>
                      <a:pt x="168" y="80"/>
                    </a:cubicBezTo>
                    <a:cubicBezTo>
                      <a:pt x="168" y="102"/>
                      <a:pt x="150" y="120"/>
                      <a:pt x="128" y="1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grpSp>
        <p:sp>
          <p:nvSpPr>
            <p:cNvPr id="89" name="圆角矩形 88"/>
            <p:cNvSpPr/>
            <p:nvPr/>
          </p:nvSpPr>
          <p:spPr>
            <a:xfrm>
              <a:off x="4045462" y="1467902"/>
              <a:ext cx="661415" cy="1544606"/>
            </a:xfrm>
            <a:prstGeom prst="roundRect">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06" name="组合 105"/>
          <p:cNvGrpSpPr/>
          <p:nvPr/>
        </p:nvGrpSpPr>
        <p:grpSpPr>
          <a:xfrm>
            <a:off x="6977887" y="1600999"/>
            <a:ext cx="521205" cy="380092"/>
            <a:chOff x="6524625" y="473075"/>
            <a:chExt cx="671513" cy="492125"/>
          </a:xfrm>
          <a:solidFill>
            <a:schemeClr val="tx1">
              <a:lumMod val="75000"/>
              <a:lumOff val="25000"/>
            </a:schemeClr>
          </a:solidFill>
        </p:grpSpPr>
        <p:sp>
          <p:nvSpPr>
            <p:cNvPr id="107" name="Oval 5"/>
            <p:cNvSpPr>
              <a:spLocks noChangeArrowheads="1"/>
            </p:cNvSpPr>
            <p:nvPr/>
          </p:nvSpPr>
          <p:spPr bwMode="auto">
            <a:xfrm>
              <a:off x="6951663" y="735013"/>
              <a:ext cx="46038" cy="4603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108" name="Freeform 6"/>
            <p:cNvSpPr/>
            <p:nvPr/>
          </p:nvSpPr>
          <p:spPr bwMode="auto">
            <a:xfrm>
              <a:off x="6692900" y="873125"/>
              <a:ext cx="323850" cy="14288"/>
            </a:xfrm>
            <a:custGeom>
              <a:avLst/>
              <a:gdLst>
                <a:gd name="T0" fmla="*/ 83 w 85"/>
                <a:gd name="T1" fmla="*/ 0 h 4"/>
                <a:gd name="T2" fmla="*/ 2 w 85"/>
                <a:gd name="T3" fmla="*/ 0 h 4"/>
                <a:gd name="T4" fmla="*/ 0 w 85"/>
                <a:gd name="T5" fmla="*/ 2 h 4"/>
                <a:gd name="T6" fmla="*/ 2 w 85"/>
                <a:gd name="T7" fmla="*/ 4 h 4"/>
                <a:gd name="T8" fmla="*/ 83 w 85"/>
                <a:gd name="T9" fmla="*/ 4 h 4"/>
                <a:gd name="T10" fmla="*/ 85 w 85"/>
                <a:gd name="T11" fmla="*/ 2 h 4"/>
                <a:gd name="T12" fmla="*/ 83 w 8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85" h="4">
                  <a:moveTo>
                    <a:pt x="83" y="0"/>
                  </a:moveTo>
                  <a:cubicBezTo>
                    <a:pt x="2" y="0"/>
                    <a:pt x="2" y="0"/>
                    <a:pt x="2" y="0"/>
                  </a:cubicBezTo>
                  <a:cubicBezTo>
                    <a:pt x="1" y="0"/>
                    <a:pt x="0" y="1"/>
                    <a:pt x="0" y="2"/>
                  </a:cubicBezTo>
                  <a:cubicBezTo>
                    <a:pt x="0" y="3"/>
                    <a:pt x="1" y="4"/>
                    <a:pt x="2" y="4"/>
                  </a:cubicBezTo>
                  <a:cubicBezTo>
                    <a:pt x="83" y="4"/>
                    <a:pt x="83" y="4"/>
                    <a:pt x="83" y="4"/>
                  </a:cubicBezTo>
                  <a:cubicBezTo>
                    <a:pt x="85" y="4"/>
                    <a:pt x="85" y="3"/>
                    <a:pt x="85" y="2"/>
                  </a:cubicBezTo>
                  <a:cubicBezTo>
                    <a:pt x="85" y="1"/>
                    <a:pt x="85" y="0"/>
                    <a:pt x="8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109" name="Freeform 7"/>
            <p:cNvSpPr>
              <a:spLocks noEditPoints="1"/>
            </p:cNvSpPr>
            <p:nvPr/>
          </p:nvSpPr>
          <p:spPr bwMode="auto">
            <a:xfrm>
              <a:off x="6678613" y="687388"/>
              <a:ext cx="365125" cy="139700"/>
            </a:xfrm>
            <a:custGeom>
              <a:avLst/>
              <a:gdLst>
                <a:gd name="T0" fmla="*/ 78 w 96"/>
                <a:gd name="T1" fmla="*/ 0 h 36"/>
                <a:gd name="T2" fmla="*/ 18 w 96"/>
                <a:gd name="T3" fmla="*/ 0 h 36"/>
                <a:gd name="T4" fmla="*/ 0 w 96"/>
                <a:gd name="T5" fmla="*/ 18 h 36"/>
                <a:gd name="T6" fmla="*/ 18 w 96"/>
                <a:gd name="T7" fmla="*/ 36 h 36"/>
                <a:gd name="T8" fmla="*/ 78 w 96"/>
                <a:gd name="T9" fmla="*/ 36 h 36"/>
                <a:gd name="T10" fmla="*/ 96 w 96"/>
                <a:gd name="T11" fmla="*/ 18 h 36"/>
                <a:gd name="T12" fmla="*/ 78 w 96"/>
                <a:gd name="T13" fmla="*/ 0 h 36"/>
                <a:gd name="T14" fmla="*/ 78 w 96"/>
                <a:gd name="T15" fmla="*/ 32 h 36"/>
                <a:gd name="T16" fmla="*/ 18 w 96"/>
                <a:gd name="T17" fmla="*/ 32 h 36"/>
                <a:gd name="T18" fmla="*/ 4 w 96"/>
                <a:gd name="T19" fmla="*/ 18 h 36"/>
                <a:gd name="T20" fmla="*/ 18 w 96"/>
                <a:gd name="T21" fmla="*/ 4 h 36"/>
                <a:gd name="T22" fmla="*/ 78 w 96"/>
                <a:gd name="T23" fmla="*/ 4 h 36"/>
                <a:gd name="T24" fmla="*/ 92 w 96"/>
                <a:gd name="T25" fmla="*/ 18 h 36"/>
                <a:gd name="T26" fmla="*/ 78 w 96"/>
                <a:gd name="T27" fmla="*/ 3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6" h="36">
                  <a:moveTo>
                    <a:pt x="78" y="0"/>
                  </a:moveTo>
                  <a:cubicBezTo>
                    <a:pt x="18" y="0"/>
                    <a:pt x="18" y="0"/>
                    <a:pt x="18" y="0"/>
                  </a:cubicBezTo>
                  <a:cubicBezTo>
                    <a:pt x="8" y="0"/>
                    <a:pt x="0" y="8"/>
                    <a:pt x="0" y="18"/>
                  </a:cubicBezTo>
                  <a:cubicBezTo>
                    <a:pt x="0" y="28"/>
                    <a:pt x="8" y="36"/>
                    <a:pt x="18" y="36"/>
                  </a:cubicBezTo>
                  <a:cubicBezTo>
                    <a:pt x="78" y="36"/>
                    <a:pt x="78" y="36"/>
                    <a:pt x="78" y="36"/>
                  </a:cubicBezTo>
                  <a:cubicBezTo>
                    <a:pt x="88" y="36"/>
                    <a:pt x="96" y="28"/>
                    <a:pt x="96" y="18"/>
                  </a:cubicBezTo>
                  <a:cubicBezTo>
                    <a:pt x="96" y="8"/>
                    <a:pt x="88" y="0"/>
                    <a:pt x="78" y="0"/>
                  </a:cubicBezTo>
                  <a:close/>
                  <a:moveTo>
                    <a:pt x="78" y="32"/>
                  </a:moveTo>
                  <a:cubicBezTo>
                    <a:pt x="18" y="32"/>
                    <a:pt x="18" y="32"/>
                    <a:pt x="18" y="32"/>
                  </a:cubicBezTo>
                  <a:cubicBezTo>
                    <a:pt x="10" y="32"/>
                    <a:pt x="4" y="26"/>
                    <a:pt x="4" y="18"/>
                  </a:cubicBezTo>
                  <a:cubicBezTo>
                    <a:pt x="4" y="10"/>
                    <a:pt x="10" y="4"/>
                    <a:pt x="18" y="4"/>
                  </a:cubicBezTo>
                  <a:cubicBezTo>
                    <a:pt x="78" y="4"/>
                    <a:pt x="78" y="4"/>
                    <a:pt x="78" y="4"/>
                  </a:cubicBezTo>
                  <a:cubicBezTo>
                    <a:pt x="86" y="4"/>
                    <a:pt x="92" y="10"/>
                    <a:pt x="92" y="18"/>
                  </a:cubicBezTo>
                  <a:cubicBezTo>
                    <a:pt x="92" y="26"/>
                    <a:pt x="86" y="32"/>
                    <a:pt x="78" y="3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110" name="Freeform 8"/>
            <p:cNvSpPr>
              <a:spLocks noEditPoints="1"/>
            </p:cNvSpPr>
            <p:nvPr/>
          </p:nvSpPr>
          <p:spPr bwMode="auto">
            <a:xfrm>
              <a:off x="6524625" y="473075"/>
              <a:ext cx="671513" cy="492125"/>
            </a:xfrm>
            <a:custGeom>
              <a:avLst/>
              <a:gdLst>
                <a:gd name="T0" fmla="*/ 133 w 176"/>
                <a:gd name="T1" fmla="*/ 32 h 128"/>
                <a:gd name="T2" fmla="*/ 88 w 176"/>
                <a:gd name="T3" fmla="*/ 0 h 128"/>
                <a:gd name="T4" fmla="*/ 43 w 176"/>
                <a:gd name="T5" fmla="*/ 32 h 128"/>
                <a:gd name="T6" fmla="*/ 0 w 176"/>
                <a:gd name="T7" fmla="*/ 80 h 128"/>
                <a:gd name="T8" fmla="*/ 48 w 176"/>
                <a:gd name="T9" fmla="*/ 128 h 128"/>
                <a:gd name="T10" fmla="*/ 128 w 176"/>
                <a:gd name="T11" fmla="*/ 128 h 128"/>
                <a:gd name="T12" fmla="*/ 176 w 176"/>
                <a:gd name="T13" fmla="*/ 80 h 128"/>
                <a:gd name="T14" fmla="*/ 133 w 176"/>
                <a:gd name="T15" fmla="*/ 32 h 128"/>
                <a:gd name="T16" fmla="*/ 128 w 176"/>
                <a:gd name="T17" fmla="*/ 120 h 128"/>
                <a:gd name="T18" fmla="*/ 48 w 176"/>
                <a:gd name="T19" fmla="*/ 120 h 128"/>
                <a:gd name="T20" fmla="*/ 8 w 176"/>
                <a:gd name="T21" fmla="*/ 80 h 128"/>
                <a:gd name="T22" fmla="*/ 44 w 176"/>
                <a:gd name="T23" fmla="*/ 40 h 128"/>
                <a:gd name="T24" fmla="*/ 50 w 176"/>
                <a:gd name="T25" fmla="*/ 35 h 128"/>
                <a:gd name="T26" fmla="*/ 88 w 176"/>
                <a:gd name="T27" fmla="*/ 8 h 128"/>
                <a:gd name="T28" fmla="*/ 126 w 176"/>
                <a:gd name="T29" fmla="*/ 35 h 128"/>
                <a:gd name="T30" fmla="*/ 133 w 176"/>
                <a:gd name="T31" fmla="*/ 40 h 128"/>
                <a:gd name="T32" fmla="*/ 168 w 176"/>
                <a:gd name="T33" fmla="*/ 80 h 128"/>
                <a:gd name="T34" fmla="*/ 128 w 176"/>
                <a:gd name="T35" fmla="*/ 12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6" h="128">
                  <a:moveTo>
                    <a:pt x="133" y="32"/>
                  </a:moveTo>
                  <a:cubicBezTo>
                    <a:pt x="127" y="14"/>
                    <a:pt x="109" y="0"/>
                    <a:pt x="88" y="0"/>
                  </a:cubicBezTo>
                  <a:cubicBezTo>
                    <a:pt x="67" y="0"/>
                    <a:pt x="49" y="14"/>
                    <a:pt x="43" y="32"/>
                  </a:cubicBezTo>
                  <a:cubicBezTo>
                    <a:pt x="19" y="35"/>
                    <a:pt x="0" y="55"/>
                    <a:pt x="0" y="80"/>
                  </a:cubicBezTo>
                  <a:cubicBezTo>
                    <a:pt x="0" y="107"/>
                    <a:pt x="22" y="128"/>
                    <a:pt x="48" y="128"/>
                  </a:cubicBezTo>
                  <a:cubicBezTo>
                    <a:pt x="128" y="128"/>
                    <a:pt x="128" y="128"/>
                    <a:pt x="128" y="128"/>
                  </a:cubicBezTo>
                  <a:cubicBezTo>
                    <a:pt x="155" y="128"/>
                    <a:pt x="176" y="107"/>
                    <a:pt x="176" y="80"/>
                  </a:cubicBezTo>
                  <a:cubicBezTo>
                    <a:pt x="176" y="55"/>
                    <a:pt x="157" y="35"/>
                    <a:pt x="133" y="32"/>
                  </a:cubicBezTo>
                  <a:close/>
                  <a:moveTo>
                    <a:pt x="128" y="120"/>
                  </a:moveTo>
                  <a:cubicBezTo>
                    <a:pt x="48" y="120"/>
                    <a:pt x="48" y="120"/>
                    <a:pt x="48" y="120"/>
                  </a:cubicBezTo>
                  <a:cubicBezTo>
                    <a:pt x="26" y="120"/>
                    <a:pt x="8" y="102"/>
                    <a:pt x="8" y="80"/>
                  </a:cubicBezTo>
                  <a:cubicBezTo>
                    <a:pt x="8" y="60"/>
                    <a:pt x="23" y="43"/>
                    <a:pt x="44" y="40"/>
                  </a:cubicBezTo>
                  <a:cubicBezTo>
                    <a:pt x="47" y="40"/>
                    <a:pt x="49" y="38"/>
                    <a:pt x="50" y="35"/>
                  </a:cubicBezTo>
                  <a:cubicBezTo>
                    <a:pt x="56" y="19"/>
                    <a:pt x="71" y="8"/>
                    <a:pt x="88" y="8"/>
                  </a:cubicBezTo>
                  <a:cubicBezTo>
                    <a:pt x="105" y="8"/>
                    <a:pt x="120" y="19"/>
                    <a:pt x="126" y="35"/>
                  </a:cubicBezTo>
                  <a:cubicBezTo>
                    <a:pt x="127" y="38"/>
                    <a:pt x="129" y="40"/>
                    <a:pt x="133" y="40"/>
                  </a:cubicBezTo>
                  <a:cubicBezTo>
                    <a:pt x="153" y="43"/>
                    <a:pt x="168" y="60"/>
                    <a:pt x="168" y="80"/>
                  </a:cubicBezTo>
                  <a:cubicBezTo>
                    <a:pt x="168" y="102"/>
                    <a:pt x="150" y="120"/>
                    <a:pt x="128" y="1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grpSp>
      <p:cxnSp>
        <p:nvCxnSpPr>
          <p:cNvPr id="111" name="直接箭头连接符 110"/>
          <p:cNvCxnSpPr>
            <a:endCxn id="110" idx="10"/>
          </p:cNvCxnSpPr>
          <p:nvPr/>
        </p:nvCxnSpPr>
        <p:spPr>
          <a:xfrm flipV="1">
            <a:off x="6363220" y="1838557"/>
            <a:ext cx="638358" cy="69502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2" name="文本框 111"/>
          <p:cNvSpPr txBox="1"/>
          <p:nvPr/>
        </p:nvSpPr>
        <p:spPr>
          <a:xfrm>
            <a:off x="6759589" y="2071914"/>
            <a:ext cx="1004515" cy="461665"/>
          </a:xfrm>
          <a:prstGeom prst="rect">
            <a:avLst/>
          </a:prstGeom>
          <a:noFill/>
        </p:spPr>
        <p:txBody>
          <a:bodyPr wrap="square" rtlCol="0">
            <a:spAutoFit/>
          </a:bodyPr>
          <a:lstStyle/>
          <a:p>
            <a:pPr algn="ctr"/>
            <a:r>
              <a:rPr lang="en-US" altLang="zh-CN" sz="1200" b="1" dirty="0" err="1">
                <a:latin typeface="华文楷体" panose="02010600040101010101" pitchFamily="2" charset="-122"/>
                <a:ea typeface="华文楷体" panose="02010600040101010101" pitchFamily="2" charset="-122"/>
              </a:rPr>
              <a:t>Redis</a:t>
            </a:r>
            <a:endParaRPr lang="en-US" altLang="zh-CN" sz="1200" b="1" dirty="0">
              <a:latin typeface="华文楷体" panose="02010600040101010101" pitchFamily="2" charset="-122"/>
              <a:ea typeface="华文楷体" panose="02010600040101010101" pitchFamily="2" charset="-122"/>
            </a:endParaRPr>
          </a:p>
          <a:p>
            <a:pPr algn="ctr"/>
            <a:r>
              <a:rPr lang="zh-CN" altLang="en-US" sz="1200" b="1" dirty="0">
                <a:latin typeface="华文楷体" panose="02010600040101010101" pitchFamily="2" charset="-122"/>
                <a:ea typeface="华文楷体" panose="02010600040101010101" pitchFamily="2" charset="-122"/>
              </a:rPr>
              <a:t>缓存（</a:t>
            </a:r>
            <a:r>
              <a:rPr lang="en-US" altLang="zh-CN" sz="1200" b="1" dirty="0">
                <a:latin typeface="华文楷体" panose="02010600040101010101" pitchFamily="2" charset="-122"/>
                <a:ea typeface="华文楷体" panose="02010600040101010101" pitchFamily="2" charset="-122"/>
              </a:rPr>
              <a:t>X</a:t>
            </a:r>
            <a:r>
              <a:rPr lang="zh-CN" altLang="en-US" sz="1200" b="1" dirty="0">
                <a:latin typeface="华文楷体" panose="02010600040101010101" pitchFamily="2" charset="-122"/>
                <a:ea typeface="华文楷体" panose="02010600040101010101" pitchFamily="2" charset="-122"/>
              </a:rPr>
              <a:t>台）</a:t>
            </a:r>
          </a:p>
        </p:txBody>
      </p:sp>
      <p:sp>
        <p:nvSpPr>
          <p:cNvPr id="123" name="文本框 122"/>
          <p:cNvSpPr txBox="1"/>
          <p:nvPr/>
        </p:nvSpPr>
        <p:spPr>
          <a:xfrm>
            <a:off x="7872699" y="3385989"/>
            <a:ext cx="1004515" cy="261610"/>
          </a:xfrm>
          <a:prstGeom prst="rect">
            <a:avLst/>
          </a:prstGeom>
          <a:noFill/>
        </p:spPr>
        <p:txBody>
          <a:bodyPr wrap="square" rtlCol="0">
            <a:spAutoFit/>
          </a:bodyPr>
          <a:lstStyle/>
          <a:p>
            <a:pPr algn="ctr"/>
            <a:r>
              <a:rPr lang="en-US" altLang="zh-CN" sz="1100" b="1" dirty="0">
                <a:latin typeface="华文楷体" panose="02010600040101010101" pitchFamily="2" charset="-122"/>
                <a:ea typeface="华文楷体" panose="02010600040101010101" pitchFamily="2" charset="-122"/>
              </a:rPr>
              <a:t>MySQL</a:t>
            </a:r>
            <a:r>
              <a:rPr lang="zh-CN" altLang="en-US" sz="1100" b="1" dirty="0">
                <a:latin typeface="华文楷体" panose="02010600040101010101" pitchFamily="2" charset="-122"/>
                <a:ea typeface="华文楷体" panose="02010600040101010101" pitchFamily="2" charset="-122"/>
              </a:rPr>
              <a:t>（</a:t>
            </a:r>
            <a:r>
              <a:rPr lang="en-US" altLang="zh-CN" sz="1100" b="1" dirty="0">
                <a:latin typeface="华文楷体" panose="02010600040101010101" pitchFamily="2" charset="-122"/>
                <a:ea typeface="华文楷体" panose="02010600040101010101" pitchFamily="2" charset="-122"/>
              </a:rPr>
              <a:t>X</a:t>
            </a:r>
            <a:r>
              <a:rPr lang="zh-CN" altLang="en-US" sz="1100" b="1" dirty="0">
                <a:latin typeface="华文楷体" panose="02010600040101010101" pitchFamily="2" charset="-122"/>
                <a:ea typeface="华文楷体" panose="02010600040101010101" pitchFamily="2" charset="-122"/>
              </a:rPr>
              <a:t>台）</a:t>
            </a:r>
          </a:p>
        </p:txBody>
      </p:sp>
      <p:cxnSp>
        <p:nvCxnSpPr>
          <p:cNvPr id="128" name="直接箭头连接符 127"/>
          <p:cNvCxnSpPr>
            <a:stCxn id="22" idx="3"/>
            <a:endCxn id="37" idx="3"/>
          </p:cNvCxnSpPr>
          <p:nvPr/>
        </p:nvCxnSpPr>
        <p:spPr>
          <a:xfrm flipV="1">
            <a:off x="2294632" y="1960520"/>
            <a:ext cx="2007575" cy="2352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7" name="文本框 166"/>
          <p:cNvSpPr txBox="1"/>
          <p:nvPr/>
        </p:nvSpPr>
        <p:spPr>
          <a:xfrm>
            <a:off x="9156169" y="2561020"/>
            <a:ext cx="1004515" cy="276999"/>
          </a:xfrm>
          <a:prstGeom prst="rect">
            <a:avLst/>
          </a:prstGeom>
          <a:noFill/>
        </p:spPr>
        <p:txBody>
          <a:bodyPr wrap="square" rtlCol="0">
            <a:spAutoFit/>
          </a:bodyPr>
          <a:lstStyle/>
          <a:p>
            <a:pPr algn="ctr"/>
            <a:r>
              <a:rPr lang="en-US" altLang="zh-CN" sz="1200" b="1" dirty="0">
                <a:latin typeface="华文楷体" panose="02010600040101010101" pitchFamily="2" charset="-122"/>
                <a:ea typeface="华文楷体" panose="02010600040101010101" pitchFamily="2" charset="-122"/>
              </a:rPr>
              <a:t>S3</a:t>
            </a:r>
            <a:endParaRPr lang="zh-CN" altLang="en-US" sz="1200" b="1" dirty="0">
              <a:latin typeface="华文楷体" panose="02010600040101010101" pitchFamily="2" charset="-122"/>
              <a:ea typeface="华文楷体" panose="02010600040101010101" pitchFamily="2" charset="-122"/>
            </a:endParaRPr>
          </a:p>
        </p:txBody>
      </p:sp>
      <p:grpSp>
        <p:nvGrpSpPr>
          <p:cNvPr id="210" name="组合 209"/>
          <p:cNvGrpSpPr/>
          <p:nvPr/>
        </p:nvGrpSpPr>
        <p:grpSpPr>
          <a:xfrm>
            <a:off x="4301278" y="4392024"/>
            <a:ext cx="521205" cy="380092"/>
            <a:chOff x="6524625" y="473075"/>
            <a:chExt cx="671513" cy="492125"/>
          </a:xfrm>
          <a:solidFill>
            <a:schemeClr val="tx1">
              <a:lumMod val="75000"/>
              <a:lumOff val="25000"/>
            </a:schemeClr>
          </a:solidFill>
        </p:grpSpPr>
        <p:sp>
          <p:nvSpPr>
            <p:cNvPr id="211" name="Oval 5"/>
            <p:cNvSpPr>
              <a:spLocks noChangeArrowheads="1"/>
            </p:cNvSpPr>
            <p:nvPr/>
          </p:nvSpPr>
          <p:spPr bwMode="auto">
            <a:xfrm>
              <a:off x="6951663" y="735013"/>
              <a:ext cx="46038" cy="4603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212" name="Freeform 6"/>
            <p:cNvSpPr/>
            <p:nvPr/>
          </p:nvSpPr>
          <p:spPr bwMode="auto">
            <a:xfrm>
              <a:off x="6692900" y="873125"/>
              <a:ext cx="323850" cy="14288"/>
            </a:xfrm>
            <a:custGeom>
              <a:avLst/>
              <a:gdLst>
                <a:gd name="T0" fmla="*/ 83 w 85"/>
                <a:gd name="T1" fmla="*/ 0 h 4"/>
                <a:gd name="T2" fmla="*/ 2 w 85"/>
                <a:gd name="T3" fmla="*/ 0 h 4"/>
                <a:gd name="T4" fmla="*/ 0 w 85"/>
                <a:gd name="T5" fmla="*/ 2 h 4"/>
                <a:gd name="T6" fmla="*/ 2 w 85"/>
                <a:gd name="T7" fmla="*/ 4 h 4"/>
                <a:gd name="T8" fmla="*/ 83 w 85"/>
                <a:gd name="T9" fmla="*/ 4 h 4"/>
                <a:gd name="T10" fmla="*/ 85 w 85"/>
                <a:gd name="T11" fmla="*/ 2 h 4"/>
                <a:gd name="T12" fmla="*/ 83 w 8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85" h="4">
                  <a:moveTo>
                    <a:pt x="83" y="0"/>
                  </a:moveTo>
                  <a:cubicBezTo>
                    <a:pt x="2" y="0"/>
                    <a:pt x="2" y="0"/>
                    <a:pt x="2" y="0"/>
                  </a:cubicBezTo>
                  <a:cubicBezTo>
                    <a:pt x="1" y="0"/>
                    <a:pt x="0" y="1"/>
                    <a:pt x="0" y="2"/>
                  </a:cubicBezTo>
                  <a:cubicBezTo>
                    <a:pt x="0" y="3"/>
                    <a:pt x="1" y="4"/>
                    <a:pt x="2" y="4"/>
                  </a:cubicBezTo>
                  <a:cubicBezTo>
                    <a:pt x="83" y="4"/>
                    <a:pt x="83" y="4"/>
                    <a:pt x="83" y="4"/>
                  </a:cubicBezTo>
                  <a:cubicBezTo>
                    <a:pt x="85" y="4"/>
                    <a:pt x="85" y="3"/>
                    <a:pt x="85" y="2"/>
                  </a:cubicBezTo>
                  <a:cubicBezTo>
                    <a:pt x="85" y="1"/>
                    <a:pt x="85" y="0"/>
                    <a:pt x="8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213" name="Freeform 7"/>
            <p:cNvSpPr>
              <a:spLocks noEditPoints="1"/>
            </p:cNvSpPr>
            <p:nvPr/>
          </p:nvSpPr>
          <p:spPr bwMode="auto">
            <a:xfrm>
              <a:off x="6678613" y="687388"/>
              <a:ext cx="365125" cy="139700"/>
            </a:xfrm>
            <a:custGeom>
              <a:avLst/>
              <a:gdLst>
                <a:gd name="T0" fmla="*/ 78 w 96"/>
                <a:gd name="T1" fmla="*/ 0 h 36"/>
                <a:gd name="T2" fmla="*/ 18 w 96"/>
                <a:gd name="T3" fmla="*/ 0 h 36"/>
                <a:gd name="T4" fmla="*/ 0 w 96"/>
                <a:gd name="T5" fmla="*/ 18 h 36"/>
                <a:gd name="T6" fmla="*/ 18 w 96"/>
                <a:gd name="T7" fmla="*/ 36 h 36"/>
                <a:gd name="T8" fmla="*/ 78 w 96"/>
                <a:gd name="T9" fmla="*/ 36 h 36"/>
                <a:gd name="T10" fmla="*/ 96 w 96"/>
                <a:gd name="T11" fmla="*/ 18 h 36"/>
                <a:gd name="T12" fmla="*/ 78 w 96"/>
                <a:gd name="T13" fmla="*/ 0 h 36"/>
                <a:gd name="T14" fmla="*/ 78 w 96"/>
                <a:gd name="T15" fmla="*/ 32 h 36"/>
                <a:gd name="T16" fmla="*/ 18 w 96"/>
                <a:gd name="T17" fmla="*/ 32 h 36"/>
                <a:gd name="T18" fmla="*/ 4 w 96"/>
                <a:gd name="T19" fmla="*/ 18 h 36"/>
                <a:gd name="T20" fmla="*/ 18 w 96"/>
                <a:gd name="T21" fmla="*/ 4 h 36"/>
                <a:gd name="T22" fmla="*/ 78 w 96"/>
                <a:gd name="T23" fmla="*/ 4 h 36"/>
                <a:gd name="T24" fmla="*/ 92 w 96"/>
                <a:gd name="T25" fmla="*/ 18 h 36"/>
                <a:gd name="T26" fmla="*/ 78 w 96"/>
                <a:gd name="T27" fmla="*/ 3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6" h="36">
                  <a:moveTo>
                    <a:pt x="78" y="0"/>
                  </a:moveTo>
                  <a:cubicBezTo>
                    <a:pt x="18" y="0"/>
                    <a:pt x="18" y="0"/>
                    <a:pt x="18" y="0"/>
                  </a:cubicBezTo>
                  <a:cubicBezTo>
                    <a:pt x="8" y="0"/>
                    <a:pt x="0" y="8"/>
                    <a:pt x="0" y="18"/>
                  </a:cubicBezTo>
                  <a:cubicBezTo>
                    <a:pt x="0" y="28"/>
                    <a:pt x="8" y="36"/>
                    <a:pt x="18" y="36"/>
                  </a:cubicBezTo>
                  <a:cubicBezTo>
                    <a:pt x="78" y="36"/>
                    <a:pt x="78" y="36"/>
                    <a:pt x="78" y="36"/>
                  </a:cubicBezTo>
                  <a:cubicBezTo>
                    <a:pt x="88" y="36"/>
                    <a:pt x="96" y="28"/>
                    <a:pt x="96" y="18"/>
                  </a:cubicBezTo>
                  <a:cubicBezTo>
                    <a:pt x="96" y="8"/>
                    <a:pt x="88" y="0"/>
                    <a:pt x="78" y="0"/>
                  </a:cubicBezTo>
                  <a:close/>
                  <a:moveTo>
                    <a:pt x="78" y="32"/>
                  </a:moveTo>
                  <a:cubicBezTo>
                    <a:pt x="18" y="32"/>
                    <a:pt x="18" y="32"/>
                    <a:pt x="18" y="32"/>
                  </a:cubicBezTo>
                  <a:cubicBezTo>
                    <a:pt x="10" y="32"/>
                    <a:pt x="4" y="26"/>
                    <a:pt x="4" y="18"/>
                  </a:cubicBezTo>
                  <a:cubicBezTo>
                    <a:pt x="4" y="10"/>
                    <a:pt x="10" y="4"/>
                    <a:pt x="18" y="4"/>
                  </a:cubicBezTo>
                  <a:cubicBezTo>
                    <a:pt x="78" y="4"/>
                    <a:pt x="78" y="4"/>
                    <a:pt x="78" y="4"/>
                  </a:cubicBezTo>
                  <a:cubicBezTo>
                    <a:pt x="86" y="4"/>
                    <a:pt x="92" y="10"/>
                    <a:pt x="92" y="18"/>
                  </a:cubicBezTo>
                  <a:cubicBezTo>
                    <a:pt x="92" y="26"/>
                    <a:pt x="86" y="32"/>
                    <a:pt x="78" y="3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214" name="Freeform 8"/>
            <p:cNvSpPr>
              <a:spLocks noEditPoints="1"/>
            </p:cNvSpPr>
            <p:nvPr/>
          </p:nvSpPr>
          <p:spPr bwMode="auto">
            <a:xfrm>
              <a:off x="6524625" y="473075"/>
              <a:ext cx="671513" cy="492125"/>
            </a:xfrm>
            <a:custGeom>
              <a:avLst/>
              <a:gdLst>
                <a:gd name="T0" fmla="*/ 133 w 176"/>
                <a:gd name="T1" fmla="*/ 32 h 128"/>
                <a:gd name="T2" fmla="*/ 88 w 176"/>
                <a:gd name="T3" fmla="*/ 0 h 128"/>
                <a:gd name="T4" fmla="*/ 43 w 176"/>
                <a:gd name="T5" fmla="*/ 32 h 128"/>
                <a:gd name="T6" fmla="*/ 0 w 176"/>
                <a:gd name="T7" fmla="*/ 80 h 128"/>
                <a:gd name="T8" fmla="*/ 48 w 176"/>
                <a:gd name="T9" fmla="*/ 128 h 128"/>
                <a:gd name="T10" fmla="*/ 128 w 176"/>
                <a:gd name="T11" fmla="*/ 128 h 128"/>
                <a:gd name="T12" fmla="*/ 176 w 176"/>
                <a:gd name="T13" fmla="*/ 80 h 128"/>
                <a:gd name="T14" fmla="*/ 133 w 176"/>
                <a:gd name="T15" fmla="*/ 32 h 128"/>
                <a:gd name="T16" fmla="*/ 128 w 176"/>
                <a:gd name="T17" fmla="*/ 120 h 128"/>
                <a:gd name="T18" fmla="*/ 48 w 176"/>
                <a:gd name="T19" fmla="*/ 120 h 128"/>
                <a:gd name="T20" fmla="*/ 8 w 176"/>
                <a:gd name="T21" fmla="*/ 80 h 128"/>
                <a:gd name="T22" fmla="*/ 44 w 176"/>
                <a:gd name="T23" fmla="*/ 40 h 128"/>
                <a:gd name="T24" fmla="*/ 50 w 176"/>
                <a:gd name="T25" fmla="*/ 35 h 128"/>
                <a:gd name="T26" fmla="*/ 88 w 176"/>
                <a:gd name="T27" fmla="*/ 8 h 128"/>
                <a:gd name="T28" fmla="*/ 126 w 176"/>
                <a:gd name="T29" fmla="*/ 35 h 128"/>
                <a:gd name="T30" fmla="*/ 133 w 176"/>
                <a:gd name="T31" fmla="*/ 40 h 128"/>
                <a:gd name="T32" fmla="*/ 168 w 176"/>
                <a:gd name="T33" fmla="*/ 80 h 128"/>
                <a:gd name="T34" fmla="*/ 128 w 176"/>
                <a:gd name="T35" fmla="*/ 12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6" h="128">
                  <a:moveTo>
                    <a:pt x="133" y="32"/>
                  </a:moveTo>
                  <a:cubicBezTo>
                    <a:pt x="127" y="14"/>
                    <a:pt x="109" y="0"/>
                    <a:pt x="88" y="0"/>
                  </a:cubicBezTo>
                  <a:cubicBezTo>
                    <a:pt x="67" y="0"/>
                    <a:pt x="49" y="14"/>
                    <a:pt x="43" y="32"/>
                  </a:cubicBezTo>
                  <a:cubicBezTo>
                    <a:pt x="19" y="35"/>
                    <a:pt x="0" y="55"/>
                    <a:pt x="0" y="80"/>
                  </a:cubicBezTo>
                  <a:cubicBezTo>
                    <a:pt x="0" y="107"/>
                    <a:pt x="22" y="128"/>
                    <a:pt x="48" y="128"/>
                  </a:cubicBezTo>
                  <a:cubicBezTo>
                    <a:pt x="128" y="128"/>
                    <a:pt x="128" y="128"/>
                    <a:pt x="128" y="128"/>
                  </a:cubicBezTo>
                  <a:cubicBezTo>
                    <a:pt x="155" y="128"/>
                    <a:pt x="176" y="107"/>
                    <a:pt x="176" y="80"/>
                  </a:cubicBezTo>
                  <a:cubicBezTo>
                    <a:pt x="176" y="55"/>
                    <a:pt x="157" y="35"/>
                    <a:pt x="133" y="32"/>
                  </a:cubicBezTo>
                  <a:close/>
                  <a:moveTo>
                    <a:pt x="128" y="120"/>
                  </a:moveTo>
                  <a:cubicBezTo>
                    <a:pt x="48" y="120"/>
                    <a:pt x="48" y="120"/>
                    <a:pt x="48" y="120"/>
                  </a:cubicBezTo>
                  <a:cubicBezTo>
                    <a:pt x="26" y="120"/>
                    <a:pt x="8" y="102"/>
                    <a:pt x="8" y="80"/>
                  </a:cubicBezTo>
                  <a:cubicBezTo>
                    <a:pt x="8" y="60"/>
                    <a:pt x="23" y="43"/>
                    <a:pt x="44" y="40"/>
                  </a:cubicBezTo>
                  <a:cubicBezTo>
                    <a:pt x="47" y="40"/>
                    <a:pt x="49" y="38"/>
                    <a:pt x="50" y="35"/>
                  </a:cubicBezTo>
                  <a:cubicBezTo>
                    <a:pt x="56" y="19"/>
                    <a:pt x="71" y="8"/>
                    <a:pt x="88" y="8"/>
                  </a:cubicBezTo>
                  <a:cubicBezTo>
                    <a:pt x="105" y="8"/>
                    <a:pt x="120" y="19"/>
                    <a:pt x="126" y="35"/>
                  </a:cubicBezTo>
                  <a:cubicBezTo>
                    <a:pt x="127" y="38"/>
                    <a:pt x="129" y="40"/>
                    <a:pt x="133" y="40"/>
                  </a:cubicBezTo>
                  <a:cubicBezTo>
                    <a:pt x="153" y="43"/>
                    <a:pt x="168" y="60"/>
                    <a:pt x="168" y="80"/>
                  </a:cubicBezTo>
                  <a:cubicBezTo>
                    <a:pt x="168" y="102"/>
                    <a:pt x="150" y="120"/>
                    <a:pt x="128" y="1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grpSp>
      <p:grpSp>
        <p:nvGrpSpPr>
          <p:cNvPr id="215" name="组合 214"/>
          <p:cNvGrpSpPr/>
          <p:nvPr/>
        </p:nvGrpSpPr>
        <p:grpSpPr>
          <a:xfrm>
            <a:off x="9219521" y="4808946"/>
            <a:ext cx="521205" cy="380092"/>
            <a:chOff x="6524625" y="473075"/>
            <a:chExt cx="671513" cy="492125"/>
          </a:xfrm>
          <a:solidFill>
            <a:schemeClr val="tx1">
              <a:lumMod val="75000"/>
              <a:lumOff val="25000"/>
            </a:schemeClr>
          </a:solidFill>
        </p:grpSpPr>
        <p:sp>
          <p:nvSpPr>
            <p:cNvPr id="216" name="Oval 5"/>
            <p:cNvSpPr>
              <a:spLocks noChangeArrowheads="1"/>
            </p:cNvSpPr>
            <p:nvPr/>
          </p:nvSpPr>
          <p:spPr bwMode="auto">
            <a:xfrm>
              <a:off x="6951663" y="735013"/>
              <a:ext cx="46038" cy="4603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217" name="Freeform 6"/>
            <p:cNvSpPr/>
            <p:nvPr/>
          </p:nvSpPr>
          <p:spPr bwMode="auto">
            <a:xfrm>
              <a:off x="6692900" y="873125"/>
              <a:ext cx="323850" cy="14288"/>
            </a:xfrm>
            <a:custGeom>
              <a:avLst/>
              <a:gdLst>
                <a:gd name="T0" fmla="*/ 83 w 85"/>
                <a:gd name="T1" fmla="*/ 0 h 4"/>
                <a:gd name="T2" fmla="*/ 2 w 85"/>
                <a:gd name="T3" fmla="*/ 0 h 4"/>
                <a:gd name="T4" fmla="*/ 0 w 85"/>
                <a:gd name="T5" fmla="*/ 2 h 4"/>
                <a:gd name="T6" fmla="*/ 2 w 85"/>
                <a:gd name="T7" fmla="*/ 4 h 4"/>
                <a:gd name="T8" fmla="*/ 83 w 85"/>
                <a:gd name="T9" fmla="*/ 4 h 4"/>
                <a:gd name="T10" fmla="*/ 85 w 85"/>
                <a:gd name="T11" fmla="*/ 2 h 4"/>
                <a:gd name="T12" fmla="*/ 83 w 8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85" h="4">
                  <a:moveTo>
                    <a:pt x="83" y="0"/>
                  </a:moveTo>
                  <a:cubicBezTo>
                    <a:pt x="2" y="0"/>
                    <a:pt x="2" y="0"/>
                    <a:pt x="2" y="0"/>
                  </a:cubicBezTo>
                  <a:cubicBezTo>
                    <a:pt x="1" y="0"/>
                    <a:pt x="0" y="1"/>
                    <a:pt x="0" y="2"/>
                  </a:cubicBezTo>
                  <a:cubicBezTo>
                    <a:pt x="0" y="3"/>
                    <a:pt x="1" y="4"/>
                    <a:pt x="2" y="4"/>
                  </a:cubicBezTo>
                  <a:cubicBezTo>
                    <a:pt x="83" y="4"/>
                    <a:pt x="83" y="4"/>
                    <a:pt x="83" y="4"/>
                  </a:cubicBezTo>
                  <a:cubicBezTo>
                    <a:pt x="85" y="4"/>
                    <a:pt x="85" y="3"/>
                    <a:pt x="85" y="2"/>
                  </a:cubicBezTo>
                  <a:cubicBezTo>
                    <a:pt x="85" y="1"/>
                    <a:pt x="85" y="0"/>
                    <a:pt x="8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218" name="Freeform 7"/>
            <p:cNvSpPr>
              <a:spLocks noEditPoints="1"/>
            </p:cNvSpPr>
            <p:nvPr/>
          </p:nvSpPr>
          <p:spPr bwMode="auto">
            <a:xfrm>
              <a:off x="6678613" y="687388"/>
              <a:ext cx="365125" cy="139700"/>
            </a:xfrm>
            <a:custGeom>
              <a:avLst/>
              <a:gdLst>
                <a:gd name="T0" fmla="*/ 78 w 96"/>
                <a:gd name="T1" fmla="*/ 0 h 36"/>
                <a:gd name="T2" fmla="*/ 18 w 96"/>
                <a:gd name="T3" fmla="*/ 0 h 36"/>
                <a:gd name="T4" fmla="*/ 0 w 96"/>
                <a:gd name="T5" fmla="*/ 18 h 36"/>
                <a:gd name="T6" fmla="*/ 18 w 96"/>
                <a:gd name="T7" fmla="*/ 36 h 36"/>
                <a:gd name="T8" fmla="*/ 78 w 96"/>
                <a:gd name="T9" fmla="*/ 36 h 36"/>
                <a:gd name="T10" fmla="*/ 96 w 96"/>
                <a:gd name="T11" fmla="*/ 18 h 36"/>
                <a:gd name="T12" fmla="*/ 78 w 96"/>
                <a:gd name="T13" fmla="*/ 0 h 36"/>
                <a:gd name="T14" fmla="*/ 78 w 96"/>
                <a:gd name="T15" fmla="*/ 32 h 36"/>
                <a:gd name="T16" fmla="*/ 18 w 96"/>
                <a:gd name="T17" fmla="*/ 32 h 36"/>
                <a:gd name="T18" fmla="*/ 4 w 96"/>
                <a:gd name="T19" fmla="*/ 18 h 36"/>
                <a:gd name="T20" fmla="*/ 18 w 96"/>
                <a:gd name="T21" fmla="*/ 4 h 36"/>
                <a:gd name="T22" fmla="*/ 78 w 96"/>
                <a:gd name="T23" fmla="*/ 4 h 36"/>
                <a:gd name="T24" fmla="*/ 92 w 96"/>
                <a:gd name="T25" fmla="*/ 18 h 36"/>
                <a:gd name="T26" fmla="*/ 78 w 96"/>
                <a:gd name="T27" fmla="*/ 3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6" h="36">
                  <a:moveTo>
                    <a:pt x="78" y="0"/>
                  </a:moveTo>
                  <a:cubicBezTo>
                    <a:pt x="18" y="0"/>
                    <a:pt x="18" y="0"/>
                    <a:pt x="18" y="0"/>
                  </a:cubicBezTo>
                  <a:cubicBezTo>
                    <a:pt x="8" y="0"/>
                    <a:pt x="0" y="8"/>
                    <a:pt x="0" y="18"/>
                  </a:cubicBezTo>
                  <a:cubicBezTo>
                    <a:pt x="0" y="28"/>
                    <a:pt x="8" y="36"/>
                    <a:pt x="18" y="36"/>
                  </a:cubicBezTo>
                  <a:cubicBezTo>
                    <a:pt x="78" y="36"/>
                    <a:pt x="78" y="36"/>
                    <a:pt x="78" y="36"/>
                  </a:cubicBezTo>
                  <a:cubicBezTo>
                    <a:pt x="88" y="36"/>
                    <a:pt x="96" y="28"/>
                    <a:pt x="96" y="18"/>
                  </a:cubicBezTo>
                  <a:cubicBezTo>
                    <a:pt x="96" y="8"/>
                    <a:pt x="88" y="0"/>
                    <a:pt x="78" y="0"/>
                  </a:cubicBezTo>
                  <a:close/>
                  <a:moveTo>
                    <a:pt x="78" y="32"/>
                  </a:moveTo>
                  <a:cubicBezTo>
                    <a:pt x="18" y="32"/>
                    <a:pt x="18" y="32"/>
                    <a:pt x="18" y="32"/>
                  </a:cubicBezTo>
                  <a:cubicBezTo>
                    <a:pt x="10" y="32"/>
                    <a:pt x="4" y="26"/>
                    <a:pt x="4" y="18"/>
                  </a:cubicBezTo>
                  <a:cubicBezTo>
                    <a:pt x="4" y="10"/>
                    <a:pt x="10" y="4"/>
                    <a:pt x="18" y="4"/>
                  </a:cubicBezTo>
                  <a:cubicBezTo>
                    <a:pt x="78" y="4"/>
                    <a:pt x="78" y="4"/>
                    <a:pt x="78" y="4"/>
                  </a:cubicBezTo>
                  <a:cubicBezTo>
                    <a:pt x="86" y="4"/>
                    <a:pt x="92" y="10"/>
                    <a:pt x="92" y="18"/>
                  </a:cubicBezTo>
                  <a:cubicBezTo>
                    <a:pt x="92" y="26"/>
                    <a:pt x="86" y="32"/>
                    <a:pt x="78" y="3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219" name="Freeform 8"/>
            <p:cNvSpPr>
              <a:spLocks noEditPoints="1"/>
            </p:cNvSpPr>
            <p:nvPr/>
          </p:nvSpPr>
          <p:spPr bwMode="auto">
            <a:xfrm>
              <a:off x="6524625" y="473075"/>
              <a:ext cx="671513" cy="492125"/>
            </a:xfrm>
            <a:custGeom>
              <a:avLst/>
              <a:gdLst>
                <a:gd name="T0" fmla="*/ 133 w 176"/>
                <a:gd name="T1" fmla="*/ 32 h 128"/>
                <a:gd name="T2" fmla="*/ 88 w 176"/>
                <a:gd name="T3" fmla="*/ 0 h 128"/>
                <a:gd name="T4" fmla="*/ 43 w 176"/>
                <a:gd name="T5" fmla="*/ 32 h 128"/>
                <a:gd name="T6" fmla="*/ 0 w 176"/>
                <a:gd name="T7" fmla="*/ 80 h 128"/>
                <a:gd name="T8" fmla="*/ 48 w 176"/>
                <a:gd name="T9" fmla="*/ 128 h 128"/>
                <a:gd name="T10" fmla="*/ 128 w 176"/>
                <a:gd name="T11" fmla="*/ 128 h 128"/>
                <a:gd name="T12" fmla="*/ 176 w 176"/>
                <a:gd name="T13" fmla="*/ 80 h 128"/>
                <a:gd name="T14" fmla="*/ 133 w 176"/>
                <a:gd name="T15" fmla="*/ 32 h 128"/>
                <a:gd name="T16" fmla="*/ 128 w 176"/>
                <a:gd name="T17" fmla="*/ 120 h 128"/>
                <a:gd name="T18" fmla="*/ 48 w 176"/>
                <a:gd name="T19" fmla="*/ 120 h 128"/>
                <a:gd name="T20" fmla="*/ 8 w 176"/>
                <a:gd name="T21" fmla="*/ 80 h 128"/>
                <a:gd name="T22" fmla="*/ 44 w 176"/>
                <a:gd name="T23" fmla="*/ 40 h 128"/>
                <a:gd name="T24" fmla="*/ 50 w 176"/>
                <a:gd name="T25" fmla="*/ 35 h 128"/>
                <a:gd name="T26" fmla="*/ 88 w 176"/>
                <a:gd name="T27" fmla="*/ 8 h 128"/>
                <a:gd name="T28" fmla="*/ 126 w 176"/>
                <a:gd name="T29" fmla="*/ 35 h 128"/>
                <a:gd name="T30" fmla="*/ 133 w 176"/>
                <a:gd name="T31" fmla="*/ 40 h 128"/>
                <a:gd name="T32" fmla="*/ 168 w 176"/>
                <a:gd name="T33" fmla="*/ 80 h 128"/>
                <a:gd name="T34" fmla="*/ 128 w 176"/>
                <a:gd name="T35" fmla="*/ 12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6" h="128">
                  <a:moveTo>
                    <a:pt x="133" y="32"/>
                  </a:moveTo>
                  <a:cubicBezTo>
                    <a:pt x="127" y="14"/>
                    <a:pt x="109" y="0"/>
                    <a:pt x="88" y="0"/>
                  </a:cubicBezTo>
                  <a:cubicBezTo>
                    <a:pt x="67" y="0"/>
                    <a:pt x="49" y="14"/>
                    <a:pt x="43" y="32"/>
                  </a:cubicBezTo>
                  <a:cubicBezTo>
                    <a:pt x="19" y="35"/>
                    <a:pt x="0" y="55"/>
                    <a:pt x="0" y="80"/>
                  </a:cubicBezTo>
                  <a:cubicBezTo>
                    <a:pt x="0" y="107"/>
                    <a:pt x="22" y="128"/>
                    <a:pt x="48" y="128"/>
                  </a:cubicBezTo>
                  <a:cubicBezTo>
                    <a:pt x="128" y="128"/>
                    <a:pt x="128" y="128"/>
                    <a:pt x="128" y="128"/>
                  </a:cubicBezTo>
                  <a:cubicBezTo>
                    <a:pt x="155" y="128"/>
                    <a:pt x="176" y="107"/>
                    <a:pt x="176" y="80"/>
                  </a:cubicBezTo>
                  <a:cubicBezTo>
                    <a:pt x="176" y="55"/>
                    <a:pt x="157" y="35"/>
                    <a:pt x="133" y="32"/>
                  </a:cubicBezTo>
                  <a:close/>
                  <a:moveTo>
                    <a:pt x="128" y="120"/>
                  </a:moveTo>
                  <a:cubicBezTo>
                    <a:pt x="48" y="120"/>
                    <a:pt x="48" y="120"/>
                    <a:pt x="48" y="120"/>
                  </a:cubicBezTo>
                  <a:cubicBezTo>
                    <a:pt x="26" y="120"/>
                    <a:pt x="8" y="102"/>
                    <a:pt x="8" y="80"/>
                  </a:cubicBezTo>
                  <a:cubicBezTo>
                    <a:pt x="8" y="60"/>
                    <a:pt x="23" y="43"/>
                    <a:pt x="44" y="40"/>
                  </a:cubicBezTo>
                  <a:cubicBezTo>
                    <a:pt x="47" y="40"/>
                    <a:pt x="49" y="38"/>
                    <a:pt x="50" y="35"/>
                  </a:cubicBezTo>
                  <a:cubicBezTo>
                    <a:pt x="56" y="19"/>
                    <a:pt x="71" y="8"/>
                    <a:pt x="88" y="8"/>
                  </a:cubicBezTo>
                  <a:cubicBezTo>
                    <a:pt x="105" y="8"/>
                    <a:pt x="120" y="19"/>
                    <a:pt x="126" y="35"/>
                  </a:cubicBezTo>
                  <a:cubicBezTo>
                    <a:pt x="127" y="38"/>
                    <a:pt x="129" y="40"/>
                    <a:pt x="133" y="40"/>
                  </a:cubicBezTo>
                  <a:cubicBezTo>
                    <a:pt x="153" y="43"/>
                    <a:pt x="168" y="60"/>
                    <a:pt x="168" y="80"/>
                  </a:cubicBezTo>
                  <a:cubicBezTo>
                    <a:pt x="168" y="102"/>
                    <a:pt x="150" y="120"/>
                    <a:pt x="128" y="1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grpSp>
      <p:sp>
        <p:nvSpPr>
          <p:cNvPr id="220" name="文本框 219"/>
          <p:cNvSpPr txBox="1"/>
          <p:nvPr/>
        </p:nvSpPr>
        <p:spPr>
          <a:xfrm>
            <a:off x="4038737" y="4807673"/>
            <a:ext cx="1004515" cy="276999"/>
          </a:xfrm>
          <a:prstGeom prst="rect">
            <a:avLst/>
          </a:prstGeom>
          <a:noFill/>
        </p:spPr>
        <p:txBody>
          <a:bodyPr wrap="square" rtlCol="0">
            <a:spAutoFit/>
          </a:bodyPr>
          <a:lstStyle/>
          <a:p>
            <a:pPr algn="ctr"/>
            <a:r>
              <a:rPr lang="en-US" altLang="zh-CN" sz="1200" b="1" dirty="0">
                <a:latin typeface="华文楷体" panose="02010600040101010101" pitchFamily="2" charset="-122"/>
                <a:ea typeface="华文楷体" panose="02010600040101010101" pitchFamily="2" charset="-122"/>
              </a:rPr>
              <a:t>ELB</a:t>
            </a:r>
            <a:endParaRPr lang="zh-CN" altLang="en-US" sz="1200" b="1" dirty="0">
              <a:latin typeface="华文楷体" panose="02010600040101010101" pitchFamily="2" charset="-122"/>
              <a:ea typeface="华文楷体" panose="02010600040101010101" pitchFamily="2" charset="-122"/>
            </a:endParaRPr>
          </a:p>
        </p:txBody>
      </p:sp>
      <p:cxnSp>
        <p:nvCxnSpPr>
          <p:cNvPr id="221" name="直接箭头连接符 220"/>
          <p:cNvCxnSpPr>
            <a:stCxn id="214" idx="6"/>
            <a:endCxn id="194" idx="3"/>
          </p:cNvCxnSpPr>
          <p:nvPr/>
        </p:nvCxnSpPr>
        <p:spPr>
          <a:xfrm>
            <a:off x="4822483" y="4629582"/>
            <a:ext cx="921789" cy="5255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22" name="文本框 221"/>
          <p:cNvSpPr txBox="1"/>
          <p:nvPr/>
        </p:nvSpPr>
        <p:spPr>
          <a:xfrm>
            <a:off x="5506199" y="6191793"/>
            <a:ext cx="1004515" cy="461665"/>
          </a:xfrm>
          <a:prstGeom prst="rect">
            <a:avLst/>
          </a:prstGeom>
          <a:noFill/>
        </p:spPr>
        <p:txBody>
          <a:bodyPr wrap="square" rtlCol="0">
            <a:spAutoFit/>
          </a:bodyPr>
          <a:lstStyle/>
          <a:p>
            <a:pPr algn="ctr"/>
            <a:r>
              <a:rPr lang="en-US" altLang="zh-CN" sz="1200" b="1" dirty="0">
                <a:latin typeface="华文楷体" panose="02010600040101010101" pitchFamily="2" charset="-122"/>
                <a:ea typeface="华文楷体" panose="02010600040101010101" pitchFamily="2" charset="-122"/>
              </a:rPr>
              <a:t>k8s</a:t>
            </a:r>
            <a:r>
              <a:rPr lang="zh-CN" altLang="en-US" sz="1200" b="1" dirty="0">
                <a:latin typeface="华文楷体" panose="02010600040101010101" pitchFamily="2" charset="-122"/>
                <a:ea typeface="华文楷体" panose="02010600040101010101" pitchFamily="2" charset="-122"/>
              </a:rPr>
              <a:t>应用服务（</a:t>
            </a:r>
            <a:r>
              <a:rPr lang="en-US" altLang="zh-CN" sz="1200" b="1" dirty="0">
                <a:latin typeface="华文楷体" panose="02010600040101010101" pitchFamily="2" charset="-122"/>
                <a:ea typeface="华文楷体" panose="02010600040101010101" pitchFamily="2" charset="-122"/>
              </a:rPr>
              <a:t>XX</a:t>
            </a:r>
            <a:r>
              <a:rPr lang="zh-CN" altLang="en-US" sz="1200" b="1" dirty="0">
                <a:latin typeface="华文楷体" panose="02010600040101010101" pitchFamily="2" charset="-122"/>
                <a:ea typeface="华文楷体" panose="02010600040101010101" pitchFamily="2" charset="-122"/>
              </a:rPr>
              <a:t>台）</a:t>
            </a:r>
          </a:p>
        </p:txBody>
      </p:sp>
      <p:grpSp>
        <p:nvGrpSpPr>
          <p:cNvPr id="240" name="组合 239"/>
          <p:cNvGrpSpPr/>
          <p:nvPr/>
        </p:nvGrpSpPr>
        <p:grpSpPr>
          <a:xfrm>
            <a:off x="7013595" y="4216806"/>
            <a:ext cx="521205" cy="380092"/>
            <a:chOff x="6524625" y="473075"/>
            <a:chExt cx="671513" cy="492125"/>
          </a:xfrm>
          <a:solidFill>
            <a:schemeClr val="tx1">
              <a:lumMod val="75000"/>
              <a:lumOff val="25000"/>
            </a:schemeClr>
          </a:solidFill>
        </p:grpSpPr>
        <p:sp>
          <p:nvSpPr>
            <p:cNvPr id="241" name="Oval 5"/>
            <p:cNvSpPr>
              <a:spLocks noChangeArrowheads="1"/>
            </p:cNvSpPr>
            <p:nvPr/>
          </p:nvSpPr>
          <p:spPr bwMode="auto">
            <a:xfrm>
              <a:off x="6951663" y="735013"/>
              <a:ext cx="46038" cy="4603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242" name="Freeform 6"/>
            <p:cNvSpPr/>
            <p:nvPr/>
          </p:nvSpPr>
          <p:spPr bwMode="auto">
            <a:xfrm>
              <a:off x="6692900" y="873125"/>
              <a:ext cx="323850" cy="14288"/>
            </a:xfrm>
            <a:custGeom>
              <a:avLst/>
              <a:gdLst>
                <a:gd name="T0" fmla="*/ 83 w 85"/>
                <a:gd name="T1" fmla="*/ 0 h 4"/>
                <a:gd name="T2" fmla="*/ 2 w 85"/>
                <a:gd name="T3" fmla="*/ 0 h 4"/>
                <a:gd name="T4" fmla="*/ 0 w 85"/>
                <a:gd name="T5" fmla="*/ 2 h 4"/>
                <a:gd name="T6" fmla="*/ 2 w 85"/>
                <a:gd name="T7" fmla="*/ 4 h 4"/>
                <a:gd name="T8" fmla="*/ 83 w 85"/>
                <a:gd name="T9" fmla="*/ 4 h 4"/>
                <a:gd name="T10" fmla="*/ 85 w 85"/>
                <a:gd name="T11" fmla="*/ 2 h 4"/>
                <a:gd name="T12" fmla="*/ 83 w 8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85" h="4">
                  <a:moveTo>
                    <a:pt x="83" y="0"/>
                  </a:moveTo>
                  <a:cubicBezTo>
                    <a:pt x="2" y="0"/>
                    <a:pt x="2" y="0"/>
                    <a:pt x="2" y="0"/>
                  </a:cubicBezTo>
                  <a:cubicBezTo>
                    <a:pt x="1" y="0"/>
                    <a:pt x="0" y="1"/>
                    <a:pt x="0" y="2"/>
                  </a:cubicBezTo>
                  <a:cubicBezTo>
                    <a:pt x="0" y="3"/>
                    <a:pt x="1" y="4"/>
                    <a:pt x="2" y="4"/>
                  </a:cubicBezTo>
                  <a:cubicBezTo>
                    <a:pt x="83" y="4"/>
                    <a:pt x="83" y="4"/>
                    <a:pt x="83" y="4"/>
                  </a:cubicBezTo>
                  <a:cubicBezTo>
                    <a:pt x="85" y="4"/>
                    <a:pt x="85" y="3"/>
                    <a:pt x="85" y="2"/>
                  </a:cubicBezTo>
                  <a:cubicBezTo>
                    <a:pt x="85" y="1"/>
                    <a:pt x="85" y="0"/>
                    <a:pt x="8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243" name="Freeform 7"/>
            <p:cNvSpPr>
              <a:spLocks noEditPoints="1"/>
            </p:cNvSpPr>
            <p:nvPr/>
          </p:nvSpPr>
          <p:spPr bwMode="auto">
            <a:xfrm>
              <a:off x="6678613" y="687388"/>
              <a:ext cx="365125" cy="139700"/>
            </a:xfrm>
            <a:custGeom>
              <a:avLst/>
              <a:gdLst>
                <a:gd name="T0" fmla="*/ 78 w 96"/>
                <a:gd name="T1" fmla="*/ 0 h 36"/>
                <a:gd name="T2" fmla="*/ 18 w 96"/>
                <a:gd name="T3" fmla="*/ 0 h 36"/>
                <a:gd name="T4" fmla="*/ 0 w 96"/>
                <a:gd name="T5" fmla="*/ 18 h 36"/>
                <a:gd name="T6" fmla="*/ 18 w 96"/>
                <a:gd name="T7" fmla="*/ 36 h 36"/>
                <a:gd name="T8" fmla="*/ 78 w 96"/>
                <a:gd name="T9" fmla="*/ 36 h 36"/>
                <a:gd name="T10" fmla="*/ 96 w 96"/>
                <a:gd name="T11" fmla="*/ 18 h 36"/>
                <a:gd name="T12" fmla="*/ 78 w 96"/>
                <a:gd name="T13" fmla="*/ 0 h 36"/>
                <a:gd name="T14" fmla="*/ 78 w 96"/>
                <a:gd name="T15" fmla="*/ 32 h 36"/>
                <a:gd name="T16" fmla="*/ 18 w 96"/>
                <a:gd name="T17" fmla="*/ 32 h 36"/>
                <a:gd name="T18" fmla="*/ 4 w 96"/>
                <a:gd name="T19" fmla="*/ 18 h 36"/>
                <a:gd name="T20" fmla="*/ 18 w 96"/>
                <a:gd name="T21" fmla="*/ 4 h 36"/>
                <a:gd name="T22" fmla="*/ 78 w 96"/>
                <a:gd name="T23" fmla="*/ 4 h 36"/>
                <a:gd name="T24" fmla="*/ 92 w 96"/>
                <a:gd name="T25" fmla="*/ 18 h 36"/>
                <a:gd name="T26" fmla="*/ 78 w 96"/>
                <a:gd name="T27" fmla="*/ 3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6" h="36">
                  <a:moveTo>
                    <a:pt x="78" y="0"/>
                  </a:moveTo>
                  <a:cubicBezTo>
                    <a:pt x="18" y="0"/>
                    <a:pt x="18" y="0"/>
                    <a:pt x="18" y="0"/>
                  </a:cubicBezTo>
                  <a:cubicBezTo>
                    <a:pt x="8" y="0"/>
                    <a:pt x="0" y="8"/>
                    <a:pt x="0" y="18"/>
                  </a:cubicBezTo>
                  <a:cubicBezTo>
                    <a:pt x="0" y="28"/>
                    <a:pt x="8" y="36"/>
                    <a:pt x="18" y="36"/>
                  </a:cubicBezTo>
                  <a:cubicBezTo>
                    <a:pt x="78" y="36"/>
                    <a:pt x="78" y="36"/>
                    <a:pt x="78" y="36"/>
                  </a:cubicBezTo>
                  <a:cubicBezTo>
                    <a:pt x="88" y="36"/>
                    <a:pt x="96" y="28"/>
                    <a:pt x="96" y="18"/>
                  </a:cubicBezTo>
                  <a:cubicBezTo>
                    <a:pt x="96" y="8"/>
                    <a:pt x="88" y="0"/>
                    <a:pt x="78" y="0"/>
                  </a:cubicBezTo>
                  <a:close/>
                  <a:moveTo>
                    <a:pt x="78" y="32"/>
                  </a:moveTo>
                  <a:cubicBezTo>
                    <a:pt x="18" y="32"/>
                    <a:pt x="18" y="32"/>
                    <a:pt x="18" y="32"/>
                  </a:cubicBezTo>
                  <a:cubicBezTo>
                    <a:pt x="10" y="32"/>
                    <a:pt x="4" y="26"/>
                    <a:pt x="4" y="18"/>
                  </a:cubicBezTo>
                  <a:cubicBezTo>
                    <a:pt x="4" y="10"/>
                    <a:pt x="10" y="4"/>
                    <a:pt x="18" y="4"/>
                  </a:cubicBezTo>
                  <a:cubicBezTo>
                    <a:pt x="78" y="4"/>
                    <a:pt x="78" y="4"/>
                    <a:pt x="78" y="4"/>
                  </a:cubicBezTo>
                  <a:cubicBezTo>
                    <a:pt x="86" y="4"/>
                    <a:pt x="92" y="10"/>
                    <a:pt x="92" y="18"/>
                  </a:cubicBezTo>
                  <a:cubicBezTo>
                    <a:pt x="92" y="26"/>
                    <a:pt x="86" y="32"/>
                    <a:pt x="78" y="3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244" name="Freeform 8"/>
            <p:cNvSpPr>
              <a:spLocks noEditPoints="1"/>
            </p:cNvSpPr>
            <p:nvPr/>
          </p:nvSpPr>
          <p:spPr bwMode="auto">
            <a:xfrm>
              <a:off x="6524625" y="473075"/>
              <a:ext cx="671513" cy="492125"/>
            </a:xfrm>
            <a:custGeom>
              <a:avLst/>
              <a:gdLst>
                <a:gd name="T0" fmla="*/ 133 w 176"/>
                <a:gd name="T1" fmla="*/ 32 h 128"/>
                <a:gd name="T2" fmla="*/ 88 w 176"/>
                <a:gd name="T3" fmla="*/ 0 h 128"/>
                <a:gd name="T4" fmla="*/ 43 w 176"/>
                <a:gd name="T5" fmla="*/ 32 h 128"/>
                <a:gd name="T6" fmla="*/ 0 w 176"/>
                <a:gd name="T7" fmla="*/ 80 h 128"/>
                <a:gd name="T8" fmla="*/ 48 w 176"/>
                <a:gd name="T9" fmla="*/ 128 h 128"/>
                <a:gd name="T10" fmla="*/ 128 w 176"/>
                <a:gd name="T11" fmla="*/ 128 h 128"/>
                <a:gd name="T12" fmla="*/ 176 w 176"/>
                <a:gd name="T13" fmla="*/ 80 h 128"/>
                <a:gd name="T14" fmla="*/ 133 w 176"/>
                <a:gd name="T15" fmla="*/ 32 h 128"/>
                <a:gd name="T16" fmla="*/ 128 w 176"/>
                <a:gd name="T17" fmla="*/ 120 h 128"/>
                <a:gd name="T18" fmla="*/ 48 w 176"/>
                <a:gd name="T19" fmla="*/ 120 h 128"/>
                <a:gd name="T20" fmla="*/ 8 w 176"/>
                <a:gd name="T21" fmla="*/ 80 h 128"/>
                <a:gd name="T22" fmla="*/ 44 w 176"/>
                <a:gd name="T23" fmla="*/ 40 h 128"/>
                <a:gd name="T24" fmla="*/ 50 w 176"/>
                <a:gd name="T25" fmla="*/ 35 h 128"/>
                <a:gd name="T26" fmla="*/ 88 w 176"/>
                <a:gd name="T27" fmla="*/ 8 h 128"/>
                <a:gd name="T28" fmla="*/ 126 w 176"/>
                <a:gd name="T29" fmla="*/ 35 h 128"/>
                <a:gd name="T30" fmla="*/ 133 w 176"/>
                <a:gd name="T31" fmla="*/ 40 h 128"/>
                <a:gd name="T32" fmla="*/ 168 w 176"/>
                <a:gd name="T33" fmla="*/ 80 h 128"/>
                <a:gd name="T34" fmla="*/ 128 w 176"/>
                <a:gd name="T35" fmla="*/ 12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6" h="128">
                  <a:moveTo>
                    <a:pt x="133" y="32"/>
                  </a:moveTo>
                  <a:cubicBezTo>
                    <a:pt x="127" y="14"/>
                    <a:pt x="109" y="0"/>
                    <a:pt x="88" y="0"/>
                  </a:cubicBezTo>
                  <a:cubicBezTo>
                    <a:pt x="67" y="0"/>
                    <a:pt x="49" y="14"/>
                    <a:pt x="43" y="32"/>
                  </a:cubicBezTo>
                  <a:cubicBezTo>
                    <a:pt x="19" y="35"/>
                    <a:pt x="0" y="55"/>
                    <a:pt x="0" y="80"/>
                  </a:cubicBezTo>
                  <a:cubicBezTo>
                    <a:pt x="0" y="107"/>
                    <a:pt x="22" y="128"/>
                    <a:pt x="48" y="128"/>
                  </a:cubicBezTo>
                  <a:cubicBezTo>
                    <a:pt x="128" y="128"/>
                    <a:pt x="128" y="128"/>
                    <a:pt x="128" y="128"/>
                  </a:cubicBezTo>
                  <a:cubicBezTo>
                    <a:pt x="155" y="128"/>
                    <a:pt x="176" y="107"/>
                    <a:pt x="176" y="80"/>
                  </a:cubicBezTo>
                  <a:cubicBezTo>
                    <a:pt x="176" y="55"/>
                    <a:pt x="157" y="35"/>
                    <a:pt x="133" y="32"/>
                  </a:cubicBezTo>
                  <a:close/>
                  <a:moveTo>
                    <a:pt x="128" y="120"/>
                  </a:moveTo>
                  <a:cubicBezTo>
                    <a:pt x="48" y="120"/>
                    <a:pt x="48" y="120"/>
                    <a:pt x="48" y="120"/>
                  </a:cubicBezTo>
                  <a:cubicBezTo>
                    <a:pt x="26" y="120"/>
                    <a:pt x="8" y="102"/>
                    <a:pt x="8" y="80"/>
                  </a:cubicBezTo>
                  <a:cubicBezTo>
                    <a:pt x="8" y="60"/>
                    <a:pt x="23" y="43"/>
                    <a:pt x="44" y="40"/>
                  </a:cubicBezTo>
                  <a:cubicBezTo>
                    <a:pt x="47" y="40"/>
                    <a:pt x="49" y="38"/>
                    <a:pt x="50" y="35"/>
                  </a:cubicBezTo>
                  <a:cubicBezTo>
                    <a:pt x="56" y="19"/>
                    <a:pt x="71" y="8"/>
                    <a:pt x="88" y="8"/>
                  </a:cubicBezTo>
                  <a:cubicBezTo>
                    <a:pt x="105" y="8"/>
                    <a:pt x="120" y="19"/>
                    <a:pt x="126" y="35"/>
                  </a:cubicBezTo>
                  <a:cubicBezTo>
                    <a:pt x="127" y="38"/>
                    <a:pt x="129" y="40"/>
                    <a:pt x="133" y="40"/>
                  </a:cubicBezTo>
                  <a:cubicBezTo>
                    <a:pt x="153" y="43"/>
                    <a:pt x="168" y="60"/>
                    <a:pt x="168" y="80"/>
                  </a:cubicBezTo>
                  <a:cubicBezTo>
                    <a:pt x="168" y="102"/>
                    <a:pt x="150" y="120"/>
                    <a:pt x="128" y="1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grpSp>
      <p:cxnSp>
        <p:nvCxnSpPr>
          <p:cNvPr id="245" name="直接箭头连接符 244"/>
          <p:cNvCxnSpPr>
            <a:endCxn id="244" idx="10"/>
          </p:cNvCxnSpPr>
          <p:nvPr/>
        </p:nvCxnSpPr>
        <p:spPr>
          <a:xfrm flipV="1">
            <a:off x="6277798" y="4454364"/>
            <a:ext cx="759488" cy="65843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46" name="文本框 245"/>
          <p:cNvSpPr txBox="1"/>
          <p:nvPr/>
        </p:nvSpPr>
        <p:spPr>
          <a:xfrm>
            <a:off x="6790745" y="4659252"/>
            <a:ext cx="1004515" cy="461665"/>
          </a:xfrm>
          <a:prstGeom prst="rect">
            <a:avLst/>
          </a:prstGeom>
          <a:noFill/>
        </p:spPr>
        <p:txBody>
          <a:bodyPr wrap="square" rtlCol="0">
            <a:spAutoFit/>
          </a:bodyPr>
          <a:lstStyle/>
          <a:p>
            <a:pPr algn="ctr"/>
            <a:r>
              <a:rPr lang="en-US" altLang="zh-CN" sz="1200" b="1" dirty="0" err="1">
                <a:latin typeface="华文楷体" panose="02010600040101010101" pitchFamily="2" charset="-122"/>
                <a:ea typeface="华文楷体" panose="02010600040101010101" pitchFamily="2" charset="-122"/>
              </a:rPr>
              <a:t>Redis</a:t>
            </a:r>
            <a:endParaRPr lang="en-US" altLang="zh-CN" sz="1200" b="1" dirty="0">
              <a:latin typeface="华文楷体" panose="02010600040101010101" pitchFamily="2" charset="-122"/>
              <a:ea typeface="华文楷体" panose="02010600040101010101" pitchFamily="2" charset="-122"/>
            </a:endParaRPr>
          </a:p>
          <a:p>
            <a:pPr algn="ctr"/>
            <a:r>
              <a:rPr lang="zh-CN" altLang="en-US" sz="1200" b="1" dirty="0">
                <a:latin typeface="华文楷体" panose="02010600040101010101" pitchFamily="2" charset="-122"/>
                <a:ea typeface="华文楷体" panose="02010600040101010101" pitchFamily="2" charset="-122"/>
              </a:rPr>
              <a:t>缓存（</a:t>
            </a:r>
            <a:r>
              <a:rPr lang="en-US" altLang="zh-CN" sz="1200" b="1" dirty="0">
                <a:latin typeface="华文楷体" panose="02010600040101010101" pitchFamily="2" charset="-122"/>
                <a:ea typeface="华文楷体" panose="02010600040101010101" pitchFamily="2" charset="-122"/>
              </a:rPr>
              <a:t>X</a:t>
            </a:r>
            <a:r>
              <a:rPr lang="zh-CN" altLang="en-US" sz="1200" b="1" dirty="0">
                <a:latin typeface="华文楷体" panose="02010600040101010101" pitchFamily="2" charset="-122"/>
                <a:ea typeface="华文楷体" panose="02010600040101010101" pitchFamily="2" charset="-122"/>
              </a:rPr>
              <a:t>台）</a:t>
            </a:r>
          </a:p>
        </p:txBody>
      </p:sp>
      <p:cxnSp>
        <p:nvCxnSpPr>
          <p:cNvPr id="247" name="直接箭头连接符 246"/>
          <p:cNvCxnSpPr>
            <a:stCxn id="23" idx="2"/>
            <a:endCxn id="214" idx="3"/>
          </p:cNvCxnSpPr>
          <p:nvPr/>
        </p:nvCxnSpPr>
        <p:spPr>
          <a:xfrm>
            <a:off x="2198621" y="2381339"/>
            <a:ext cx="2102657" cy="224824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72" name="文本框 271"/>
          <p:cNvSpPr txBox="1"/>
          <p:nvPr/>
        </p:nvSpPr>
        <p:spPr>
          <a:xfrm>
            <a:off x="9140800" y="5199498"/>
            <a:ext cx="1004515" cy="276999"/>
          </a:xfrm>
          <a:prstGeom prst="rect">
            <a:avLst/>
          </a:prstGeom>
          <a:noFill/>
        </p:spPr>
        <p:txBody>
          <a:bodyPr wrap="square" rtlCol="0">
            <a:spAutoFit/>
          </a:bodyPr>
          <a:lstStyle/>
          <a:p>
            <a:pPr algn="ctr"/>
            <a:r>
              <a:rPr lang="en-US" altLang="zh-CN" sz="1200" b="1" dirty="0">
                <a:latin typeface="华文楷体" panose="02010600040101010101" pitchFamily="2" charset="-122"/>
                <a:ea typeface="华文楷体" panose="02010600040101010101" pitchFamily="2" charset="-122"/>
              </a:rPr>
              <a:t>S3</a:t>
            </a:r>
            <a:endParaRPr lang="zh-CN" altLang="en-US" sz="1200" b="1" dirty="0">
              <a:latin typeface="华文楷体" panose="02010600040101010101" pitchFamily="2" charset="-122"/>
              <a:ea typeface="华文楷体" panose="02010600040101010101" pitchFamily="2" charset="-122"/>
            </a:endParaRPr>
          </a:p>
        </p:txBody>
      </p:sp>
      <p:cxnSp>
        <p:nvCxnSpPr>
          <p:cNvPr id="282" name="肘形连接符 281"/>
          <p:cNvCxnSpPr/>
          <p:nvPr/>
        </p:nvCxnSpPr>
        <p:spPr>
          <a:xfrm flipV="1">
            <a:off x="6336042" y="2561020"/>
            <a:ext cx="3116618" cy="276999"/>
          </a:xfrm>
          <a:prstGeom prst="bentConnector4">
            <a:avLst>
              <a:gd name="adj1" fmla="val 6009"/>
              <a:gd name="adj2" fmla="val -36271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3" name="肘形连接符 282"/>
          <p:cNvCxnSpPr/>
          <p:nvPr/>
        </p:nvCxnSpPr>
        <p:spPr>
          <a:xfrm flipV="1">
            <a:off x="6356511" y="5264012"/>
            <a:ext cx="3116618" cy="276999"/>
          </a:xfrm>
          <a:prstGeom prst="bentConnector4">
            <a:avLst>
              <a:gd name="adj1" fmla="val 6009"/>
              <a:gd name="adj2" fmla="val -340455"/>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4" name="直接箭头连接符 283"/>
          <p:cNvCxnSpPr/>
          <p:nvPr/>
        </p:nvCxnSpPr>
        <p:spPr>
          <a:xfrm>
            <a:off x="6315332" y="2693063"/>
            <a:ext cx="1709039"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5" name="直接箭头连接符 284"/>
          <p:cNvCxnSpPr/>
          <p:nvPr/>
        </p:nvCxnSpPr>
        <p:spPr>
          <a:xfrm>
            <a:off x="6328402" y="5306761"/>
            <a:ext cx="1709039"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86" name="组合 285"/>
          <p:cNvGrpSpPr/>
          <p:nvPr/>
        </p:nvGrpSpPr>
        <p:grpSpPr>
          <a:xfrm>
            <a:off x="8050014" y="1865731"/>
            <a:ext cx="661415" cy="1544606"/>
            <a:chOff x="4045462" y="1467902"/>
            <a:chExt cx="661415" cy="1544606"/>
          </a:xfrm>
        </p:grpSpPr>
        <p:grpSp>
          <p:nvGrpSpPr>
            <p:cNvPr id="287" name="组合 286"/>
            <p:cNvGrpSpPr/>
            <p:nvPr/>
          </p:nvGrpSpPr>
          <p:grpSpPr>
            <a:xfrm>
              <a:off x="4109681" y="1588979"/>
              <a:ext cx="521205" cy="380092"/>
              <a:chOff x="6524625" y="473075"/>
              <a:chExt cx="671513" cy="492125"/>
            </a:xfrm>
            <a:solidFill>
              <a:schemeClr val="tx1">
                <a:lumMod val="75000"/>
                <a:lumOff val="25000"/>
              </a:schemeClr>
            </a:solidFill>
          </p:grpSpPr>
          <p:sp>
            <p:nvSpPr>
              <p:cNvPr id="299" name="Oval 5"/>
              <p:cNvSpPr>
                <a:spLocks noChangeArrowheads="1"/>
              </p:cNvSpPr>
              <p:nvPr/>
            </p:nvSpPr>
            <p:spPr bwMode="auto">
              <a:xfrm>
                <a:off x="6951663" y="735013"/>
                <a:ext cx="46038" cy="4603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300" name="Freeform 6"/>
              <p:cNvSpPr/>
              <p:nvPr/>
            </p:nvSpPr>
            <p:spPr bwMode="auto">
              <a:xfrm>
                <a:off x="6692900" y="873125"/>
                <a:ext cx="323850" cy="14288"/>
              </a:xfrm>
              <a:custGeom>
                <a:avLst/>
                <a:gdLst>
                  <a:gd name="T0" fmla="*/ 83 w 85"/>
                  <a:gd name="T1" fmla="*/ 0 h 4"/>
                  <a:gd name="T2" fmla="*/ 2 w 85"/>
                  <a:gd name="T3" fmla="*/ 0 h 4"/>
                  <a:gd name="T4" fmla="*/ 0 w 85"/>
                  <a:gd name="T5" fmla="*/ 2 h 4"/>
                  <a:gd name="T6" fmla="*/ 2 w 85"/>
                  <a:gd name="T7" fmla="*/ 4 h 4"/>
                  <a:gd name="T8" fmla="*/ 83 w 85"/>
                  <a:gd name="T9" fmla="*/ 4 h 4"/>
                  <a:gd name="T10" fmla="*/ 85 w 85"/>
                  <a:gd name="T11" fmla="*/ 2 h 4"/>
                  <a:gd name="T12" fmla="*/ 83 w 8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85" h="4">
                    <a:moveTo>
                      <a:pt x="83" y="0"/>
                    </a:moveTo>
                    <a:cubicBezTo>
                      <a:pt x="2" y="0"/>
                      <a:pt x="2" y="0"/>
                      <a:pt x="2" y="0"/>
                    </a:cubicBezTo>
                    <a:cubicBezTo>
                      <a:pt x="1" y="0"/>
                      <a:pt x="0" y="1"/>
                      <a:pt x="0" y="2"/>
                    </a:cubicBezTo>
                    <a:cubicBezTo>
                      <a:pt x="0" y="3"/>
                      <a:pt x="1" y="4"/>
                      <a:pt x="2" y="4"/>
                    </a:cubicBezTo>
                    <a:cubicBezTo>
                      <a:pt x="83" y="4"/>
                      <a:pt x="83" y="4"/>
                      <a:pt x="83" y="4"/>
                    </a:cubicBezTo>
                    <a:cubicBezTo>
                      <a:pt x="85" y="4"/>
                      <a:pt x="85" y="3"/>
                      <a:pt x="85" y="2"/>
                    </a:cubicBezTo>
                    <a:cubicBezTo>
                      <a:pt x="85" y="1"/>
                      <a:pt x="85" y="0"/>
                      <a:pt x="8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301" name="Freeform 7"/>
              <p:cNvSpPr>
                <a:spLocks noEditPoints="1"/>
              </p:cNvSpPr>
              <p:nvPr/>
            </p:nvSpPr>
            <p:spPr bwMode="auto">
              <a:xfrm>
                <a:off x="6678613" y="687388"/>
                <a:ext cx="365125" cy="139700"/>
              </a:xfrm>
              <a:custGeom>
                <a:avLst/>
                <a:gdLst>
                  <a:gd name="T0" fmla="*/ 78 w 96"/>
                  <a:gd name="T1" fmla="*/ 0 h 36"/>
                  <a:gd name="T2" fmla="*/ 18 w 96"/>
                  <a:gd name="T3" fmla="*/ 0 h 36"/>
                  <a:gd name="T4" fmla="*/ 0 w 96"/>
                  <a:gd name="T5" fmla="*/ 18 h 36"/>
                  <a:gd name="T6" fmla="*/ 18 w 96"/>
                  <a:gd name="T7" fmla="*/ 36 h 36"/>
                  <a:gd name="T8" fmla="*/ 78 w 96"/>
                  <a:gd name="T9" fmla="*/ 36 h 36"/>
                  <a:gd name="T10" fmla="*/ 96 w 96"/>
                  <a:gd name="T11" fmla="*/ 18 h 36"/>
                  <a:gd name="T12" fmla="*/ 78 w 96"/>
                  <a:gd name="T13" fmla="*/ 0 h 36"/>
                  <a:gd name="T14" fmla="*/ 78 w 96"/>
                  <a:gd name="T15" fmla="*/ 32 h 36"/>
                  <a:gd name="T16" fmla="*/ 18 w 96"/>
                  <a:gd name="T17" fmla="*/ 32 h 36"/>
                  <a:gd name="T18" fmla="*/ 4 w 96"/>
                  <a:gd name="T19" fmla="*/ 18 h 36"/>
                  <a:gd name="T20" fmla="*/ 18 w 96"/>
                  <a:gd name="T21" fmla="*/ 4 h 36"/>
                  <a:gd name="T22" fmla="*/ 78 w 96"/>
                  <a:gd name="T23" fmla="*/ 4 h 36"/>
                  <a:gd name="T24" fmla="*/ 92 w 96"/>
                  <a:gd name="T25" fmla="*/ 18 h 36"/>
                  <a:gd name="T26" fmla="*/ 78 w 96"/>
                  <a:gd name="T27" fmla="*/ 3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6" h="36">
                    <a:moveTo>
                      <a:pt x="78" y="0"/>
                    </a:moveTo>
                    <a:cubicBezTo>
                      <a:pt x="18" y="0"/>
                      <a:pt x="18" y="0"/>
                      <a:pt x="18" y="0"/>
                    </a:cubicBezTo>
                    <a:cubicBezTo>
                      <a:pt x="8" y="0"/>
                      <a:pt x="0" y="8"/>
                      <a:pt x="0" y="18"/>
                    </a:cubicBezTo>
                    <a:cubicBezTo>
                      <a:pt x="0" y="28"/>
                      <a:pt x="8" y="36"/>
                      <a:pt x="18" y="36"/>
                    </a:cubicBezTo>
                    <a:cubicBezTo>
                      <a:pt x="78" y="36"/>
                      <a:pt x="78" y="36"/>
                      <a:pt x="78" y="36"/>
                    </a:cubicBezTo>
                    <a:cubicBezTo>
                      <a:pt x="88" y="36"/>
                      <a:pt x="96" y="28"/>
                      <a:pt x="96" y="18"/>
                    </a:cubicBezTo>
                    <a:cubicBezTo>
                      <a:pt x="96" y="8"/>
                      <a:pt x="88" y="0"/>
                      <a:pt x="78" y="0"/>
                    </a:cubicBezTo>
                    <a:close/>
                    <a:moveTo>
                      <a:pt x="78" y="32"/>
                    </a:moveTo>
                    <a:cubicBezTo>
                      <a:pt x="18" y="32"/>
                      <a:pt x="18" y="32"/>
                      <a:pt x="18" y="32"/>
                    </a:cubicBezTo>
                    <a:cubicBezTo>
                      <a:pt x="10" y="32"/>
                      <a:pt x="4" y="26"/>
                      <a:pt x="4" y="18"/>
                    </a:cubicBezTo>
                    <a:cubicBezTo>
                      <a:pt x="4" y="10"/>
                      <a:pt x="10" y="4"/>
                      <a:pt x="18" y="4"/>
                    </a:cubicBezTo>
                    <a:cubicBezTo>
                      <a:pt x="78" y="4"/>
                      <a:pt x="78" y="4"/>
                      <a:pt x="78" y="4"/>
                    </a:cubicBezTo>
                    <a:cubicBezTo>
                      <a:pt x="86" y="4"/>
                      <a:pt x="92" y="10"/>
                      <a:pt x="92" y="18"/>
                    </a:cubicBezTo>
                    <a:cubicBezTo>
                      <a:pt x="92" y="26"/>
                      <a:pt x="86" y="32"/>
                      <a:pt x="78" y="3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302" name="Freeform 8"/>
              <p:cNvSpPr>
                <a:spLocks noEditPoints="1"/>
              </p:cNvSpPr>
              <p:nvPr/>
            </p:nvSpPr>
            <p:spPr bwMode="auto">
              <a:xfrm>
                <a:off x="6524625" y="473075"/>
                <a:ext cx="671513" cy="492125"/>
              </a:xfrm>
              <a:custGeom>
                <a:avLst/>
                <a:gdLst>
                  <a:gd name="T0" fmla="*/ 133 w 176"/>
                  <a:gd name="T1" fmla="*/ 32 h 128"/>
                  <a:gd name="T2" fmla="*/ 88 w 176"/>
                  <a:gd name="T3" fmla="*/ 0 h 128"/>
                  <a:gd name="T4" fmla="*/ 43 w 176"/>
                  <a:gd name="T5" fmla="*/ 32 h 128"/>
                  <a:gd name="T6" fmla="*/ 0 w 176"/>
                  <a:gd name="T7" fmla="*/ 80 h 128"/>
                  <a:gd name="T8" fmla="*/ 48 w 176"/>
                  <a:gd name="T9" fmla="*/ 128 h 128"/>
                  <a:gd name="T10" fmla="*/ 128 w 176"/>
                  <a:gd name="T11" fmla="*/ 128 h 128"/>
                  <a:gd name="T12" fmla="*/ 176 w 176"/>
                  <a:gd name="T13" fmla="*/ 80 h 128"/>
                  <a:gd name="T14" fmla="*/ 133 w 176"/>
                  <a:gd name="T15" fmla="*/ 32 h 128"/>
                  <a:gd name="T16" fmla="*/ 128 w 176"/>
                  <a:gd name="T17" fmla="*/ 120 h 128"/>
                  <a:gd name="T18" fmla="*/ 48 w 176"/>
                  <a:gd name="T19" fmla="*/ 120 h 128"/>
                  <a:gd name="T20" fmla="*/ 8 w 176"/>
                  <a:gd name="T21" fmla="*/ 80 h 128"/>
                  <a:gd name="T22" fmla="*/ 44 w 176"/>
                  <a:gd name="T23" fmla="*/ 40 h 128"/>
                  <a:gd name="T24" fmla="*/ 50 w 176"/>
                  <a:gd name="T25" fmla="*/ 35 h 128"/>
                  <a:gd name="T26" fmla="*/ 88 w 176"/>
                  <a:gd name="T27" fmla="*/ 8 h 128"/>
                  <a:gd name="T28" fmla="*/ 126 w 176"/>
                  <a:gd name="T29" fmla="*/ 35 h 128"/>
                  <a:gd name="T30" fmla="*/ 133 w 176"/>
                  <a:gd name="T31" fmla="*/ 40 h 128"/>
                  <a:gd name="T32" fmla="*/ 168 w 176"/>
                  <a:gd name="T33" fmla="*/ 80 h 128"/>
                  <a:gd name="T34" fmla="*/ 128 w 176"/>
                  <a:gd name="T35" fmla="*/ 12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6" h="128">
                    <a:moveTo>
                      <a:pt x="133" y="32"/>
                    </a:moveTo>
                    <a:cubicBezTo>
                      <a:pt x="127" y="14"/>
                      <a:pt x="109" y="0"/>
                      <a:pt x="88" y="0"/>
                    </a:cubicBezTo>
                    <a:cubicBezTo>
                      <a:pt x="67" y="0"/>
                      <a:pt x="49" y="14"/>
                      <a:pt x="43" y="32"/>
                    </a:cubicBezTo>
                    <a:cubicBezTo>
                      <a:pt x="19" y="35"/>
                      <a:pt x="0" y="55"/>
                      <a:pt x="0" y="80"/>
                    </a:cubicBezTo>
                    <a:cubicBezTo>
                      <a:pt x="0" y="107"/>
                      <a:pt x="22" y="128"/>
                      <a:pt x="48" y="128"/>
                    </a:cubicBezTo>
                    <a:cubicBezTo>
                      <a:pt x="128" y="128"/>
                      <a:pt x="128" y="128"/>
                      <a:pt x="128" y="128"/>
                    </a:cubicBezTo>
                    <a:cubicBezTo>
                      <a:pt x="155" y="128"/>
                      <a:pt x="176" y="107"/>
                      <a:pt x="176" y="80"/>
                    </a:cubicBezTo>
                    <a:cubicBezTo>
                      <a:pt x="176" y="55"/>
                      <a:pt x="157" y="35"/>
                      <a:pt x="133" y="32"/>
                    </a:cubicBezTo>
                    <a:close/>
                    <a:moveTo>
                      <a:pt x="128" y="120"/>
                    </a:moveTo>
                    <a:cubicBezTo>
                      <a:pt x="48" y="120"/>
                      <a:pt x="48" y="120"/>
                      <a:pt x="48" y="120"/>
                    </a:cubicBezTo>
                    <a:cubicBezTo>
                      <a:pt x="26" y="120"/>
                      <a:pt x="8" y="102"/>
                      <a:pt x="8" y="80"/>
                    </a:cubicBezTo>
                    <a:cubicBezTo>
                      <a:pt x="8" y="60"/>
                      <a:pt x="23" y="43"/>
                      <a:pt x="44" y="40"/>
                    </a:cubicBezTo>
                    <a:cubicBezTo>
                      <a:pt x="47" y="40"/>
                      <a:pt x="49" y="38"/>
                      <a:pt x="50" y="35"/>
                    </a:cubicBezTo>
                    <a:cubicBezTo>
                      <a:pt x="56" y="19"/>
                      <a:pt x="71" y="8"/>
                      <a:pt x="88" y="8"/>
                    </a:cubicBezTo>
                    <a:cubicBezTo>
                      <a:pt x="105" y="8"/>
                      <a:pt x="120" y="19"/>
                      <a:pt x="126" y="35"/>
                    </a:cubicBezTo>
                    <a:cubicBezTo>
                      <a:pt x="127" y="38"/>
                      <a:pt x="129" y="40"/>
                      <a:pt x="133" y="40"/>
                    </a:cubicBezTo>
                    <a:cubicBezTo>
                      <a:pt x="153" y="43"/>
                      <a:pt x="168" y="60"/>
                      <a:pt x="168" y="80"/>
                    </a:cubicBezTo>
                    <a:cubicBezTo>
                      <a:pt x="168" y="102"/>
                      <a:pt x="150" y="120"/>
                      <a:pt x="128" y="1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grpSp>
        <p:grpSp>
          <p:nvGrpSpPr>
            <p:cNvPr id="288" name="组合 287"/>
            <p:cNvGrpSpPr/>
            <p:nvPr/>
          </p:nvGrpSpPr>
          <p:grpSpPr>
            <a:xfrm>
              <a:off x="4107172" y="2021995"/>
              <a:ext cx="521205" cy="380092"/>
              <a:chOff x="6524625" y="473075"/>
              <a:chExt cx="671513" cy="492125"/>
            </a:xfrm>
            <a:solidFill>
              <a:schemeClr val="tx1">
                <a:lumMod val="75000"/>
                <a:lumOff val="25000"/>
              </a:schemeClr>
            </a:solidFill>
          </p:grpSpPr>
          <p:sp>
            <p:nvSpPr>
              <p:cNvPr id="295" name="Oval 5"/>
              <p:cNvSpPr>
                <a:spLocks noChangeArrowheads="1"/>
              </p:cNvSpPr>
              <p:nvPr/>
            </p:nvSpPr>
            <p:spPr bwMode="auto">
              <a:xfrm>
                <a:off x="6951663" y="735013"/>
                <a:ext cx="46038" cy="4603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296" name="Freeform 6"/>
              <p:cNvSpPr/>
              <p:nvPr/>
            </p:nvSpPr>
            <p:spPr bwMode="auto">
              <a:xfrm>
                <a:off x="6692900" y="873125"/>
                <a:ext cx="323850" cy="14288"/>
              </a:xfrm>
              <a:custGeom>
                <a:avLst/>
                <a:gdLst>
                  <a:gd name="T0" fmla="*/ 83 w 85"/>
                  <a:gd name="T1" fmla="*/ 0 h 4"/>
                  <a:gd name="T2" fmla="*/ 2 w 85"/>
                  <a:gd name="T3" fmla="*/ 0 h 4"/>
                  <a:gd name="T4" fmla="*/ 0 w 85"/>
                  <a:gd name="T5" fmla="*/ 2 h 4"/>
                  <a:gd name="T6" fmla="*/ 2 w 85"/>
                  <a:gd name="T7" fmla="*/ 4 h 4"/>
                  <a:gd name="T8" fmla="*/ 83 w 85"/>
                  <a:gd name="T9" fmla="*/ 4 h 4"/>
                  <a:gd name="T10" fmla="*/ 85 w 85"/>
                  <a:gd name="T11" fmla="*/ 2 h 4"/>
                  <a:gd name="T12" fmla="*/ 83 w 8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85" h="4">
                    <a:moveTo>
                      <a:pt x="83" y="0"/>
                    </a:moveTo>
                    <a:cubicBezTo>
                      <a:pt x="2" y="0"/>
                      <a:pt x="2" y="0"/>
                      <a:pt x="2" y="0"/>
                    </a:cubicBezTo>
                    <a:cubicBezTo>
                      <a:pt x="1" y="0"/>
                      <a:pt x="0" y="1"/>
                      <a:pt x="0" y="2"/>
                    </a:cubicBezTo>
                    <a:cubicBezTo>
                      <a:pt x="0" y="3"/>
                      <a:pt x="1" y="4"/>
                      <a:pt x="2" y="4"/>
                    </a:cubicBezTo>
                    <a:cubicBezTo>
                      <a:pt x="83" y="4"/>
                      <a:pt x="83" y="4"/>
                      <a:pt x="83" y="4"/>
                    </a:cubicBezTo>
                    <a:cubicBezTo>
                      <a:pt x="85" y="4"/>
                      <a:pt x="85" y="3"/>
                      <a:pt x="85" y="2"/>
                    </a:cubicBezTo>
                    <a:cubicBezTo>
                      <a:pt x="85" y="1"/>
                      <a:pt x="85" y="0"/>
                      <a:pt x="8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297" name="Freeform 7"/>
              <p:cNvSpPr>
                <a:spLocks noEditPoints="1"/>
              </p:cNvSpPr>
              <p:nvPr/>
            </p:nvSpPr>
            <p:spPr bwMode="auto">
              <a:xfrm>
                <a:off x="6678613" y="687388"/>
                <a:ext cx="365125" cy="139700"/>
              </a:xfrm>
              <a:custGeom>
                <a:avLst/>
                <a:gdLst>
                  <a:gd name="T0" fmla="*/ 78 w 96"/>
                  <a:gd name="T1" fmla="*/ 0 h 36"/>
                  <a:gd name="T2" fmla="*/ 18 w 96"/>
                  <a:gd name="T3" fmla="*/ 0 h 36"/>
                  <a:gd name="T4" fmla="*/ 0 w 96"/>
                  <a:gd name="T5" fmla="*/ 18 h 36"/>
                  <a:gd name="T6" fmla="*/ 18 w 96"/>
                  <a:gd name="T7" fmla="*/ 36 h 36"/>
                  <a:gd name="T8" fmla="*/ 78 w 96"/>
                  <a:gd name="T9" fmla="*/ 36 h 36"/>
                  <a:gd name="T10" fmla="*/ 96 w 96"/>
                  <a:gd name="T11" fmla="*/ 18 h 36"/>
                  <a:gd name="T12" fmla="*/ 78 w 96"/>
                  <a:gd name="T13" fmla="*/ 0 h 36"/>
                  <a:gd name="T14" fmla="*/ 78 w 96"/>
                  <a:gd name="T15" fmla="*/ 32 h 36"/>
                  <a:gd name="T16" fmla="*/ 18 w 96"/>
                  <a:gd name="T17" fmla="*/ 32 h 36"/>
                  <a:gd name="T18" fmla="*/ 4 w 96"/>
                  <a:gd name="T19" fmla="*/ 18 h 36"/>
                  <a:gd name="T20" fmla="*/ 18 w 96"/>
                  <a:gd name="T21" fmla="*/ 4 h 36"/>
                  <a:gd name="T22" fmla="*/ 78 w 96"/>
                  <a:gd name="T23" fmla="*/ 4 h 36"/>
                  <a:gd name="T24" fmla="*/ 92 w 96"/>
                  <a:gd name="T25" fmla="*/ 18 h 36"/>
                  <a:gd name="T26" fmla="*/ 78 w 96"/>
                  <a:gd name="T27" fmla="*/ 3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6" h="36">
                    <a:moveTo>
                      <a:pt x="78" y="0"/>
                    </a:moveTo>
                    <a:cubicBezTo>
                      <a:pt x="18" y="0"/>
                      <a:pt x="18" y="0"/>
                      <a:pt x="18" y="0"/>
                    </a:cubicBezTo>
                    <a:cubicBezTo>
                      <a:pt x="8" y="0"/>
                      <a:pt x="0" y="8"/>
                      <a:pt x="0" y="18"/>
                    </a:cubicBezTo>
                    <a:cubicBezTo>
                      <a:pt x="0" y="28"/>
                      <a:pt x="8" y="36"/>
                      <a:pt x="18" y="36"/>
                    </a:cubicBezTo>
                    <a:cubicBezTo>
                      <a:pt x="78" y="36"/>
                      <a:pt x="78" y="36"/>
                      <a:pt x="78" y="36"/>
                    </a:cubicBezTo>
                    <a:cubicBezTo>
                      <a:pt x="88" y="36"/>
                      <a:pt x="96" y="28"/>
                      <a:pt x="96" y="18"/>
                    </a:cubicBezTo>
                    <a:cubicBezTo>
                      <a:pt x="96" y="8"/>
                      <a:pt x="88" y="0"/>
                      <a:pt x="78" y="0"/>
                    </a:cubicBezTo>
                    <a:close/>
                    <a:moveTo>
                      <a:pt x="78" y="32"/>
                    </a:moveTo>
                    <a:cubicBezTo>
                      <a:pt x="18" y="32"/>
                      <a:pt x="18" y="32"/>
                      <a:pt x="18" y="32"/>
                    </a:cubicBezTo>
                    <a:cubicBezTo>
                      <a:pt x="10" y="32"/>
                      <a:pt x="4" y="26"/>
                      <a:pt x="4" y="18"/>
                    </a:cubicBezTo>
                    <a:cubicBezTo>
                      <a:pt x="4" y="10"/>
                      <a:pt x="10" y="4"/>
                      <a:pt x="18" y="4"/>
                    </a:cubicBezTo>
                    <a:cubicBezTo>
                      <a:pt x="78" y="4"/>
                      <a:pt x="78" y="4"/>
                      <a:pt x="78" y="4"/>
                    </a:cubicBezTo>
                    <a:cubicBezTo>
                      <a:pt x="86" y="4"/>
                      <a:pt x="92" y="10"/>
                      <a:pt x="92" y="18"/>
                    </a:cubicBezTo>
                    <a:cubicBezTo>
                      <a:pt x="92" y="26"/>
                      <a:pt x="86" y="32"/>
                      <a:pt x="78" y="3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298" name="Freeform 8"/>
              <p:cNvSpPr>
                <a:spLocks noEditPoints="1"/>
              </p:cNvSpPr>
              <p:nvPr/>
            </p:nvSpPr>
            <p:spPr bwMode="auto">
              <a:xfrm>
                <a:off x="6524625" y="473075"/>
                <a:ext cx="671513" cy="492125"/>
              </a:xfrm>
              <a:custGeom>
                <a:avLst/>
                <a:gdLst>
                  <a:gd name="T0" fmla="*/ 133 w 176"/>
                  <a:gd name="T1" fmla="*/ 32 h 128"/>
                  <a:gd name="T2" fmla="*/ 88 w 176"/>
                  <a:gd name="T3" fmla="*/ 0 h 128"/>
                  <a:gd name="T4" fmla="*/ 43 w 176"/>
                  <a:gd name="T5" fmla="*/ 32 h 128"/>
                  <a:gd name="T6" fmla="*/ 0 w 176"/>
                  <a:gd name="T7" fmla="*/ 80 h 128"/>
                  <a:gd name="T8" fmla="*/ 48 w 176"/>
                  <a:gd name="T9" fmla="*/ 128 h 128"/>
                  <a:gd name="T10" fmla="*/ 128 w 176"/>
                  <a:gd name="T11" fmla="*/ 128 h 128"/>
                  <a:gd name="T12" fmla="*/ 176 w 176"/>
                  <a:gd name="T13" fmla="*/ 80 h 128"/>
                  <a:gd name="T14" fmla="*/ 133 w 176"/>
                  <a:gd name="T15" fmla="*/ 32 h 128"/>
                  <a:gd name="T16" fmla="*/ 128 w 176"/>
                  <a:gd name="T17" fmla="*/ 120 h 128"/>
                  <a:gd name="T18" fmla="*/ 48 w 176"/>
                  <a:gd name="T19" fmla="*/ 120 h 128"/>
                  <a:gd name="T20" fmla="*/ 8 w 176"/>
                  <a:gd name="T21" fmla="*/ 80 h 128"/>
                  <a:gd name="T22" fmla="*/ 44 w 176"/>
                  <a:gd name="T23" fmla="*/ 40 h 128"/>
                  <a:gd name="T24" fmla="*/ 50 w 176"/>
                  <a:gd name="T25" fmla="*/ 35 h 128"/>
                  <a:gd name="T26" fmla="*/ 88 w 176"/>
                  <a:gd name="T27" fmla="*/ 8 h 128"/>
                  <a:gd name="T28" fmla="*/ 126 w 176"/>
                  <a:gd name="T29" fmla="*/ 35 h 128"/>
                  <a:gd name="T30" fmla="*/ 133 w 176"/>
                  <a:gd name="T31" fmla="*/ 40 h 128"/>
                  <a:gd name="T32" fmla="*/ 168 w 176"/>
                  <a:gd name="T33" fmla="*/ 80 h 128"/>
                  <a:gd name="T34" fmla="*/ 128 w 176"/>
                  <a:gd name="T35" fmla="*/ 12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6" h="128">
                    <a:moveTo>
                      <a:pt x="133" y="32"/>
                    </a:moveTo>
                    <a:cubicBezTo>
                      <a:pt x="127" y="14"/>
                      <a:pt x="109" y="0"/>
                      <a:pt x="88" y="0"/>
                    </a:cubicBezTo>
                    <a:cubicBezTo>
                      <a:pt x="67" y="0"/>
                      <a:pt x="49" y="14"/>
                      <a:pt x="43" y="32"/>
                    </a:cubicBezTo>
                    <a:cubicBezTo>
                      <a:pt x="19" y="35"/>
                      <a:pt x="0" y="55"/>
                      <a:pt x="0" y="80"/>
                    </a:cubicBezTo>
                    <a:cubicBezTo>
                      <a:pt x="0" y="107"/>
                      <a:pt x="22" y="128"/>
                      <a:pt x="48" y="128"/>
                    </a:cubicBezTo>
                    <a:cubicBezTo>
                      <a:pt x="128" y="128"/>
                      <a:pt x="128" y="128"/>
                      <a:pt x="128" y="128"/>
                    </a:cubicBezTo>
                    <a:cubicBezTo>
                      <a:pt x="155" y="128"/>
                      <a:pt x="176" y="107"/>
                      <a:pt x="176" y="80"/>
                    </a:cubicBezTo>
                    <a:cubicBezTo>
                      <a:pt x="176" y="55"/>
                      <a:pt x="157" y="35"/>
                      <a:pt x="133" y="32"/>
                    </a:cubicBezTo>
                    <a:close/>
                    <a:moveTo>
                      <a:pt x="128" y="120"/>
                    </a:moveTo>
                    <a:cubicBezTo>
                      <a:pt x="48" y="120"/>
                      <a:pt x="48" y="120"/>
                      <a:pt x="48" y="120"/>
                    </a:cubicBezTo>
                    <a:cubicBezTo>
                      <a:pt x="26" y="120"/>
                      <a:pt x="8" y="102"/>
                      <a:pt x="8" y="80"/>
                    </a:cubicBezTo>
                    <a:cubicBezTo>
                      <a:pt x="8" y="60"/>
                      <a:pt x="23" y="43"/>
                      <a:pt x="44" y="40"/>
                    </a:cubicBezTo>
                    <a:cubicBezTo>
                      <a:pt x="47" y="40"/>
                      <a:pt x="49" y="38"/>
                      <a:pt x="50" y="35"/>
                    </a:cubicBezTo>
                    <a:cubicBezTo>
                      <a:pt x="56" y="19"/>
                      <a:pt x="71" y="8"/>
                      <a:pt x="88" y="8"/>
                    </a:cubicBezTo>
                    <a:cubicBezTo>
                      <a:pt x="105" y="8"/>
                      <a:pt x="120" y="19"/>
                      <a:pt x="126" y="35"/>
                    </a:cubicBezTo>
                    <a:cubicBezTo>
                      <a:pt x="127" y="38"/>
                      <a:pt x="129" y="40"/>
                      <a:pt x="133" y="40"/>
                    </a:cubicBezTo>
                    <a:cubicBezTo>
                      <a:pt x="153" y="43"/>
                      <a:pt x="168" y="60"/>
                      <a:pt x="168" y="80"/>
                    </a:cubicBezTo>
                    <a:cubicBezTo>
                      <a:pt x="168" y="102"/>
                      <a:pt x="150" y="120"/>
                      <a:pt x="128" y="1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grpSp>
        <p:grpSp>
          <p:nvGrpSpPr>
            <p:cNvPr id="289" name="组合 288"/>
            <p:cNvGrpSpPr/>
            <p:nvPr/>
          </p:nvGrpSpPr>
          <p:grpSpPr>
            <a:xfrm>
              <a:off x="4122421" y="2478169"/>
              <a:ext cx="521205" cy="380092"/>
              <a:chOff x="6524625" y="473075"/>
              <a:chExt cx="671513" cy="492125"/>
            </a:xfrm>
            <a:solidFill>
              <a:schemeClr val="tx1">
                <a:lumMod val="75000"/>
                <a:lumOff val="25000"/>
              </a:schemeClr>
            </a:solidFill>
          </p:grpSpPr>
          <p:sp>
            <p:nvSpPr>
              <p:cNvPr id="291" name="Oval 5"/>
              <p:cNvSpPr>
                <a:spLocks noChangeArrowheads="1"/>
              </p:cNvSpPr>
              <p:nvPr/>
            </p:nvSpPr>
            <p:spPr bwMode="auto">
              <a:xfrm>
                <a:off x="6951663" y="735013"/>
                <a:ext cx="46038" cy="4603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292" name="Freeform 6"/>
              <p:cNvSpPr/>
              <p:nvPr/>
            </p:nvSpPr>
            <p:spPr bwMode="auto">
              <a:xfrm>
                <a:off x="6692900" y="873125"/>
                <a:ext cx="323850" cy="14288"/>
              </a:xfrm>
              <a:custGeom>
                <a:avLst/>
                <a:gdLst>
                  <a:gd name="T0" fmla="*/ 83 w 85"/>
                  <a:gd name="T1" fmla="*/ 0 h 4"/>
                  <a:gd name="T2" fmla="*/ 2 w 85"/>
                  <a:gd name="T3" fmla="*/ 0 h 4"/>
                  <a:gd name="T4" fmla="*/ 0 w 85"/>
                  <a:gd name="T5" fmla="*/ 2 h 4"/>
                  <a:gd name="T6" fmla="*/ 2 w 85"/>
                  <a:gd name="T7" fmla="*/ 4 h 4"/>
                  <a:gd name="T8" fmla="*/ 83 w 85"/>
                  <a:gd name="T9" fmla="*/ 4 h 4"/>
                  <a:gd name="T10" fmla="*/ 85 w 85"/>
                  <a:gd name="T11" fmla="*/ 2 h 4"/>
                  <a:gd name="T12" fmla="*/ 83 w 8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85" h="4">
                    <a:moveTo>
                      <a:pt x="83" y="0"/>
                    </a:moveTo>
                    <a:cubicBezTo>
                      <a:pt x="2" y="0"/>
                      <a:pt x="2" y="0"/>
                      <a:pt x="2" y="0"/>
                    </a:cubicBezTo>
                    <a:cubicBezTo>
                      <a:pt x="1" y="0"/>
                      <a:pt x="0" y="1"/>
                      <a:pt x="0" y="2"/>
                    </a:cubicBezTo>
                    <a:cubicBezTo>
                      <a:pt x="0" y="3"/>
                      <a:pt x="1" y="4"/>
                      <a:pt x="2" y="4"/>
                    </a:cubicBezTo>
                    <a:cubicBezTo>
                      <a:pt x="83" y="4"/>
                      <a:pt x="83" y="4"/>
                      <a:pt x="83" y="4"/>
                    </a:cubicBezTo>
                    <a:cubicBezTo>
                      <a:pt x="85" y="4"/>
                      <a:pt x="85" y="3"/>
                      <a:pt x="85" y="2"/>
                    </a:cubicBezTo>
                    <a:cubicBezTo>
                      <a:pt x="85" y="1"/>
                      <a:pt x="85" y="0"/>
                      <a:pt x="8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293" name="Freeform 7"/>
              <p:cNvSpPr>
                <a:spLocks noEditPoints="1"/>
              </p:cNvSpPr>
              <p:nvPr/>
            </p:nvSpPr>
            <p:spPr bwMode="auto">
              <a:xfrm>
                <a:off x="6678613" y="687388"/>
                <a:ext cx="365125" cy="139700"/>
              </a:xfrm>
              <a:custGeom>
                <a:avLst/>
                <a:gdLst>
                  <a:gd name="T0" fmla="*/ 78 w 96"/>
                  <a:gd name="T1" fmla="*/ 0 h 36"/>
                  <a:gd name="T2" fmla="*/ 18 w 96"/>
                  <a:gd name="T3" fmla="*/ 0 h 36"/>
                  <a:gd name="T4" fmla="*/ 0 w 96"/>
                  <a:gd name="T5" fmla="*/ 18 h 36"/>
                  <a:gd name="T6" fmla="*/ 18 w 96"/>
                  <a:gd name="T7" fmla="*/ 36 h 36"/>
                  <a:gd name="T8" fmla="*/ 78 w 96"/>
                  <a:gd name="T9" fmla="*/ 36 h 36"/>
                  <a:gd name="T10" fmla="*/ 96 w 96"/>
                  <a:gd name="T11" fmla="*/ 18 h 36"/>
                  <a:gd name="T12" fmla="*/ 78 w 96"/>
                  <a:gd name="T13" fmla="*/ 0 h 36"/>
                  <a:gd name="T14" fmla="*/ 78 w 96"/>
                  <a:gd name="T15" fmla="*/ 32 h 36"/>
                  <a:gd name="T16" fmla="*/ 18 w 96"/>
                  <a:gd name="T17" fmla="*/ 32 h 36"/>
                  <a:gd name="T18" fmla="*/ 4 w 96"/>
                  <a:gd name="T19" fmla="*/ 18 h 36"/>
                  <a:gd name="T20" fmla="*/ 18 w 96"/>
                  <a:gd name="T21" fmla="*/ 4 h 36"/>
                  <a:gd name="T22" fmla="*/ 78 w 96"/>
                  <a:gd name="T23" fmla="*/ 4 h 36"/>
                  <a:gd name="T24" fmla="*/ 92 w 96"/>
                  <a:gd name="T25" fmla="*/ 18 h 36"/>
                  <a:gd name="T26" fmla="*/ 78 w 96"/>
                  <a:gd name="T27" fmla="*/ 3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6" h="36">
                    <a:moveTo>
                      <a:pt x="78" y="0"/>
                    </a:moveTo>
                    <a:cubicBezTo>
                      <a:pt x="18" y="0"/>
                      <a:pt x="18" y="0"/>
                      <a:pt x="18" y="0"/>
                    </a:cubicBezTo>
                    <a:cubicBezTo>
                      <a:pt x="8" y="0"/>
                      <a:pt x="0" y="8"/>
                      <a:pt x="0" y="18"/>
                    </a:cubicBezTo>
                    <a:cubicBezTo>
                      <a:pt x="0" y="28"/>
                      <a:pt x="8" y="36"/>
                      <a:pt x="18" y="36"/>
                    </a:cubicBezTo>
                    <a:cubicBezTo>
                      <a:pt x="78" y="36"/>
                      <a:pt x="78" y="36"/>
                      <a:pt x="78" y="36"/>
                    </a:cubicBezTo>
                    <a:cubicBezTo>
                      <a:pt x="88" y="36"/>
                      <a:pt x="96" y="28"/>
                      <a:pt x="96" y="18"/>
                    </a:cubicBezTo>
                    <a:cubicBezTo>
                      <a:pt x="96" y="8"/>
                      <a:pt x="88" y="0"/>
                      <a:pt x="78" y="0"/>
                    </a:cubicBezTo>
                    <a:close/>
                    <a:moveTo>
                      <a:pt x="78" y="32"/>
                    </a:moveTo>
                    <a:cubicBezTo>
                      <a:pt x="18" y="32"/>
                      <a:pt x="18" y="32"/>
                      <a:pt x="18" y="32"/>
                    </a:cubicBezTo>
                    <a:cubicBezTo>
                      <a:pt x="10" y="32"/>
                      <a:pt x="4" y="26"/>
                      <a:pt x="4" y="18"/>
                    </a:cubicBezTo>
                    <a:cubicBezTo>
                      <a:pt x="4" y="10"/>
                      <a:pt x="10" y="4"/>
                      <a:pt x="18" y="4"/>
                    </a:cubicBezTo>
                    <a:cubicBezTo>
                      <a:pt x="78" y="4"/>
                      <a:pt x="78" y="4"/>
                      <a:pt x="78" y="4"/>
                    </a:cubicBezTo>
                    <a:cubicBezTo>
                      <a:pt x="86" y="4"/>
                      <a:pt x="92" y="10"/>
                      <a:pt x="92" y="18"/>
                    </a:cubicBezTo>
                    <a:cubicBezTo>
                      <a:pt x="92" y="26"/>
                      <a:pt x="86" y="32"/>
                      <a:pt x="78" y="3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294" name="Freeform 8"/>
              <p:cNvSpPr>
                <a:spLocks noEditPoints="1"/>
              </p:cNvSpPr>
              <p:nvPr/>
            </p:nvSpPr>
            <p:spPr bwMode="auto">
              <a:xfrm>
                <a:off x="6524625" y="473075"/>
                <a:ext cx="671513" cy="492125"/>
              </a:xfrm>
              <a:custGeom>
                <a:avLst/>
                <a:gdLst>
                  <a:gd name="T0" fmla="*/ 133 w 176"/>
                  <a:gd name="T1" fmla="*/ 32 h 128"/>
                  <a:gd name="T2" fmla="*/ 88 w 176"/>
                  <a:gd name="T3" fmla="*/ 0 h 128"/>
                  <a:gd name="T4" fmla="*/ 43 w 176"/>
                  <a:gd name="T5" fmla="*/ 32 h 128"/>
                  <a:gd name="T6" fmla="*/ 0 w 176"/>
                  <a:gd name="T7" fmla="*/ 80 h 128"/>
                  <a:gd name="T8" fmla="*/ 48 w 176"/>
                  <a:gd name="T9" fmla="*/ 128 h 128"/>
                  <a:gd name="T10" fmla="*/ 128 w 176"/>
                  <a:gd name="T11" fmla="*/ 128 h 128"/>
                  <a:gd name="T12" fmla="*/ 176 w 176"/>
                  <a:gd name="T13" fmla="*/ 80 h 128"/>
                  <a:gd name="T14" fmla="*/ 133 w 176"/>
                  <a:gd name="T15" fmla="*/ 32 h 128"/>
                  <a:gd name="T16" fmla="*/ 128 w 176"/>
                  <a:gd name="T17" fmla="*/ 120 h 128"/>
                  <a:gd name="T18" fmla="*/ 48 w 176"/>
                  <a:gd name="T19" fmla="*/ 120 h 128"/>
                  <a:gd name="T20" fmla="*/ 8 w 176"/>
                  <a:gd name="T21" fmla="*/ 80 h 128"/>
                  <a:gd name="T22" fmla="*/ 44 w 176"/>
                  <a:gd name="T23" fmla="*/ 40 h 128"/>
                  <a:gd name="T24" fmla="*/ 50 w 176"/>
                  <a:gd name="T25" fmla="*/ 35 h 128"/>
                  <a:gd name="T26" fmla="*/ 88 w 176"/>
                  <a:gd name="T27" fmla="*/ 8 h 128"/>
                  <a:gd name="T28" fmla="*/ 126 w 176"/>
                  <a:gd name="T29" fmla="*/ 35 h 128"/>
                  <a:gd name="T30" fmla="*/ 133 w 176"/>
                  <a:gd name="T31" fmla="*/ 40 h 128"/>
                  <a:gd name="T32" fmla="*/ 168 w 176"/>
                  <a:gd name="T33" fmla="*/ 80 h 128"/>
                  <a:gd name="T34" fmla="*/ 128 w 176"/>
                  <a:gd name="T35" fmla="*/ 12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6" h="128">
                    <a:moveTo>
                      <a:pt x="133" y="32"/>
                    </a:moveTo>
                    <a:cubicBezTo>
                      <a:pt x="127" y="14"/>
                      <a:pt x="109" y="0"/>
                      <a:pt x="88" y="0"/>
                    </a:cubicBezTo>
                    <a:cubicBezTo>
                      <a:pt x="67" y="0"/>
                      <a:pt x="49" y="14"/>
                      <a:pt x="43" y="32"/>
                    </a:cubicBezTo>
                    <a:cubicBezTo>
                      <a:pt x="19" y="35"/>
                      <a:pt x="0" y="55"/>
                      <a:pt x="0" y="80"/>
                    </a:cubicBezTo>
                    <a:cubicBezTo>
                      <a:pt x="0" y="107"/>
                      <a:pt x="22" y="128"/>
                      <a:pt x="48" y="128"/>
                    </a:cubicBezTo>
                    <a:cubicBezTo>
                      <a:pt x="128" y="128"/>
                      <a:pt x="128" y="128"/>
                      <a:pt x="128" y="128"/>
                    </a:cubicBezTo>
                    <a:cubicBezTo>
                      <a:pt x="155" y="128"/>
                      <a:pt x="176" y="107"/>
                      <a:pt x="176" y="80"/>
                    </a:cubicBezTo>
                    <a:cubicBezTo>
                      <a:pt x="176" y="55"/>
                      <a:pt x="157" y="35"/>
                      <a:pt x="133" y="32"/>
                    </a:cubicBezTo>
                    <a:close/>
                    <a:moveTo>
                      <a:pt x="128" y="120"/>
                    </a:moveTo>
                    <a:cubicBezTo>
                      <a:pt x="48" y="120"/>
                      <a:pt x="48" y="120"/>
                      <a:pt x="48" y="120"/>
                    </a:cubicBezTo>
                    <a:cubicBezTo>
                      <a:pt x="26" y="120"/>
                      <a:pt x="8" y="102"/>
                      <a:pt x="8" y="80"/>
                    </a:cubicBezTo>
                    <a:cubicBezTo>
                      <a:pt x="8" y="60"/>
                      <a:pt x="23" y="43"/>
                      <a:pt x="44" y="40"/>
                    </a:cubicBezTo>
                    <a:cubicBezTo>
                      <a:pt x="47" y="40"/>
                      <a:pt x="49" y="38"/>
                      <a:pt x="50" y="35"/>
                    </a:cubicBezTo>
                    <a:cubicBezTo>
                      <a:pt x="56" y="19"/>
                      <a:pt x="71" y="8"/>
                      <a:pt x="88" y="8"/>
                    </a:cubicBezTo>
                    <a:cubicBezTo>
                      <a:pt x="105" y="8"/>
                      <a:pt x="120" y="19"/>
                      <a:pt x="126" y="35"/>
                    </a:cubicBezTo>
                    <a:cubicBezTo>
                      <a:pt x="127" y="38"/>
                      <a:pt x="129" y="40"/>
                      <a:pt x="133" y="40"/>
                    </a:cubicBezTo>
                    <a:cubicBezTo>
                      <a:pt x="153" y="43"/>
                      <a:pt x="168" y="60"/>
                      <a:pt x="168" y="80"/>
                    </a:cubicBezTo>
                    <a:cubicBezTo>
                      <a:pt x="168" y="102"/>
                      <a:pt x="150" y="120"/>
                      <a:pt x="128" y="1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grpSp>
        <p:sp>
          <p:nvSpPr>
            <p:cNvPr id="290" name="圆角矩形 289"/>
            <p:cNvSpPr/>
            <p:nvPr/>
          </p:nvSpPr>
          <p:spPr>
            <a:xfrm>
              <a:off x="4045462" y="1467902"/>
              <a:ext cx="661415" cy="1544606"/>
            </a:xfrm>
            <a:prstGeom prst="roundRect">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303" name="组合 302"/>
          <p:cNvGrpSpPr/>
          <p:nvPr/>
        </p:nvGrpSpPr>
        <p:grpSpPr>
          <a:xfrm>
            <a:off x="8048586" y="4411343"/>
            <a:ext cx="661415" cy="1544606"/>
            <a:chOff x="4045462" y="1467902"/>
            <a:chExt cx="661415" cy="1544606"/>
          </a:xfrm>
        </p:grpSpPr>
        <p:grpSp>
          <p:nvGrpSpPr>
            <p:cNvPr id="304" name="组合 303"/>
            <p:cNvGrpSpPr/>
            <p:nvPr/>
          </p:nvGrpSpPr>
          <p:grpSpPr>
            <a:xfrm>
              <a:off x="4109681" y="1588979"/>
              <a:ext cx="521205" cy="380092"/>
              <a:chOff x="6524625" y="473075"/>
              <a:chExt cx="671513" cy="492125"/>
            </a:xfrm>
            <a:solidFill>
              <a:schemeClr val="tx1">
                <a:lumMod val="75000"/>
                <a:lumOff val="25000"/>
              </a:schemeClr>
            </a:solidFill>
          </p:grpSpPr>
          <p:sp>
            <p:nvSpPr>
              <p:cNvPr id="316" name="Oval 5"/>
              <p:cNvSpPr>
                <a:spLocks noChangeArrowheads="1"/>
              </p:cNvSpPr>
              <p:nvPr/>
            </p:nvSpPr>
            <p:spPr bwMode="auto">
              <a:xfrm>
                <a:off x="6951663" y="735013"/>
                <a:ext cx="46038" cy="4603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317" name="Freeform 6"/>
              <p:cNvSpPr/>
              <p:nvPr/>
            </p:nvSpPr>
            <p:spPr bwMode="auto">
              <a:xfrm>
                <a:off x="6692900" y="873125"/>
                <a:ext cx="323850" cy="14288"/>
              </a:xfrm>
              <a:custGeom>
                <a:avLst/>
                <a:gdLst>
                  <a:gd name="T0" fmla="*/ 83 w 85"/>
                  <a:gd name="T1" fmla="*/ 0 h 4"/>
                  <a:gd name="T2" fmla="*/ 2 w 85"/>
                  <a:gd name="T3" fmla="*/ 0 h 4"/>
                  <a:gd name="T4" fmla="*/ 0 w 85"/>
                  <a:gd name="T5" fmla="*/ 2 h 4"/>
                  <a:gd name="T6" fmla="*/ 2 w 85"/>
                  <a:gd name="T7" fmla="*/ 4 h 4"/>
                  <a:gd name="T8" fmla="*/ 83 w 85"/>
                  <a:gd name="T9" fmla="*/ 4 h 4"/>
                  <a:gd name="T10" fmla="*/ 85 w 85"/>
                  <a:gd name="T11" fmla="*/ 2 h 4"/>
                  <a:gd name="T12" fmla="*/ 83 w 8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85" h="4">
                    <a:moveTo>
                      <a:pt x="83" y="0"/>
                    </a:moveTo>
                    <a:cubicBezTo>
                      <a:pt x="2" y="0"/>
                      <a:pt x="2" y="0"/>
                      <a:pt x="2" y="0"/>
                    </a:cubicBezTo>
                    <a:cubicBezTo>
                      <a:pt x="1" y="0"/>
                      <a:pt x="0" y="1"/>
                      <a:pt x="0" y="2"/>
                    </a:cubicBezTo>
                    <a:cubicBezTo>
                      <a:pt x="0" y="3"/>
                      <a:pt x="1" y="4"/>
                      <a:pt x="2" y="4"/>
                    </a:cubicBezTo>
                    <a:cubicBezTo>
                      <a:pt x="83" y="4"/>
                      <a:pt x="83" y="4"/>
                      <a:pt x="83" y="4"/>
                    </a:cubicBezTo>
                    <a:cubicBezTo>
                      <a:pt x="85" y="4"/>
                      <a:pt x="85" y="3"/>
                      <a:pt x="85" y="2"/>
                    </a:cubicBezTo>
                    <a:cubicBezTo>
                      <a:pt x="85" y="1"/>
                      <a:pt x="85" y="0"/>
                      <a:pt x="8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318" name="Freeform 7"/>
              <p:cNvSpPr>
                <a:spLocks noEditPoints="1"/>
              </p:cNvSpPr>
              <p:nvPr/>
            </p:nvSpPr>
            <p:spPr bwMode="auto">
              <a:xfrm>
                <a:off x="6678613" y="687388"/>
                <a:ext cx="365125" cy="139700"/>
              </a:xfrm>
              <a:custGeom>
                <a:avLst/>
                <a:gdLst>
                  <a:gd name="T0" fmla="*/ 78 w 96"/>
                  <a:gd name="T1" fmla="*/ 0 h 36"/>
                  <a:gd name="T2" fmla="*/ 18 w 96"/>
                  <a:gd name="T3" fmla="*/ 0 h 36"/>
                  <a:gd name="T4" fmla="*/ 0 w 96"/>
                  <a:gd name="T5" fmla="*/ 18 h 36"/>
                  <a:gd name="T6" fmla="*/ 18 w 96"/>
                  <a:gd name="T7" fmla="*/ 36 h 36"/>
                  <a:gd name="T8" fmla="*/ 78 w 96"/>
                  <a:gd name="T9" fmla="*/ 36 h 36"/>
                  <a:gd name="T10" fmla="*/ 96 w 96"/>
                  <a:gd name="T11" fmla="*/ 18 h 36"/>
                  <a:gd name="T12" fmla="*/ 78 w 96"/>
                  <a:gd name="T13" fmla="*/ 0 h 36"/>
                  <a:gd name="T14" fmla="*/ 78 w 96"/>
                  <a:gd name="T15" fmla="*/ 32 h 36"/>
                  <a:gd name="T16" fmla="*/ 18 w 96"/>
                  <a:gd name="T17" fmla="*/ 32 h 36"/>
                  <a:gd name="T18" fmla="*/ 4 w 96"/>
                  <a:gd name="T19" fmla="*/ 18 h 36"/>
                  <a:gd name="T20" fmla="*/ 18 w 96"/>
                  <a:gd name="T21" fmla="*/ 4 h 36"/>
                  <a:gd name="T22" fmla="*/ 78 w 96"/>
                  <a:gd name="T23" fmla="*/ 4 h 36"/>
                  <a:gd name="T24" fmla="*/ 92 w 96"/>
                  <a:gd name="T25" fmla="*/ 18 h 36"/>
                  <a:gd name="T26" fmla="*/ 78 w 96"/>
                  <a:gd name="T27" fmla="*/ 3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6" h="36">
                    <a:moveTo>
                      <a:pt x="78" y="0"/>
                    </a:moveTo>
                    <a:cubicBezTo>
                      <a:pt x="18" y="0"/>
                      <a:pt x="18" y="0"/>
                      <a:pt x="18" y="0"/>
                    </a:cubicBezTo>
                    <a:cubicBezTo>
                      <a:pt x="8" y="0"/>
                      <a:pt x="0" y="8"/>
                      <a:pt x="0" y="18"/>
                    </a:cubicBezTo>
                    <a:cubicBezTo>
                      <a:pt x="0" y="28"/>
                      <a:pt x="8" y="36"/>
                      <a:pt x="18" y="36"/>
                    </a:cubicBezTo>
                    <a:cubicBezTo>
                      <a:pt x="78" y="36"/>
                      <a:pt x="78" y="36"/>
                      <a:pt x="78" y="36"/>
                    </a:cubicBezTo>
                    <a:cubicBezTo>
                      <a:pt x="88" y="36"/>
                      <a:pt x="96" y="28"/>
                      <a:pt x="96" y="18"/>
                    </a:cubicBezTo>
                    <a:cubicBezTo>
                      <a:pt x="96" y="8"/>
                      <a:pt x="88" y="0"/>
                      <a:pt x="78" y="0"/>
                    </a:cubicBezTo>
                    <a:close/>
                    <a:moveTo>
                      <a:pt x="78" y="32"/>
                    </a:moveTo>
                    <a:cubicBezTo>
                      <a:pt x="18" y="32"/>
                      <a:pt x="18" y="32"/>
                      <a:pt x="18" y="32"/>
                    </a:cubicBezTo>
                    <a:cubicBezTo>
                      <a:pt x="10" y="32"/>
                      <a:pt x="4" y="26"/>
                      <a:pt x="4" y="18"/>
                    </a:cubicBezTo>
                    <a:cubicBezTo>
                      <a:pt x="4" y="10"/>
                      <a:pt x="10" y="4"/>
                      <a:pt x="18" y="4"/>
                    </a:cubicBezTo>
                    <a:cubicBezTo>
                      <a:pt x="78" y="4"/>
                      <a:pt x="78" y="4"/>
                      <a:pt x="78" y="4"/>
                    </a:cubicBezTo>
                    <a:cubicBezTo>
                      <a:pt x="86" y="4"/>
                      <a:pt x="92" y="10"/>
                      <a:pt x="92" y="18"/>
                    </a:cubicBezTo>
                    <a:cubicBezTo>
                      <a:pt x="92" y="26"/>
                      <a:pt x="86" y="32"/>
                      <a:pt x="78" y="3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319" name="Freeform 8"/>
              <p:cNvSpPr>
                <a:spLocks noEditPoints="1"/>
              </p:cNvSpPr>
              <p:nvPr/>
            </p:nvSpPr>
            <p:spPr bwMode="auto">
              <a:xfrm>
                <a:off x="6524625" y="473075"/>
                <a:ext cx="671513" cy="492125"/>
              </a:xfrm>
              <a:custGeom>
                <a:avLst/>
                <a:gdLst>
                  <a:gd name="T0" fmla="*/ 133 w 176"/>
                  <a:gd name="T1" fmla="*/ 32 h 128"/>
                  <a:gd name="T2" fmla="*/ 88 w 176"/>
                  <a:gd name="T3" fmla="*/ 0 h 128"/>
                  <a:gd name="T4" fmla="*/ 43 w 176"/>
                  <a:gd name="T5" fmla="*/ 32 h 128"/>
                  <a:gd name="T6" fmla="*/ 0 w 176"/>
                  <a:gd name="T7" fmla="*/ 80 h 128"/>
                  <a:gd name="T8" fmla="*/ 48 w 176"/>
                  <a:gd name="T9" fmla="*/ 128 h 128"/>
                  <a:gd name="T10" fmla="*/ 128 w 176"/>
                  <a:gd name="T11" fmla="*/ 128 h 128"/>
                  <a:gd name="T12" fmla="*/ 176 w 176"/>
                  <a:gd name="T13" fmla="*/ 80 h 128"/>
                  <a:gd name="T14" fmla="*/ 133 w 176"/>
                  <a:gd name="T15" fmla="*/ 32 h 128"/>
                  <a:gd name="T16" fmla="*/ 128 w 176"/>
                  <a:gd name="T17" fmla="*/ 120 h 128"/>
                  <a:gd name="T18" fmla="*/ 48 w 176"/>
                  <a:gd name="T19" fmla="*/ 120 h 128"/>
                  <a:gd name="T20" fmla="*/ 8 w 176"/>
                  <a:gd name="T21" fmla="*/ 80 h 128"/>
                  <a:gd name="T22" fmla="*/ 44 w 176"/>
                  <a:gd name="T23" fmla="*/ 40 h 128"/>
                  <a:gd name="T24" fmla="*/ 50 w 176"/>
                  <a:gd name="T25" fmla="*/ 35 h 128"/>
                  <a:gd name="T26" fmla="*/ 88 w 176"/>
                  <a:gd name="T27" fmla="*/ 8 h 128"/>
                  <a:gd name="T28" fmla="*/ 126 w 176"/>
                  <a:gd name="T29" fmla="*/ 35 h 128"/>
                  <a:gd name="T30" fmla="*/ 133 w 176"/>
                  <a:gd name="T31" fmla="*/ 40 h 128"/>
                  <a:gd name="T32" fmla="*/ 168 w 176"/>
                  <a:gd name="T33" fmla="*/ 80 h 128"/>
                  <a:gd name="T34" fmla="*/ 128 w 176"/>
                  <a:gd name="T35" fmla="*/ 12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6" h="128">
                    <a:moveTo>
                      <a:pt x="133" y="32"/>
                    </a:moveTo>
                    <a:cubicBezTo>
                      <a:pt x="127" y="14"/>
                      <a:pt x="109" y="0"/>
                      <a:pt x="88" y="0"/>
                    </a:cubicBezTo>
                    <a:cubicBezTo>
                      <a:pt x="67" y="0"/>
                      <a:pt x="49" y="14"/>
                      <a:pt x="43" y="32"/>
                    </a:cubicBezTo>
                    <a:cubicBezTo>
                      <a:pt x="19" y="35"/>
                      <a:pt x="0" y="55"/>
                      <a:pt x="0" y="80"/>
                    </a:cubicBezTo>
                    <a:cubicBezTo>
                      <a:pt x="0" y="107"/>
                      <a:pt x="22" y="128"/>
                      <a:pt x="48" y="128"/>
                    </a:cubicBezTo>
                    <a:cubicBezTo>
                      <a:pt x="128" y="128"/>
                      <a:pt x="128" y="128"/>
                      <a:pt x="128" y="128"/>
                    </a:cubicBezTo>
                    <a:cubicBezTo>
                      <a:pt x="155" y="128"/>
                      <a:pt x="176" y="107"/>
                      <a:pt x="176" y="80"/>
                    </a:cubicBezTo>
                    <a:cubicBezTo>
                      <a:pt x="176" y="55"/>
                      <a:pt x="157" y="35"/>
                      <a:pt x="133" y="32"/>
                    </a:cubicBezTo>
                    <a:close/>
                    <a:moveTo>
                      <a:pt x="128" y="120"/>
                    </a:moveTo>
                    <a:cubicBezTo>
                      <a:pt x="48" y="120"/>
                      <a:pt x="48" y="120"/>
                      <a:pt x="48" y="120"/>
                    </a:cubicBezTo>
                    <a:cubicBezTo>
                      <a:pt x="26" y="120"/>
                      <a:pt x="8" y="102"/>
                      <a:pt x="8" y="80"/>
                    </a:cubicBezTo>
                    <a:cubicBezTo>
                      <a:pt x="8" y="60"/>
                      <a:pt x="23" y="43"/>
                      <a:pt x="44" y="40"/>
                    </a:cubicBezTo>
                    <a:cubicBezTo>
                      <a:pt x="47" y="40"/>
                      <a:pt x="49" y="38"/>
                      <a:pt x="50" y="35"/>
                    </a:cubicBezTo>
                    <a:cubicBezTo>
                      <a:pt x="56" y="19"/>
                      <a:pt x="71" y="8"/>
                      <a:pt x="88" y="8"/>
                    </a:cubicBezTo>
                    <a:cubicBezTo>
                      <a:pt x="105" y="8"/>
                      <a:pt x="120" y="19"/>
                      <a:pt x="126" y="35"/>
                    </a:cubicBezTo>
                    <a:cubicBezTo>
                      <a:pt x="127" y="38"/>
                      <a:pt x="129" y="40"/>
                      <a:pt x="133" y="40"/>
                    </a:cubicBezTo>
                    <a:cubicBezTo>
                      <a:pt x="153" y="43"/>
                      <a:pt x="168" y="60"/>
                      <a:pt x="168" y="80"/>
                    </a:cubicBezTo>
                    <a:cubicBezTo>
                      <a:pt x="168" y="102"/>
                      <a:pt x="150" y="120"/>
                      <a:pt x="128" y="1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grpSp>
        <p:grpSp>
          <p:nvGrpSpPr>
            <p:cNvPr id="305" name="组合 304"/>
            <p:cNvGrpSpPr/>
            <p:nvPr/>
          </p:nvGrpSpPr>
          <p:grpSpPr>
            <a:xfrm>
              <a:off x="4107172" y="2021995"/>
              <a:ext cx="521205" cy="380092"/>
              <a:chOff x="6524625" y="473075"/>
              <a:chExt cx="671513" cy="492125"/>
            </a:xfrm>
            <a:solidFill>
              <a:schemeClr val="tx1">
                <a:lumMod val="75000"/>
                <a:lumOff val="25000"/>
              </a:schemeClr>
            </a:solidFill>
          </p:grpSpPr>
          <p:sp>
            <p:nvSpPr>
              <p:cNvPr id="312" name="Oval 5"/>
              <p:cNvSpPr>
                <a:spLocks noChangeArrowheads="1"/>
              </p:cNvSpPr>
              <p:nvPr/>
            </p:nvSpPr>
            <p:spPr bwMode="auto">
              <a:xfrm>
                <a:off x="6951663" y="735013"/>
                <a:ext cx="46038" cy="4603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313" name="Freeform 6"/>
              <p:cNvSpPr/>
              <p:nvPr/>
            </p:nvSpPr>
            <p:spPr bwMode="auto">
              <a:xfrm>
                <a:off x="6692900" y="873125"/>
                <a:ext cx="323850" cy="14288"/>
              </a:xfrm>
              <a:custGeom>
                <a:avLst/>
                <a:gdLst>
                  <a:gd name="T0" fmla="*/ 83 w 85"/>
                  <a:gd name="T1" fmla="*/ 0 h 4"/>
                  <a:gd name="T2" fmla="*/ 2 w 85"/>
                  <a:gd name="T3" fmla="*/ 0 h 4"/>
                  <a:gd name="T4" fmla="*/ 0 w 85"/>
                  <a:gd name="T5" fmla="*/ 2 h 4"/>
                  <a:gd name="T6" fmla="*/ 2 w 85"/>
                  <a:gd name="T7" fmla="*/ 4 h 4"/>
                  <a:gd name="T8" fmla="*/ 83 w 85"/>
                  <a:gd name="T9" fmla="*/ 4 h 4"/>
                  <a:gd name="T10" fmla="*/ 85 w 85"/>
                  <a:gd name="T11" fmla="*/ 2 h 4"/>
                  <a:gd name="T12" fmla="*/ 83 w 8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85" h="4">
                    <a:moveTo>
                      <a:pt x="83" y="0"/>
                    </a:moveTo>
                    <a:cubicBezTo>
                      <a:pt x="2" y="0"/>
                      <a:pt x="2" y="0"/>
                      <a:pt x="2" y="0"/>
                    </a:cubicBezTo>
                    <a:cubicBezTo>
                      <a:pt x="1" y="0"/>
                      <a:pt x="0" y="1"/>
                      <a:pt x="0" y="2"/>
                    </a:cubicBezTo>
                    <a:cubicBezTo>
                      <a:pt x="0" y="3"/>
                      <a:pt x="1" y="4"/>
                      <a:pt x="2" y="4"/>
                    </a:cubicBezTo>
                    <a:cubicBezTo>
                      <a:pt x="83" y="4"/>
                      <a:pt x="83" y="4"/>
                      <a:pt x="83" y="4"/>
                    </a:cubicBezTo>
                    <a:cubicBezTo>
                      <a:pt x="85" y="4"/>
                      <a:pt x="85" y="3"/>
                      <a:pt x="85" y="2"/>
                    </a:cubicBezTo>
                    <a:cubicBezTo>
                      <a:pt x="85" y="1"/>
                      <a:pt x="85" y="0"/>
                      <a:pt x="8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314" name="Freeform 7"/>
              <p:cNvSpPr>
                <a:spLocks noEditPoints="1"/>
              </p:cNvSpPr>
              <p:nvPr/>
            </p:nvSpPr>
            <p:spPr bwMode="auto">
              <a:xfrm>
                <a:off x="6678613" y="687388"/>
                <a:ext cx="365125" cy="139700"/>
              </a:xfrm>
              <a:custGeom>
                <a:avLst/>
                <a:gdLst>
                  <a:gd name="T0" fmla="*/ 78 w 96"/>
                  <a:gd name="T1" fmla="*/ 0 h 36"/>
                  <a:gd name="T2" fmla="*/ 18 w 96"/>
                  <a:gd name="T3" fmla="*/ 0 h 36"/>
                  <a:gd name="T4" fmla="*/ 0 w 96"/>
                  <a:gd name="T5" fmla="*/ 18 h 36"/>
                  <a:gd name="T6" fmla="*/ 18 w 96"/>
                  <a:gd name="T7" fmla="*/ 36 h 36"/>
                  <a:gd name="T8" fmla="*/ 78 w 96"/>
                  <a:gd name="T9" fmla="*/ 36 h 36"/>
                  <a:gd name="T10" fmla="*/ 96 w 96"/>
                  <a:gd name="T11" fmla="*/ 18 h 36"/>
                  <a:gd name="T12" fmla="*/ 78 w 96"/>
                  <a:gd name="T13" fmla="*/ 0 h 36"/>
                  <a:gd name="T14" fmla="*/ 78 w 96"/>
                  <a:gd name="T15" fmla="*/ 32 h 36"/>
                  <a:gd name="T16" fmla="*/ 18 w 96"/>
                  <a:gd name="T17" fmla="*/ 32 h 36"/>
                  <a:gd name="T18" fmla="*/ 4 w 96"/>
                  <a:gd name="T19" fmla="*/ 18 h 36"/>
                  <a:gd name="T20" fmla="*/ 18 w 96"/>
                  <a:gd name="T21" fmla="*/ 4 h 36"/>
                  <a:gd name="T22" fmla="*/ 78 w 96"/>
                  <a:gd name="T23" fmla="*/ 4 h 36"/>
                  <a:gd name="T24" fmla="*/ 92 w 96"/>
                  <a:gd name="T25" fmla="*/ 18 h 36"/>
                  <a:gd name="T26" fmla="*/ 78 w 96"/>
                  <a:gd name="T27" fmla="*/ 3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6" h="36">
                    <a:moveTo>
                      <a:pt x="78" y="0"/>
                    </a:moveTo>
                    <a:cubicBezTo>
                      <a:pt x="18" y="0"/>
                      <a:pt x="18" y="0"/>
                      <a:pt x="18" y="0"/>
                    </a:cubicBezTo>
                    <a:cubicBezTo>
                      <a:pt x="8" y="0"/>
                      <a:pt x="0" y="8"/>
                      <a:pt x="0" y="18"/>
                    </a:cubicBezTo>
                    <a:cubicBezTo>
                      <a:pt x="0" y="28"/>
                      <a:pt x="8" y="36"/>
                      <a:pt x="18" y="36"/>
                    </a:cubicBezTo>
                    <a:cubicBezTo>
                      <a:pt x="78" y="36"/>
                      <a:pt x="78" y="36"/>
                      <a:pt x="78" y="36"/>
                    </a:cubicBezTo>
                    <a:cubicBezTo>
                      <a:pt x="88" y="36"/>
                      <a:pt x="96" y="28"/>
                      <a:pt x="96" y="18"/>
                    </a:cubicBezTo>
                    <a:cubicBezTo>
                      <a:pt x="96" y="8"/>
                      <a:pt x="88" y="0"/>
                      <a:pt x="78" y="0"/>
                    </a:cubicBezTo>
                    <a:close/>
                    <a:moveTo>
                      <a:pt x="78" y="32"/>
                    </a:moveTo>
                    <a:cubicBezTo>
                      <a:pt x="18" y="32"/>
                      <a:pt x="18" y="32"/>
                      <a:pt x="18" y="32"/>
                    </a:cubicBezTo>
                    <a:cubicBezTo>
                      <a:pt x="10" y="32"/>
                      <a:pt x="4" y="26"/>
                      <a:pt x="4" y="18"/>
                    </a:cubicBezTo>
                    <a:cubicBezTo>
                      <a:pt x="4" y="10"/>
                      <a:pt x="10" y="4"/>
                      <a:pt x="18" y="4"/>
                    </a:cubicBezTo>
                    <a:cubicBezTo>
                      <a:pt x="78" y="4"/>
                      <a:pt x="78" y="4"/>
                      <a:pt x="78" y="4"/>
                    </a:cubicBezTo>
                    <a:cubicBezTo>
                      <a:pt x="86" y="4"/>
                      <a:pt x="92" y="10"/>
                      <a:pt x="92" y="18"/>
                    </a:cubicBezTo>
                    <a:cubicBezTo>
                      <a:pt x="92" y="26"/>
                      <a:pt x="86" y="32"/>
                      <a:pt x="78" y="3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315" name="Freeform 8"/>
              <p:cNvSpPr>
                <a:spLocks noEditPoints="1"/>
              </p:cNvSpPr>
              <p:nvPr/>
            </p:nvSpPr>
            <p:spPr bwMode="auto">
              <a:xfrm>
                <a:off x="6524625" y="473075"/>
                <a:ext cx="671513" cy="492125"/>
              </a:xfrm>
              <a:custGeom>
                <a:avLst/>
                <a:gdLst>
                  <a:gd name="T0" fmla="*/ 133 w 176"/>
                  <a:gd name="T1" fmla="*/ 32 h 128"/>
                  <a:gd name="T2" fmla="*/ 88 w 176"/>
                  <a:gd name="T3" fmla="*/ 0 h 128"/>
                  <a:gd name="T4" fmla="*/ 43 w 176"/>
                  <a:gd name="T5" fmla="*/ 32 h 128"/>
                  <a:gd name="T6" fmla="*/ 0 w 176"/>
                  <a:gd name="T7" fmla="*/ 80 h 128"/>
                  <a:gd name="T8" fmla="*/ 48 w 176"/>
                  <a:gd name="T9" fmla="*/ 128 h 128"/>
                  <a:gd name="T10" fmla="*/ 128 w 176"/>
                  <a:gd name="T11" fmla="*/ 128 h 128"/>
                  <a:gd name="T12" fmla="*/ 176 w 176"/>
                  <a:gd name="T13" fmla="*/ 80 h 128"/>
                  <a:gd name="T14" fmla="*/ 133 w 176"/>
                  <a:gd name="T15" fmla="*/ 32 h 128"/>
                  <a:gd name="T16" fmla="*/ 128 w 176"/>
                  <a:gd name="T17" fmla="*/ 120 h 128"/>
                  <a:gd name="T18" fmla="*/ 48 w 176"/>
                  <a:gd name="T19" fmla="*/ 120 h 128"/>
                  <a:gd name="T20" fmla="*/ 8 w 176"/>
                  <a:gd name="T21" fmla="*/ 80 h 128"/>
                  <a:gd name="T22" fmla="*/ 44 w 176"/>
                  <a:gd name="T23" fmla="*/ 40 h 128"/>
                  <a:gd name="T24" fmla="*/ 50 w 176"/>
                  <a:gd name="T25" fmla="*/ 35 h 128"/>
                  <a:gd name="T26" fmla="*/ 88 w 176"/>
                  <a:gd name="T27" fmla="*/ 8 h 128"/>
                  <a:gd name="T28" fmla="*/ 126 w 176"/>
                  <a:gd name="T29" fmla="*/ 35 h 128"/>
                  <a:gd name="T30" fmla="*/ 133 w 176"/>
                  <a:gd name="T31" fmla="*/ 40 h 128"/>
                  <a:gd name="T32" fmla="*/ 168 w 176"/>
                  <a:gd name="T33" fmla="*/ 80 h 128"/>
                  <a:gd name="T34" fmla="*/ 128 w 176"/>
                  <a:gd name="T35" fmla="*/ 12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6" h="128">
                    <a:moveTo>
                      <a:pt x="133" y="32"/>
                    </a:moveTo>
                    <a:cubicBezTo>
                      <a:pt x="127" y="14"/>
                      <a:pt x="109" y="0"/>
                      <a:pt x="88" y="0"/>
                    </a:cubicBezTo>
                    <a:cubicBezTo>
                      <a:pt x="67" y="0"/>
                      <a:pt x="49" y="14"/>
                      <a:pt x="43" y="32"/>
                    </a:cubicBezTo>
                    <a:cubicBezTo>
                      <a:pt x="19" y="35"/>
                      <a:pt x="0" y="55"/>
                      <a:pt x="0" y="80"/>
                    </a:cubicBezTo>
                    <a:cubicBezTo>
                      <a:pt x="0" y="107"/>
                      <a:pt x="22" y="128"/>
                      <a:pt x="48" y="128"/>
                    </a:cubicBezTo>
                    <a:cubicBezTo>
                      <a:pt x="128" y="128"/>
                      <a:pt x="128" y="128"/>
                      <a:pt x="128" y="128"/>
                    </a:cubicBezTo>
                    <a:cubicBezTo>
                      <a:pt x="155" y="128"/>
                      <a:pt x="176" y="107"/>
                      <a:pt x="176" y="80"/>
                    </a:cubicBezTo>
                    <a:cubicBezTo>
                      <a:pt x="176" y="55"/>
                      <a:pt x="157" y="35"/>
                      <a:pt x="133" y="32"/>
                    </a:cubicBezTo>
                    <a:close/>
                    <a:moveTo>
                      <a:pt x="128" y="120"/>
                    </a:moveTo>
                    <a:cubicBezTo>
                      <a:pt x="48" y="120"/>
                      <a:pt x="48" y="120"/>
                      <a:pt x="48" y="120"/>
                    </a:cubicBezTo>
                    <a:cubicBezTo>
                      <a:pt x="26" y="120"/>
                      <a:pt x="8" y="102"/>
                      <a:pt x="8" y="80"/>
                    </a:cubicBezTo>
                    <a:cubicBezTo>
                      <a:pt x="8" y="60"/>
                      <a:pt x="23" y="43"/>
                      <a:pt x="44" y="40"/>
                    </a:cubicBezTo>
                    <a:cubicBezTo>
                      <a:pt x="47" y="40"/>
                      <a:pt x="49" y="38"/>
                      <a:pt x="50" y="35"/>
                    </a:cubicBezTo>
                    <a:cubicBezTo>
                      <a:pt x="56" y="19"/>
                      <a:pt x="71" y="8"/>
                      <a:pt x="88" y="8"/>
                    </a:cubicBezTo>
                    <a:cubicBezTo>
                      <a:pt x="105" y="8"/>
                      <a:pt x="120" y="19"/>
                      <a:pt x="126" y="35"/>
                    </a:cubicBezTo>
                    <a:cubicBezTo>
                      <a:pt x="127" y="38"/>
                      <a:pt x="129" y="40"/>
                      <a:pt x="133" y="40"/>
                    </a:cubicBezTo>
                    <a:cubicBezTo>
                      <a:pt x="153" y="43"/>
                      <a:pt x="168" y="60"/>
                      <a:pt x="168" y="80"/>
                    </a:cubicBezTo>
                    <a:cubicBezTo>
                      <a:pt x="168" y="102"/>
                      <a:pt x="150" y="120"/>
                      <a:pt x="128" y="1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grpSp>
        <p:grpSp>
          <p:nvGrpSpPr>
            <p:cNvPr id="306" name="组合 305"/>
            <p:cNvGrpSpPr/>
            <p:nvPr/>
          </p:nvGrpSpPr>
          <p:grpSpPr>
            <a:xfrm>
              <a:off x="4122421" y="2478169"/>
              <a:ext cx="521205" cy="380092"/>
              <a:chOff x="6524625" y="473075"/>
              <a:chExt cx="671513" cy="492125"/>
            </a:xfrm>
            <a:solidFill>
              <a:schemeClr val="tx1">
                <a:lumMod val="75000"/>
                <a:lumOff val="25000"/>
              </a:schemeClr>
            </a:solidFill>
          </p:grpSpPr>
          <p:sp>
            <p:nvSpPr>
              <p:cNvPr id="308" name="Oval 5"/>
              <p:cNvSpPr>
                <a:spLocks noChangeArrowheads="1"/>
              </p:cNvSpPr>
              <p:nvPr/>
            </p:nvSpPr>
            <p:spPr bwMode="auto">
              <a:xfrm>
                <a:off x="6951663" y="735013"/>
                <a:ext cx="46038" cy="4603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309" name="Freeform 6"/>
              <p:cNvSpPr/>
              <p:nvPr/>
            </p:nvSpPr>
            <p:spPr bwMode="auto">
              <a:xfrm>
                <a:off x="6692900" y="873125"/>
                <a:ext cx="323850" cy="14288"/>
              </a:xfrm>
              <a:custGeom>
                <a:avLst/>
                <a:gdLst>
                  <a:gd name="T0" fmla="*/ 83 w 85"/>
                  <a:gd name="T1" fmla="*/ 0 h 4"/>
                  <a:gd name="T2" fmla="*/ 2 w 85"/>
                  <a:gd name="T3" fmla="*/ 0 h 4"/>
                  <a:gd name="T4" fmla="*/ 0 w 85"/>
                  <a:gd name="T5" fmla="*/ 2 h 4"/>
                  <a:gd name="T6" fmla="*/ 2 w 85"/>
                  <a:gd name="T7" fmla="*/ 4 h 4"/>
                  <a:gd name="T8" fmla="*/ 83 w 85"/>
                  <a:gd name="T9" fmla="*/ 4 h 4"/>
                  <a:gd name="T10" fmla="*/ 85 w 85"/>
                  <a:gd name="T11" fmla="*/ 2 h 4"/>
                  <a:gd name="T12" fmla="*/ 83 w 8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85" h="4">
                    <a:moveTo>
                      <a:pt x="83" y="0"/>
                    </a:moveTo>
                    <a:cubicBezTo>
                      <a:pt x="2" y="0"/>
                      <a:pt x="2" y="0"/>
                      <a:pt x="2" y="0"/>
                    </a:cubicBezTo>
                    <a:cubicBezTo>
                      <a:pt x="1" y="0"/>
                      <a:pt x="0" y="1"/>
                      <a:pt x="0" y="2"/>
                    </a:cubicBezTo>
                    <a:cubicBezTo>
                      <a:pt x="0" y="3"/>
                      <a:pt x="1" y="4"/>
                      <a:pt x="2" y="4"/>
                    </a:cubicBezTo>
                    <a:cubicBezTo>
                      <a:pt x="83" y="4"/>
                      <a:pt x="83" y="4"/>
                      <a:pt x="83" y="4"/>
                    </a:cubicBezTo>
                    <a:cubicBezTo>
                      <a:pt x="85" y="4"/>
                      <a:pt x="85" y="3"/>
                      <a:pt x="85" y="2"/>
                    </a:cubicBezTo>
                    <a:cubicBezTo>
                      <a:pt x="85" y="1"/>
                      <a:pt x="85" y="0"/>
                      <a:pt x="8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310" name="Freeform 7"/>
              <p:cNvSpPr>
                <a:spLocks noEditPoints="1"/>
              </p:cNvSpPr>
              <p:nvPr/>
            </p:nvSpPr>
            <p:spPr bwMode="auto">
              <a:xfrm>
                <a:off x="6678613" y="687388"/>
                <a:ext cx="365125" cy="139700"/>
              </a:xfrm>
              <a:custGeom>
                <a:avLst/>
                <a:gdLst>
                  <a:gd name="T0" fmla="*/ 78 w 96"/>
                  <a:gd name="T1" fmla="*/ 0 h 36"/>
                  <a:gd name="T2" fmla="*/ 18 w 96"/>
                  <a:gd name="T3" fmla="*/ 0 h 36"/>
                  <a:gd name="T4" fmla="*/ 0 w 96"/>
                  <a:gd name="T5" fmla="*/ 18 h 36"/>
                  <a:gd name="T6" fmla="*/ 18 w 96"/>
                  <a:gd name="T7" fmla="*/ 36 h 36"/>
                  <a:gd name="T8" fmla="*/ 78 w 96"/>
                  <a:gd name="T9" fmla="*/ 36 h 36"/>
                  <a:gd name="T10" fmla="*/ 96 w 96"/>
                  <a:gd name="T11" fmla="*/ 18 h 36"/>
                  <a:gd name="T12" fmla="*/ 78 w 96"/>
                  <a:gd name="T13" fmla="*/ 0 h 36"/>
                  <a:gd name="T14" fmla="*/ 78 w 96"/>
                  <a:gd name="T15" fmla="*/ 32 h 36"/>
                  <a:gd name="T16" fmla="*/ 18 w 96"/>
                  <a:gd name="T17" fmla="*/ 32 h 36"/>
                  <a:gd name="T18" fmla="*/ 4 w 96"/>
                  <a:gd name="T19" fmla="*/ 18 h 36"/>
                  <a:gd name="T20" fmla="*/ 18 w 96"/>
                  <a:gd name="T21" fmla="*/ 4 h 36"/>
                  <a:gd name="T22" fmla="*/ 78 w 96"/>
                  <a:gd name="T23" fmla="*/ 4 h 36"/>
                  <a:gd name="T24" fmla="*/ 92 w 96"/>
                  <a:gd name="T25" fmla="*/ 18 h 36"/>
                  <a:gd name="T26" fmla="*/ 78 w 96"/>
                  <a:gd name="T27" fmla="*/ 3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6" h="36">
                    <a:moveTo>
                      <a:pt x="78" y="0"/>
                    </a:moveTo>
                    <a:cubicBezTo>
                      <a:pt x="18" y="0"/>
                      <a:pt x="18" y="0"/>
                      <a:pt x="18" y="0"/>
                    </a:cubicBezTo>
                    <a:cubicBezTo>
                      <a:pt x="8" y="0"/>
                      <a:pt x="0" y="8"/>
                      <a:pt x="0" y="18"/>
                    </a:cubicBezTo>
                    <a:cubicBezTo>
                      <a:pt x="0" y="28"/>
                      <a:pt x="8" y="36"/>
                      <a:pt x="18" y="36"/>
                    </a:cubicBezTo>
                    <a:cubicBezTo>
                      <a:pt x="78" y="36"/>
                      <a:pt x="78" y="36"/>
                      <a:pt x="78" y="36"/>
                    </a:cubicBezTo>
                    <a:cubicBezTo>
                      <a:pt x="88" y="36"/>
                      <a:pt x="96" y="28"/>
                      <a:pt x="96" y="18"/>
                    </a:cubicBezTo>
                    <a:cubicBezTo>
                      <a:pt x="96" y="8"/>
                      <a:pt x="88" y="0"/>
                      <a:pt x="78" y="0"/>
                    </a:cubicBezTo>
                    <a:close/>
                    <a:moveTo>
                      <a:pt x="78" y="32"/>
                    </a:moveTo>
                    <a:cubicBezTo>
                      <a:pt x="18" y="32"/>
                      <a:pt x="18" y="32"/>
                      <a:pt x="18" y="32"/>
                    </a:cubicBezTo>
                    <a:cubicBezTo>
                      <a:pt x="10" y="32"/>
                      <a:pt x="4" y="26"/>
                      <a:pt x="4" y="18"/>
                    </a:cubicBezTo>
                    <a:cubicBezTo>
                      <a:pt x="4" y="10"/>
                      <a:pt x="10" y="4"/>
                      <a:pt x="18" y="4"/>
                    </a:cubicBezTo>
                    <a:cubicBezTo>
                      <a:pt x="78" y="4"/>
                      <a:pt x="78" y="4"/>
                      <a:pt x="78" y="4"/>
                    </a:cubicBezTo>
                    <a:cubicBezTo>
                      <a:pt x="86" y="4"/>
                      <a:pt x="92" y="10"/>
                      <a:pt x="92" y="18"/>
                    </a:cubicBezTo>
                    <a:cubicBezTo>
                      <a:pt x="92" y="26"/>
                      <a:pt x="86" y="32"/>
                      <a:pt x="78" y="3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311" name="Freeform 8"/>
              <p:cNvSpPr>
                <a:spLocks noEditPoints="1"/>
              </p:cNvSpPr>
              <p:nvPr/>
            </p:nvSpPr>
            <p:spPr bwMode="auto">
              <a:xfrm>
                <a:off x="6524625" y="473075"/>
                <a:ext cx="671513" cy="492125"/>
              </a:xfrm>
              <a:custGeom>
                <a:avLst/>
                <a:gdLst>
                  <a:gd name="T0" fmla="*/ 133 w 176"/>
                  <a:gd name="T1" fmla="*/ 32 h 128"/>
                  <a:gd name="T2" fmla="*/ 88 w 176"/>
                  <a:gd name="T3" fmla="*/ 0 h 128"/>
                  <a:gd name="T4" fmla="*/ 43 w 176"/>
                  <a:gd name="T5" fmla="*/ 32 h 128"/>
                  <a:gd name="T6" fmla="*/ 0 w 176"/>
                  <a:gd name="T7" fmla="*/ 80 h 128"/>
                  <a:gd name="T8" fmla="*/ 48 w 176"/>
                  <a:gd name="T9" fmla="*/ 128 h 128"/>
                  <a:gd name="T10" fmla="*/ 128 w 176"/>
                  <a:gd name="T11" fmla="*/ 128 h 128"/>
                  <a:gd name="T12" fmla="*/ 176 w 176"/>
                  <a:gd name="T13" fmla="*/ 80 h 128"/>
                  <a:gd name="T14" fmla="*/ 133 w 176"/>
                  <a:gd name="T15" fmla="*/ 32 h 128"/>
                  <a:gd name="T16" fmla="*/ 128 w 176"/>
                  <a:gd name="T17" fmla="*/ 120 h 128"/>
                  <a:gd name="T18" fmla="*/ 48 w 176"/>
                  <a:gd name="T19" fmla="*/ 120 h 128"/>
                  <a:gd name="T20" fmla="*/ 8 w 176"/>
                  <a:gd name="T21" fmla="*/ 80 h 128"/>
                  <a:gd name="T22" fmla="*/ 44 w 176"/>
                  <a:gd name="T23" fmla="*/ 40 h 128"/>
                  <a:gd name="T24" fmla="*/ 50 w 176"/>
                  <a:gd name="T25" fmla="*/ 35 h 128"/>
                  <a:gd name="T26" fmla="*/ 88 w 176"/>
                  <a:gd name="T27" fmla="*/ 8 h 128"/>
                  <a:gd name="T28" fmla="*/ 126 w 176"/>
                  <a:gd name="T29" fmla="*/ 35 h 128"/>
                  <a:gd name="T30" fmla="*/ 133 w 176"/>
                  <a:gd name="T31" fmla="*/ 40 h 128"/>
                  <a:gd name="T32" fmla="*/ 168 w 176"/>
                  <a:gd name="T33" fmla="*/ 80 h 128"/>
                  <a:gd name="T34" fmla="*/ 128 w 176"/>
                  <a:gd name="T35" fmla="*/ 12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6" h="128">
                    <a:moveTo>
                      <a:pt x="133" y="32"/>
                    </a:moveTo>
                    <a:cubicBezTo>
                      <a:pt x="127" y="14"/>
                      <a:pt x="109" y="0"/>
                      <a:pt x="88" y="0"/>
                    </a:cubicBezTo>
                    <a:cubicBezTo>
                      <a:pt x="67" y="0"/>
                      <a:pt x="49" y="14"/>
                      <a:pt x="43" y="32"/>
                    </a:cubicBezTo>
                    <a:cubicBezTo>
                      <a:pt x="19" y="35"/>
                      <a:pt x="0" y="55"/>
                      <a:pt x="0" y="80"/>
                    </a:cubicBezTo>
                    <a:cubicBezTo>
                      <a:pt x="0" y="107"/>
                      <a:pt x="22" y="128"/>
                      <a:pt x="48" y="128"/>
                    </a:cubicBezTo>
                    <a:cubicBezTo>
                      <a:pt x="128" y="128"/>
                      <a:pt x="128" y="128"/>
                      <a:pt x="128" y="128"/>
                    </a:cubicBezTo>
                    <a:cubicBezTo>
                      <a:pt x="155" y="128"/>
                      <a:pt x="176" y="107"/>
                      <a:pt x="176" y="80"/>
                    </a:cubicBezTo>
                    <a:cubicBezTo>
                      <a:pt x="176" y="55"/>
                      <a:pt x="157" y="35"/>
                      <a:pt x="133" y="32"/>
                    </a:cubicBezTo>
                    <a:close/>
                    <a:moveTo>
                      <a:pt x="128" y="120"/>
                    </a:moveTo>
                    <a:cubicBezTo>
                      <a:pt x="48" y="120"/>
                      <a:pt x="48" y="120"/>
                      <a:pt x="48" y="120"/>
                    </a:cubicBezTo>
                    <a:cubicBezTo>
                      <a:pt x="26" y="120"/>
                      <a:pt x="8" y="102"/>
                      <a:pt x="8" y="80"/>
                    </a:cubicBezTo>
                    <a:cubicBezTo>
                      <a:pt x="8" y="60"/>
                      <a:pt x="23" y="43"/>
                      <a:pt x="44" y="40"/>
                    </a:cubicBezTo>
                    <a:cubicBezTo>
                      <a:pt x="47" y="40"/>
                      <a:pt x="49" y="38"/>
                      <a:pt x="50" y="35"/>
                    </a:cubicBezTo>
                    <a:cubicBezTo>
                      <a:pt x="56" y="19"/>
                      <a:pt x="71" y="8"/>
                      <a:pt x="88" y="8"/>
                    </a:cubicBezTo>
                    <a:cubicBezTo>
                      <a:pt x="105" y="8"/>
                      <a:pt x="120" y="19"/>
                      <a:pt x="126" y="35"/>
                    </a:cubicBezTo>
                    <a:cubicBezTo>
                      <a:pt x="127" y="38"/>
                      <a:pt x="129" y="40"/>
                      <a:pt x="133" y="40"/>
                    </a:cubicBezTo>
                    <a:cubicBezTo>
                      <a:pt x="153" y="43"/>
                      <a:pt x="168" y="60"/>
                      <a:pt x="168" y="80"/>
                    </a:cubicBezTo>
                    <a:cubicBezTo>
                      <a:pt x="168" y="102"/>
                      <a:pt x="150" y="120"/>
                      <a:pt x="128" y="1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grpSp>
        <p:sp>
          <p:nvSpPr>
            <p:cNvPr id="307" name="圆角矩形 306"/>
            <p:cNvSpPr/>
            <p:nvPr/>
          </p:nvSpPr>
          <p:spPr>
            <a:xfrm>
              <a:off x="4045462" y="1467902"/>
              <a:ext cx="661415" cy="1544606"/>
            </a:xfrm>
            <a:prstGeom prst="roundRect">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44" name="组合 143"/>
          <p:cNvGrpSpPr/>
          <p:nvPr/>
        </p:nvGrpSpPr>
        <p:grpSpPr>
          <a:xfrm>
            <a:off x="5803378" y="1728588"/>
            <a:ext cx="521205" cy="380092"/>
            <a:chOff x="6524625" y="473075"/>
            <a:chExt cx="671513" cy="492125"/>
          </a:xfrm>
          <a:solidFill>
            <a:schemeClr val="tx1">
              <a:lumMod val="75000"/>
              <a:lumOff val="25000"/>
            </a:schemeClr>
          </a:solidFill>
        </p:grpSpPr>
        <p:sp>
          <p:nvSpPr>
            <p:cNvPr id="145" name="Oval 5"/>
            <p:cNvSpPr>
              <a:spLocks noChangeArrowheads="1"/>
            </p:cNvSpPr>
            <p:nvPr/>
          </p:nvSpPr>
          <p:spPr bwMode="auto">
            <a:xfrm>
              <a:off x="6951663" y="735013"/>
              <a:ext cx="46038" cy="4603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146" name="Freeform 6"/>
            <p:cNvSpPr/>
            <p:nvPr/>
          </p:nvSpPr>
          <p:spPr bwMode="auto">
            <a:xfrm>
              <a:off x="6692900" y="873125"/>
              <a:ext cx="323850" cy="14288"/>
            </a:xfrm>
            <a:custGeom>
              <a:avLst/>
              <a:gdLst>
                <a:gd name="T0" fmla="*/ 83 w 85"/>
                <a:gd name="T1" fmla="*/ 0 h 4"/>
                <a:gd name="T2" fmla="*/ 2 w 85"/>
                <a:gd name="T3" fmla="*/ 0 h 4"/>
                <a:gd name="T4" fmla="*/ 0 w 85"/>
                <a:gd name="T5" fmla="*/ 2 h 4"/>
                <a:gd name="T6" fmla="*/ 2 w 85"/>
                <a:gd name="T7" fmla="*/ 4 h 4"/>
                <a:gd name="T8" fmla="*/ 83 w 85"/>
                <a:gd name="T9" fmla="*/ 4 h 4"/>
                <a:gd name="T10" fmla="*/ 85 w 85"/>
                <a:gd name="T11" fmla="*/ 2 h 4"/>
                <a:gd name="T12" fmla="*/ 83 w 8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85" h="4">
                  <a:moveTo>
                    <a:pt x="83" y="0"/>
                  </a:moveTo>
                  <a:cubicBezTo>
                    <a:pt x="2" y="0"/>
                    <a:pt x="2" y="0"/>
                    <a:pt x="2" y="0"/>
                  </a:cubicBezTo>
                  <a:cubicBezTo>
                    <a:pt x="1" y="0"/>
                    <a:pt x="0" y="1"/>
                    <a:pt x="0" y="2"/>
                  </a:cubicBezTo>
                  <a:cubicBezTo>
                    <a:pt x="0" y="3"/>
                    <a:pt x="1" y="4"/>
                    <a:pt x="2" y="4"/>
                  </a:cubicBezTo>
                  <a:cubicBezTo>
                    <a:pt x="83" y="4"/>
                    <a:pt x="83" y="4"/>
                    <a:pt x="83" y="4"/>
                  </a:cubicBezTo>
                  <a:cubicBezTo>
                    <a:pt x="85" y="4"/>
                    <a:pt x="85" y="3"/>
                    <a:pt x="85" y="2"/>
                  </a:cubicBezTo>
                  <a:cubicBezTo>
                    <a:pt x="85" y="1"/>
                    <a:pt x="85" y="0"/>
                    <a:pt x="8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147" name="Freeform 7"/>
            <p:cNvSpPr>
              <a:spLocks noEditPoints="1"/>
            </p:cNvSpPr>
            <p:nvPr/>
          </p:nvSpPr>
          <p:spPr bwMode="auto">
            <a:xfrm>
              <a:off x="6678613" y="687388"/>
              <a:ext cx="365125" cy="139700"/>
            </a:xfrm>
            <a:custGeom>
              <a:avLst/>
              <a:gdLst>
                <a:gd name="T0" fmla="*/ 78 w 96"/>
                <a:gd name="T1" fmla="*/ 0 h 36"/>
                <a:gd name="T2" fmla="*/ 18 w 96"/>
                <a:gd name="T3" fmla="*/ 0 h 36"/>
                <a:gd name="T4" fmla="*/ 0 w 96"/>
                <a:gd name="T5" fmla="*/ 18 h 36"/>
                <a:gd name="T6" fmla="*/ 18 w 96"/>
                <a:gd name="T7" fmla="*/ 36 h 36"/>
                <a:gd name="T8" fmla="*/ 78 w 96"/>
                <a:gd name="T9" fmla="*/ 36 h 36"/>
                <a:gd name="T10" fmla="*/ 96 w 96"/>
                <a:gd name="T11" fmla="*/ 18 h 36"/>
                <a:gd name="T12" fmla="*/ 78 w 96"/>
                <a:gd name="T13" fmla="*/ 0 h 36"/>
                <a:gd name="T14" fmla="*/ 78 w 96"/>
                <a:gd name="T15" fmla="*/ 32 h 36"/>
                <a:gd name="T16" fmla="*/ 18 w 96"/>
                <a:gd name="T17" fmla="*/ 32 h 36"/>
                <a:gd name="T18" fmla="*/ 4 w 96"/>
                <a:gd name="T19" fmla="*/ 18 h 36"/>
                <a:gd name="T20" fmla="*/ 18 w 96"/>
                <a:gd name="T21" fmla="*/ 4 h 36"/>
                <a:gd name="T22" fmla="*/ 78 w 96"/>
                <a:gd name="T23" fmla="*/ 4 h 36"/>
                <a:gd name="T24" fmla="*/ 92 w 96"/>
                <a:gd name="T25" fmla="*/ 18 h 36"/>
                <a:gd name="T26" fmla="*/ 78 w 96"/>
                <a:gd name="T27" fmla="*/ 3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6" h="36">
                  <a:moveTo>
                    <a:pt x="78" y="0"/>
                  </a:moveTo>
                  <a:cubicBezTo>
                    <a:pt x="18" y="0"/>
                    <a:pt x="18" y="0"/>
                    <a:pt x="18" y="0"/>
                  </a:cubicBezTo>
                  <a:cubicBezTo>
                    <a:pt x="8" y="0"/>
                    <a:pt x="0" y="8"/>
                    <a:pt x="0" y="18"/>
                  </a:cubicBezTo>
                  <a:cubicBezTo>
                    <a:pt x="0" y="28"/>
                    <a:pt x="8" y="36"/>
                    <a:pt x="18" y="36"/>
                  </a:cubicBezTo>
                  <a:cubicBezTo>
                    <a:pt x="78" y="36"/>
                    <a:pt x="78" y="36"/>
                    <a:pt x="78" y="36"/>
                  </a:cubicBezTo>
                  <a:cubicBezTo>
                    <a:pt x="88" y="36"/>
                    <a:pt x="96" y="28"/>
                    <a:pt x="96" y="18"/>
                  </a:cubicBezTo>
                  <a:cubicBezTo>
                    <a:pt x="96" y="8"/>
                    <a:pt x="88" y="0"/>
                    <a:pt x="78" y="0"/>
                  </a:cubicBezTo>
                  <a:close/>
                  <a:moveTo>
                    <a:pt x="78" y="32"/>
                  </a:moveTo>
                  <a:cubicBezTo>
                    <a:pt x="18" y="32"/>
                    <a:pt x="18" y="32"/>
                    <a:pt x="18" y="32"/>
                  </a:cubicBezTo>
                  <a:cubicBezTo>
                    <a:pt x="10" y="32"/>
                    <a:pt x="4" y="26"/>
                    <a:pt x="4" y="18"/>
                  </a:cubicBezTo>
                  <a:cubicBezTo>
                    <a:pt x="4" y="10"/>
                    <a:pt x="10" y="4"/>
                    <a:pt x="18" y="4"/>
                  </a:cubicBezTo>
                  <a:cubicBezTo>
                    <a:pt x="78" y="4"/>
                    <a:pt x="78" y="4"/>
                    <a:pt x="78" y="4"/>
                  </a:cubicBezTo>
                  <a:cubicBezTo>
                    <a:pt x="86" y="4"/>
                    <a:pt x="92" y="10"/>
                    <a:pt x="92" y="18"/>
                  </a:cubicBezTo>
                  <a:cubicBezTo>
                    <a:pt x="92" y="26"/>
                    <a:pt x="86" y="32"/>
                    <a:pt x="78" y="3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148" name="Freeform 8"/>
            <p:cNvSpPr>
              <a:spLocks noEditPoints="1"/>
            </p:cNvSpPr>
            <p:nvPr/>
          </p:nvSpPr>
          <p:spPr bwMode="auto">
            <a:xfrm>
              <a:off x="6524625" y="473075"/>
              <a:ext cx="671513" cy="492125"/>
            </a:xfrm>
            <a:custGeom>
              <a:avLst/>
              <a:gdLst>
                <a:gd name="T0" fmla="*/ 133 w 176"/>
                <a:gd name="T1" fmla="*/ 32 h 128"/>
                <a:gd name="T2" fmla="*/ 88 w 176"/>
                <a:gd name="T3" fmla="*/ 0 h 128"/>
                <a:gd name="T4" fmla="*/ 43 w 176"/>
                <a:gd name="T5" fmla="*/ 32 h 128"/>
                <a:gd name="T6" fmla="*/ 0 w 176"/>
                <a:gd name="T7" fmla="*/ 80 h 128"/>
                <a:gd name="T8" fmla="*/ 48 w 176"/>
                <a:gd name="T9" fmla="*/ 128 h 128"/>
                <a:gd name="T10" fmla="*/ 128 w 176"/>
                <a:gd name="T11" fmla="*/ 128 h 128"/>
                <a:gd name="T12" fmla="*/ 176 w 176"/>
                <a:gd name="T13" fmla="*/ 80 h 128"/>
                <a:gd name="T14" fmla="*/ 133 w 176"/>
                <a:gd name="T15" fmla="*/ 32 h 128"/>
                <a:gd name="T16" fmla="*/ 128 w 176"/>
                <a:gd name="T17" fmla="*/ 120 h 128"/>
                <a:gd name="T18" fmla="*/ 48 w 176"/>
                <a:gd name="T19" fmla="*/ 120 h 128"/>
                <a:gd name="T20" fmla="*/ 8 w 176"/>
                <a:gd name="T21" fmla="*/ 80 h 128"/>
                <a:gd name="T22" fmla="*/ 44 w 176"/>
                <a:gd name="T23" fmla="*/ 40 h 128"/>
                <a:gd name="T24" fmla="*/ 50 w 176"/>
                <a:gd name="T25" fmla="*/ 35 h 128"/>
                <a:gd name="T26" fmla="*/ 88 w 176"/>
                <a:gd name="T27" fmla="*/ 8 h 128"/>
                <a:gd name="T28" fmla="*/ 126 w 176"/>
                <a:gd name="T29" fmla="*/ 35 h 128"/>
                <a:gd name="T30" fmla="*/ 133 w 176"/>
                <a:gd name="T31" fmla="*/ 40 h 128"/>
                <a:gd name="T32" fmla="*/ 168 w 176"/>
                <a:gd name="T33" fmla="*/ 80 h 128"/>
                <a:gd name="T34" fmla="*/ 128 w 176"/>
                <a:gd name="T35" fmla="*/ 12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6" h="128">
                  <a:moveTo>
                    <a:pt x="133" y="32"/>
                  </a:moveTo>
                  <a:cubicBezTo>
                    <a:pt x="127" y="14"/>
                    <a:pt x="109" y="0"/>
                    <a:pt x="88" y="0"/>
                  </a:cubicBezTo>
                  <a:cubicBezTo>
                    <a:pt x="67" y="0"/>
                    <a:pt x="49" y="14"/>
                    <a:pt x="43" y="32"/>
                  </a:cubicBezTo>
                  <a:cubicBezTo>
                    <a:pt x="19" y="35"/>
                    <a:pt x="0" y="55"/>
                    <a:pt x="0" y="80"/>
                  </a:cubicBezTo>
                  <a:cubicBezTo>
                    <a:pt x="0" y="107"/>
                    <a:pt x="22" y="128"/>
                    <a:pt x="48" y="128"/>
                  </a:cubicBezTo>
                  <a:cubicBezTo>
                    <a:pt x="128" y="128"/>
                    <a:pt x="128" y="128"/>
                    <a:pt x="128" y="128"/>
                  </a:cubicBezTo>
                  <a:cubicBezTo>
                    <a:pt x="155" y="128"/>
                    <a:pt x="176" y="107"/>
                    <a:pt x="176" y="80"/>
                  </a:cubicBezTo>
                  <a:cubicBezTo>
                    <a:pt x="176" y="55"/>
                    <a:pt x="157" y="35"/>
                    <a:pt x="133" y="32"/>
                  </a:cubicBezTo>
                  <a:close/>
                  <a:moveTo>
                    <a:pt x="128" y="120"/>
                  </a:moveTo>
                  <a:cubicBezTo>
                    <a:pt x="48" y="120"/>
                    <a:pt x="48" y="120"/>
                    <a:pt x="48" y="120"/>
                  </a:cubicBezTo>
                  <a:cubicBezTo>
                    <a:pt x="26" y="120"/>
                    <a:pt x="8" y="102"/>
                    <a:pt x="8" y="80"/>
                  </a:cubicBezTo>
                  <a:cubicBezTo>
                    <a:pt x="8" y="60"/>
                    <a:pt x="23" y="43"/>
                    <a:pt x="44" y="40"/>
                  </a:cubicBezTo>
                  <a:cubicBezTo>
                    <a:pt x="47" y="40"/>
                    <a:pt x="49" y="38"/>
                    <a:pt x="50" y="35"/>
                  </a:cubicBezTo>
                  <a:cubicBezTo>
                    <a:pt x="56" y="19"/>
                    <a:pt x="71" y="8"/>
                    <a:pt x="88" y="8"/>
                  </a:cubicBezTo>
                  <a:cubicBezTo>
                    <a:pt x="105" y="8"/>
                    <a:pt x="120" y="19"/>
                    <a:pt x="126" y="35"/>
                  </a:cubicBezTo>
                  <a:cubicBezTo>
                    <a:pt x="127" y="38"/>
                    <a:pt x="129" y="40"/>
                    <a:pt x="133" y="40"/>
                  </a:cubicBezTo>
                  <a:cubicBezTo>
                    <a:pt x="153" y="43"/>
                    <a:pt x="168" y="60"/>
                    <a:pt x="168" y="80"/>
                  </a:cubicBezTo>
                  <a:cubicBezTo>
                    <a:pt x="168" y="102"/>
                    <a:pt x="150" y="120"/>
                    <a:pt x="128" y="1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grpSp>
      <p:cxnSp>
        <p:nvCxnSpPr>
          <p:cNvPr id="29" name="直接箭头连接符 28"/>
          <p:cNvCxnSpPr>
            <a:endCxn id="89" idx="0"/>
          </p:cNvCxnSpPr>
          <p:nvPr/>
        </p:nvCxnSpPr>
        <p:spPr>
          <a:xfrm flipH="1">
            <a:off x="6032513" y="2109137"/>
            <a:ext cx="6853" cy="25690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78" name="组合 177"/>
          <p:cNvGrpSpPr/>
          <p:nvPr/>
        </p:nvGrpSpPr>
        <p:grpSpPr>
          <a:xfrm>
            <a:off x="5642699" y="5082030"/>
            <a:ext cx="661415" cy="1151817"/>
            <a:chOff x="4045462" y="1467902"/>
            <a:chExt cx="661415" cy="1544606"/>
          </a:xfrm>
        </p:grpSpPr>
        <p:grpSp>
          <p:nvGrpSpPr>
            <p:cNvPr id="179" name="组合 178"/>
            <p:cNvGrpSpPr/>
            <p:nvPr/>
          </p:nvGrpSpPr>
          <p:grpSpPr>
            <a:xfrm>
              <a:off x="4108398" y="1767115"/>
              <a:ext cx="521205" cy="380092"/>
              <a:chOff x="6526205" y="143068"/>
              <a:chExt cx="671513" cy="492125"/>
            </a:xfrm>
            <a:solidFill>
              <a:schemeClr val="tx1">
                <a:lumMod val="75000"/>
                <a:lumOff val="25000"/>
              </a:schemeClr>
            </a:solidFill>
          </p:grpSpPr>
          <p:sp>
            <p:nvSpPr>
              <p:cNvPr id="186" name="Oval 5"/>
              <p:cNvSpPr>
                <a:spLocks noChangeArrowheads="1"/>
              </p:cNvSpPr>
              <p:nvPr/>
            </p:nvSpPr>
            <p:spPr bwMode="auto">
              <a:xfrm>
                <a:off x="6958444" y="366080"/>
                <a:ext cx="58904" cy="77416"/>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187" name="Freeform 6"/>
              <p:cNvSpPr/>
              <p:nvPr/>
            </p:nvSpPr>
            <p:spPr bwMode="auto">
              <a:xfrm>
                <a:off x="6693498" y="550219"/>
                <a:ext cx="323850" cy="14288"/>
              </a:xfrm>
              <a:custGeom>
                <a:avLst/>
                <a:gdLst>
                  <a:gd name="T0" fmla="*/ 83 w 85"/>
                  <a:gd name="T1" fmla="*/ 0 h 4"/>
                  <a:gd name="T2" fmla="*/ 2 w 85"/>
                  <a:gd name="T3" fmla="*/ 0 h 4"/>
                  <a:gd name="T4" fmla="*/ 0 w 85"/>
                  <a:gd name="T5" fmla="*/ 2 h 4"/>
                  <a:gd name="T6" fmla="*/ 2 w 85"/>
                  <a:gd name="T7" fmla="*/ 4 h 4"/>
                  <a:gd name="T8" fmla="*/ 83 w 85"/>
                  <a:gd name="T9" fmla="*/ 4 h 4"/>
                  <a:gd name="T10" fmla="*/ 85 w 85"/>
                  <a:gd name="T11" fmla="*/ 2 h 4"/>
                  <a:gd name="T12" fmla="*/ 83 w 8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85" h="4">
                    <a:moveTo>
                      <a:pt x="83" y="0"/>
                    </a:moveTo>
                    <a:cubicBezTo>
                      <a:pt x="2" y="0"/>
                      <a:pt x="2" y="0"/>
                      <a:pt x="2" y="0"/>
                    </a:cubicBezTo>
                    <a:cubicBezTo>
                      <a:pt x="1" y="0"/>
                      <a:pt x="0" y="1"/>
                      <a:pt x="0" y="2"/>
                    </a:cubicBezTo>
                    <a:cubicBezTo>
                      <a:pt x="0" y="3"/>
                      <a:pt x="1" y="4"/>
                      <a:pt x="2" y="4"/>
                    </a:cubicBezTo>
                    <a:cubicBezTo>
                      <a:pt x="83" y="4"/>
                      <a:pt x="83" y="4"/>
                      <a:pt x="83" y="4"/>
                    </a:cubicBezTo>
                    <a:cubicBezTo>
                      <a:pt x="85" y="4"/>
                      <a:pt x="85" y="3"/>
                      <a:pt x="85" y="2"/>
                    </a:cubicBezTo>
                    <a:cubicBezTo>
                      <a:pt x="85" y="1"/>
                      <a:pt x="85" y="0"/>
                      <a:pt x="8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188" name="Freeform 7"/>
              <p:cNvSpPr>
                <a:spLocks noEditPoints="1"/>
              </p:cNvSpPr>
              <p:nvPr/>
            </p:nvSpPr>
            <p:spPr bwMode="auto">
              <a:xfrm>
                <a:off x="6679140" y="339834"/>
                <a:ext cx="365125" cy="139700"/>
              </a:xfrm>
              <a:custGeom>
                <a:avLst/>
                <a:gdLst>
                  <a:gd name="T0" fmla="*/ 78 w 96"/>
                  <a:gd name="T1" fmla="*/ 0 h 36"/>
                  <a:gd name="T2" fmla="*/ 18 w 96"/>
                  <a:gd name="T3" fmla="*/ 0 h 36"/>
                  <a:gd name="T4" fmla="*/ 0 w 96"/>
                  <a:gd name="T5" fmla="*/ 18 h 36"/>
                  <a:gd name="T6" fmla="*/ 18 w 96"/>
                  <a:gd name="T7" fmla="*/ 36 h 36"/>
                  <a:gd name="T8" fmla="*/ 78 w 96"/>
                  <a:gd name="T9" fmla="*/ 36 h 36"/>
                  <a:gd name="T10" fmla="*/ 96 w 96"/>
                  <a:gd name="T11" fmla="*/ 18 h 36"/>
                  <a:gd name="T12" fmla="*/ 78 w 96"/>
                  <a:gd name="T13" fmla="*/ 0 h 36"/>
                  <a:gd name="T14" fmla="*/ 78 w 96"/>
                  <a:gd name="T15" fmla="*/ 32 h 36"/>
                  <a:gd name="T16" fmla="*/ 18 w 96"/>
                  <a:gd name="T17" fmla="*/ 32 h 36"/>
                  <a:gd name="T18" fmla="*/ 4 w 96"/>
                  <a:gd name="T19" fmla="*/ 18 h 36"/>
                  <a:gd name="T20" fmla="*/ 18 w 96"/>
                  <a:gd name="T21" fmla="*/ 4 h 36"/>
                  <a:gd name="T22" fmla="*/ 78 w 96"/>
                  <a:gd name="T23" fmla="*/ 4 h 36"/>
                  <a:gd name="T24" fmla="*/ 92 w 96"/>
                  <a:gd name="T25" fmla="*/ 18 h 36"/>
                  <a:gd name="T26" fmla="*/ 78 w 96"/>
                  <a:gd name="T27" fmla="*/ 3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6" h="36">
                    <a:moveTo>
                      <a:pt x="78" y="0"/>
                    </a:moveTo>
                    <a:cubicBezTo>
                      <a:pt x="18" y="0"/>
                      <a:pt x="18" y="0"/>
                      <a:pt x="18" y="0"/>
                    </a:cubicBezTo>
                    <a:cubicBezTo>
                      <a:pt x="8" y="0"/>
                      <a:pt x="0" y="8"/>
                      <a:pt x="0" y="18"/>
                    </a:cubicBezTo>
                    <a:cubicBezTo>
                      <a:pt x="0" y="28"/>
                      <a:pt x="8" y="36"/>
                      <a:pt x="18" y="36"/>
                    </a:cubicBezTo>
                    <a:cubicBezTo>
                      <a:pt x="78" y="36"/>
                      <a:pt x="78" y="36"/>
                      <a:pt x="78" y="36"/>
                    </a:cubicBezTo>
                    <a:cubicBezTo>
                      <a:pt x="88" y="36"/>
                      <a:pt x="96" y="28"/>
                      <a:pt x="96" y="18"/>
                    </a:cubicBezTo>
                    <a:cubicBezTo>
                      <a:pt x="96" y="8"/>
                      <a:pt x="88" y="0"/>
                      <a:pt x="78" y="0"/>
                    </a:cubicBezTo>
                    <a:close/>
                    <a:moveTo>
                      <a:pt x="78" y="32"/>
                    </a:moveTo>
                    <a:cubicBezTo>
                      <a:pt x="18" y="32"/>
                      <a:pt x="18" y="32"/>
                      <a:pt x="18" y="32"/>
                    </a:cubicBezTo>
                    <a:cubicBezTo>
                      <a:pt x="10" y="32"/>
                      <a:pt x="4" y="26"/>
                      <a:pt x="4" y="18"/>
                    </a:cubicBezTo>
                    <a:cubicBezTo>
                      <a:pt x="4" y="10"/>
                      <a:pt x="10" y="4"/>
                      <a:pt x="18" y="4"/>
                    </a:cubicBezTo>
                    <a:cubicBezTo>
                      <a:pt x="78" y="4"/>
                      <a:pt x="78" y="4"/>
                      <a:pt x="78" y="4"/>
                    </a:cubicBezTo>
                    <a:cubicBezTo>
                      <a:pt x="86" y="4"/>
                      <a:pt x="92" y="10"/>
                      <a:pt x="92" y="18"/>
                    </a:cubicBezTo>
                    <a:cubicBezTo>
                      <a:pt x="92" y="26"/>
                      <a:pt x="86" y="32"/>
                      <a:pt x="78" y="3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189" name="Freeform 8"/>
              <p:cNvSpPr>
                <a:spLocks noEditPoints="1"/>
              </p:cNvSpPr>
              <p:nvPr/>
            </p:nvSpPr>
            <p:spPr bwMode="auto">
              <a:xfrm>
                <a:off x="6526205" y="143068"/>
                <a:ext cx="671513" cy="492125"/>
              </a:xfrm>
              <a:custGeom>
                <a:avLst/>
                <a:gdLst>
                  <a:gd name="T0" fmla="*/ 133 w 176"/>
                  <a:gd name="T1" fmla="*/ 32 h 128"/>
                  <a:gd name="T2" fmla="*/ 88 w 176"/>
                  <a:gd name="T3" fmla="*/ 0 h 128"/>
                  <a:gd name="T4" fmla="*/ 43 w 176"/>
                  <a:gd name="T5" fmla="*/ 32 h 128"/>
                  <a:gd name="T6" fmla="*/ 0 w 176"/>
                  <a:gd name="T7" fmla="*/ 80 h 128"/>
                  <a:gd name="T8" fmla="*/ 48 w 176"/>
                  <a:gd name="T9" fmla="*/ 128 h 128"/>
                  <a:gd name="T10" fmla="*/ 128 w 176"/>
                  <a:gd name="T11" fmla="*/ 128 h 128"/>
                  <a:gd name="T12" fmla="*/ 176 w 176"/>
                  <a:gd name="T13" fmla="*/ 80 h 128"/>
                  <a:gd name="T14" fmla="*/ 133 w 176"/>
                  <a:gd name="T15" fmla="*/ 32 h 128"/>
                  <a:gd name="T16" fmla="*/ 128 w 176"/>
                  <a:gd name="T17" fmla="*/ 120 h 128"/>
                  <a:gd name="T18" fmla="*/ 48 w 176"/>
                  <a:gd name="T19" fmla="*/ 120 h 128"/>
                  <a:gd name="T20" fmla="*/ 8 w 176"/>
                  <a:gd name="T21" fmla="*/ 80 h 128"/>
                  <a:gd name="T22" fmla="*/ 44 w 176"/>
                  <a:gd name="T23" fmla="*/ 40 h 128"/>
                  <a:gd name="T24" fmla="*/ 50 w 176"/>
                  <a:gd name="T25" fmla="*/ 35 h 128"/>
                  <a:gd name="T26" fmla="*/ 88 w 176"/>
                  <a:gd name="T27" fmla="*/ 8 h 128"/>
                  <a:gd name="T28" fmla="*/ 126 w 176"/>
                  <a:gd name="T29" fmla="*/ 35 h 128"/>
                  <a:gd name="T30" fmla="*/ 133 w 176"/>
                  <a:gd name="T31" fmla="*/ 40 h 128"/>
                  <a:gd name="T32" fmla="*/ 168 w 176"/>
                  <a:gd name="T33" fmla="*/ 80 h 128"/>
                  <a:gd name="T34" fmla="*/ 128 w 176"/>
                  <a:gd name="T35" fmla="*/ 12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6" h="128">
                    <a:moveTo>
                      <a:pt x="133" y="32"/>
                    </a:moveTo>
                    <a:cubicBezTo>
                      <a:pt x="127" y="14"/>
                      <a:pt x="109" y="0"/>
                      <a:pt x="88" y="0"/>
                    </a:cubicBezTo>
                    <a:cubicBezTo>
                      <a:pt x="67" y="0"/>
                      <a:pt x="49" y="14"/>
                      <a:pt x="43" y="32"/>
                    </a:cubicBezTo>
                    <a:cubicBezTo>
                      <a:pt x="19" y="35"/>
                      <a:pt x="0" y="55"/>
                      <a:pt x="0" y="80"/>
                    </a:cubicBezTo>
                    <a:cubicBezTo>
                      <a:pt x="0" y="107"/>
                      <a:pt x="22" y="128"/>
                      <a:pt x="48" y="128"/>
                    </a:cubicBezTo>
                    <a:cubicBezTo>
                      <a:pt x="128" y="128"/>
                      <a:pt x="128" y="128"/>
                      <a:pt x="128" y="128"/>
                    </a:cubicBezTo>
                    <a:cubicBezTo>
                      <a:pt x="155" y="128"/>
                      <a:pt x="176" y="107"/>
                      <a:pt x="176" y="80"/>
                    </a:cubicBezTo>
                    <a:cubicBezTo>
                      <a:pt x="176" y="55"/>
                      <a:pt x="157" y="35"/>
                      <a:pt x="133" y="32"/>
                    </a:cubicBezTo>
                    <a:close/>
                    <a:moveTo>
                      <a:pt x="128" y="120"/>
                    </a:moveTo>
                    <a:cubicBezTo>
                      <a:pt x="48" y="120"/>
                      <a:pt x="48" y="120"/>
                      <a:pt x="48" y="120"/>
                    </a:cubicBezTo>
                    <a:cubicBezTo>
                      <a:pt x="26" y="120"/>
                      <a:pt x="8" y="102"/>
                      <a:pt x="8" y="80"/>
                    </a:cubicBezTo>
                    <a:cubicBezTo>
                      <a:pt x="8" y="60"/>
                      <a:pt x="23" y="43"/>
                      <a:pt x="44" y="40"/>
                    </a:cubicBezTo>
                    <a:cubicBezTo>
                      <a:pt x="47" y="40"/>
                      <a:pt x="49" y="38"/>
                      <a:pt x="50" y="35"/>
                    </a:cubicBezTo>
                    <a:cubicBezTo>
                      <a:pt x="56" y="19"/>
                      <a:pt x="71" y="8"/>
                      <a:pt x="88" y="8"/>
                    </a:cubicBezTo>
                    <a:cubicBezTo>
                      <a:pt x="105" y="8"/>
                      <a:pt x="120" y="19"/>
                      <a:pt x="126" y="35"/>
                    </a:cubicBezTo>
                    <a:cubicBezTo>
                      <a:pt x="127" y="38"/>
                      <a:pt x="129" y="40"/>
                      <a:pt x="133" y="40"/>
                    </a:cubicBezTo>
                    <a:cubicBezTo>
                      <a:pt x="153" y="43"/>
                      <a:pt x="168" y="60"/>
                      <a:pt x="168" y="80"/>
                    </a:cubicBezTo>
                    <a:cubicBezTo>
                      <a:pt x="168" y="102"/>
                      <a:pt x="150" y="120"/>
                      <a:pt x="128" y="1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grpSp>
        <p:grpSp>
          <p:nvGrpSpPr>
            <p:cNvPr id="180" name="组合 179"/>
            <p:cNvGrpSpPr/>
            <p:nvPr/>
          </p:nvGrpSpPr>
          <p:grpSpPr>
            <a:xfrm>
              <a:off x="4122421" y="2478169"/>
              <a:ext cx="521205" cy="380092"/>
              <a:chOff x="6524625" y="473075"/>
              <a:chExt cx="671513" cy="492125"/>
            </a:xfrm>
            <a:solidFill>
              <a:schemeClr val="tx1">
                <a:lumMod val="75000"/>
                <a:lumOff val="25000"/>
              </a:schemeClr>
            </a:solidFill>
          </p:grpSpPr>
          <p:sp>
            <p:nvSpPr>
              <p:cNvPr id="182" name="Oval 5"/>
              <p:cNvSpPr>
                <a:spLocks noChangeArrowheads="1"/>
              </p:cNvSpPr>
              <p:nvPr/>
            </p:nvSpPr>
            <p:spPr bwMode="auto">
              <a:xfrm>
                <a:off x="6951663" y="735013"/>
                <a:ext cx="46038" cy="4603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183" name="Freeform 6"/>
              <p:cNvSpPr/>
              <p:nvPr/>
            </p:nvSpPr>
            <p:spPr bwMode="auto">
              <a:xfrm>
                <a:off x="6692900" y="873125"/>
                <a:ext cx="323850" cy="14288"/>
              </a:xfrm>
              <a:custGeom>
                <a:avLst/>
                <a:gdLst>
                  <a:gd name="T0" fmla="*/ 83 w 85"/>
                  <a:gd name="T1" fmla="*/ 0 h 4"/>
                  <a:gd name="T2" fmla="*/ 2 w 85"/>
                  <a:gd name="T3" fmla="*/ 0 h 4"/>
                  <a:gd name="T4" fmla="*/ 0 w 85"/>
                  <a:gd name="T5" fmla="*/ 2 h 4"/>
                  <a:gd name="T6" fmla="*/ 2 w 85"/>
                  <a:gd name="T7" fmla="*/ 4 h 4"/>
                  <a:gd name="T8" fmla="*/ 83 w 85"/>
                  <a:gd name="T9" fmla="*/ 4 h 4"/>
                  <a:gd name="T10" fmla="*/ 85 w 85"/>
                  <a:gd name="T11" fmla="*/ 2 h 4"/>
                  <a:gd name="T12" fmla="*/ 83 w 8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85" h="4">
                    <a:moveTo>
                      <a:pt x="83" y="0"/>
                    </a:moveTo>
                    <a:cubicBezTo>
                      <a:pt x="2" y="0"/>
                      <a:pt x="2" y="0"/>
                      <a:pt x="2" y="0"/>
                    </a:cubicBezTo>
                    <a:cubicBezTo>
                      <a:pt x="1" y="0"/>
                      <a:pt x="0" y="1"/>
                      <a:pt x="0" y="2"/>
                    </a:cubicBezTo>
                    <a:cubicBezTo>
                      <a:pt x="0" y="3"/>
                      <a:pt x="1" y="4"/>
                      <a:pt x="2" y="4"/>
                    </a:cubicBezTo>
                    <a:cubicBezTo>
                      <a:pt x="83" y="4"/>
                      <a:pt x="83" y="4"/>
                      <a:pt x="83" y="4"/>
                    </a:cubicBezTo>
                    <a:cubicBezTo>
                      <a:pt x="85" y="4"/>
                      <a:pt x="85" y="3"/>
                      <a:pt x="85" y="2"/>
                    </a:cubicBezTo>
                    <a:cubicBezTo>
                      <a:pt x="85" y="1"/>
                      <a:pt x="85" y="0"/>
                      <a:pt x="8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184" name="Freeform 7"/>
              <p:cNvSpPr>
                <a:spLocks noEditPoints="1"/>
              </p:cNvSpPr>
              <p:nvPr/>
            </p:nvSpPr>
            <p:spPr bwMode="auto">
              <a:xfrm>
                <a:off x="6678613" y="687388"/>
                <a:ext cx="365125" cy="139700"/>
              </a:xfrm>
              <a:custGeom>
                <a:avLst/>
                <a:gdLst>
                  <a:gd name="T0" fmla="*/ 78 w 96"/>
                  <a:gd name="T1" fmla="*/ 0 h 36"/>
                  <a:gd name="T2" fmla="*/ 18 w 96"/>
                  <a:gd name="T3" fmla="*/ 0 h 36"/>
                  <a:gd name="T4" fmla="*/ 0 w 96"/>
                  <a:gd name="T5" fmla="*/ 18 h 36"/>
                  <a:gd name="T6" fmla="*/ 18 w 96"/>
                  <a:gd name="T7" fmla="*/ 36 h 36"/>
                  <a:gd name="T8" fmla="*/ 78 w 96"/>
                  <a:gd name="T9" fmla="*/ 36 h 36"/>
                  <a:gd name="T10" fmla="*/ 96 w 96"/>
                  <a:gd name="T11" fmla="*/ 18 h 36"/>
                  <a:gd name="T12" fmla="*/ 78 w 96"/>
                  <a:gd name="T13" fmla="*/ 0 h 36"/>
                  <a:gd name="T14" fmla="*/ 78 w 96"/>
                  <a:gd name="T15" fmla="*/ 32 h 36"/>
                  <a:gd name="T16" fmla="*/ 18 w 96"/>
                  <a:gd name="T17" fmla="*/ 32 h 36"/>
                  <a:gd name="T18" fmla="*/ 4 w 96"/>
                  <a:gd name="T19" fmla="*/ 18 h 36"/>
                  <a:gd name="T20" fmla="*/ 18 w 96"/>
                  <a:gd name="T21" fmla="*/ 4 h 36"/>
                  <a:gd name="T22" fmla="*/ 78 w 96"/>
                  <a:gd name="T23" fmla="*/ 4 h 36"/>
                  <a:gd name="T24" fmla="*/ 92 w 96"/>
                  <a:gd name="T25" fmla="*/ 18 h 36"/>
                  <a:gd name="T26" fmla="*/ 78 w 96"/>
                  <a:gd name="T27" fmla="*/ 3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6" h="36">
                    <a:moveTo>
                      <a:pt x="78" y="0"/>
                    </a:moveTo>
                    <a:cubicBezTo>
                      <a:pt x="18" y="0"/>
                      <a:pt x="18" y="0"/>
                      <a:pt x="18" y="0"/>
                    </a:cubicBezTo>
                    <a:cubicBezTo>
                      <a:pt x="8" y="0"/>
                      <a:pt x="0" y="8"/>
                      <a:pt x="0" y="18"/>
                    </a:cubicBezTo>
                    <a:cubicBezTo>
                      <a:pt x="0" y="28"/>
                      <a:pt x="8" y="36"/>
                      <a:pt x="18" y="36"/>
                    </a:cubicBezTo>
                    <a:cubicBezTo>
                      <a:pt x="78" y="36"/>
                      <a:pt x="78" y="36"/>
                      <a:pt x="78" y="36"/>
                    </a:cubicBezTo>
                    <a:cubicBezTo>
                      <a:pt x="88" y="36"/>
                      <a:pt x="96" y="28"/>
                      <a:pt x="96" y="18"/>
                    </a:cubicBezTo>
                    <a:cubicBezTo>
                      <a:pt x="96" y="8"/>
                      <a:pt x="88" y="0"/>
                      <a:pt x="78" y="0"/>
                    </a:cubicBezTo>
                    <a:close/>
                    <a:moveTo>
                      <a:pt x="78" y="32"/>
                    </a:moveTo>
                    <a:cubicBezTo>
                      <a:pt x="18" y="32"/>
                      <a:pt x="18" y="32"/>
                      <a:pt x="18" y="32"/>
                    </a:cubicBezTo>
                    <a:cubicBezTo>
                      <a:pt x="10" y="32"/>
                      <a:pt x="4" y="26"/>
                      <a:pt x="4" y="18"/>
                    </a:cubicBezTo>
                    <a:cubicBezTo>
                      <a:pt x="4" y="10"/>
                      <a:pt x="10" y="4"/>
                      <a:pt x="18" y="4"/>
                    </a:cubicBezTo>
                    <a:cubicBezTo>
                      <a:pt x="78" y="4"/>
                      <a:pt x="78" y="4"/>
                      <a:pt x="78" y="4"/>
                    </a:cubicBezTo>
                    <a:cubicBezTo>
                      <a:pt x="86" y="4"/>
                      <a:pt x="92" y="10"/>
                      <a:pt x="92" y="18"/>
                    </a:cubicBezTo>
                    <a:cubicBezTo>
                      <a:pt x="92" y="26"/>
                      <a:pt x="86" y="32"/>
                      <a:pt x="78" y="3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185" name="Freeform 8"/>
              <p:cNvSpPr>
                <a:spLocks noEditPoints="1"/>
              </p:cNvSpPr>
              <p:nvPr/>
            </p:nvSpPr>
            <p:spPr bwMode="auto">
              <a:xfrm>
                <a:off x="6524625" y="473075"/>
                <a:ext cx="671513" cy="492125"/>
              </a:xfrm>
              <a:custGeom>
                <a:avLst/>
                <a:gdLst>
                  <a:gd name="T0" fmla="*/ 133 w 176"/>
                  <a:gd name="T1" fmla="*/ 32 h 128"/>
                  <a:gd name="T2" fmla="*/ 88 w 176"/>
                  <a:gd name="T3" fmla="*/ 0 h 128"/>
                  <a:gd name="T4" fmla="*/ 43 w 176"/>
                  <a:gd name="T5" fmla="*/ 32 h 128"/>
                  <a:gd name="T6" fmla="*/ 0 w 176"/>
                  <a:gd name="T7" fmla="*/ 80 h 128"/>
                  <a:gd name="T8" fmla="*/ 48 w 176"/>
                  <a:gd name="T9" fmla="*/ 128 h 128"/>
                  <a:gd name="T10" fmla="*/ 128 w 176"/>
                  <a:gd name="T11" fmla="*/ 128 h 128"/>
                  <a:gd name="T12" fmla="*/ 176 w 176"/>
                  <a:gd name="T13" fmla="*/ 80 h 128"/>
                  <a:gd name="T14" fmla="*/ 133 w 176"/>
                  <a:gd name="T15" fmla="*/ 32 h 128"/>
                  <a:gd name="T16" fmla="*/ 128 w 176"/>
                  <a:gd name="T17" fmla="*/ 120 h 128"/>
                  <a:gd name="T18" fmla="*/ 48 w 176"/>
                  <a:gd name="T19" fmla="*/ 120 h 128"/>
                  <a:gd name="T20" fmla="*/ 8 w 176"/>
                  <a:gd name="T21" fmla="*/ 80 h 128"/>
                  <a:gd name="T22" fmla="*/ 44 w 176"/>
                  <a:gd name="T23" fmla="*/ 40 h 128"/>
                  <a:gd name="T24" fmla="*/ 50 w 176"/>
                  <a:gd name="T25" fmla="*/ 35 h 128"/>
                  <a:gd name="T26" fmla="*/ 88 w 176"/>
                  <a:gd name="T27" fmla="*/ 8 h 128"/>
                  <a:gd name="T28" fmla="*/ 126 w 176"/>
                  <a:gd name="T29" fmla="*/ 35 h 128"/>
                  <a:gd name="T30" fmla="*/ 133 w 176"/>
                  <a:gd name="T31" fmla="*/ 40 h 128"/>
                  <a:gd name="T32" fmla="*/ 168 w 176"/>
                  <a:gd name="T33" fmla="*/ 80 h 128"/>
                  <a:gd name="T34" fmla="*/ 128 w 176"/>
                  <a:gd name="T35" fmla="*/ 12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6" h="128">
                    <a:moveTo>
                      <a:pt x="133" y="32"/>
                    </a:moveTo>
                    <a:cubicBezTo>
                      <a:pt x="127" y="14"/>
                      <a:pt x="109" y="0"/>
                      <a:pt x="88" y="0"/>
                    </a:cubicBezTo>
                    <a:cubicBezTo>
                      <a:pt x="67" y="0"/>
                      <a:pt x="49" y="14"/>
                      <a:pt x="43" y="32"/>
                    </a:cubicBezTo>
                    <a:cubicBezTo>
                      <a:pt x="19" y="35"/>
                      <a:pt x="0" y="55"/>
                      <a:pt x="0" y="80"/>
                    </a:cubicBezTo>
                    <a:cubicBezTo>
                      <a:pt x="0" y="107"/>
                      <a:pt x="22" y="128"/>
                      <a:pt x="48" y="128"/>
                    </a:cubicBezTo>
                    <a:cubicBezTo>
                      <a:pt x="128" y="128"/>
                      <a:pt x="128" y="128"/>
                      <a:pt x="128" y="128"/>
                    </a:cubicBezTo>
                    <a:cubicBezTo>
                      <a:pt x="155" y="128"/>
                      <a:pt x="176" y="107"/>
                      <a:pt x="176" y="80"/>
                    </a:cubicBezTo>
                    <a:cubicBezTo>
                      <a:pt x="176" y="55"/>
                      <a:pt x="157" y="35"/>
                      <a:pt x="133" y="32"/>
                    </a:cubicBezTo>
                    <a:close/>
                    <a:moveTo>
                      <a:pt x="128" y="120"/>
                    </a:moveTo>
                    <a:cubicBezTo>
                      <a:pt x="48" y="120"/>
                      <a:pt x="48" y="120"/>
                      <a:pt x="48" y="120"/>
                    </a:cubicBezTo>
                    <a:cubicBezTo>
                      <a:pt x="26" y="120"/>
                      <a:pt x="8" y="102"/>
                      <a:pt x="8" y="80"/>
                    </a:cubicBezTo>
                    <a:cubicBezTo>
                      <a:pt x="8" y="60"/>
                      <a:pt x="23" y="43"/>
                      <a:pt x="44" y="40"/>
                    </a:cubicBezTo>
                    <a:cubicBezTo>
                      <a:pt x="47" y="40"/>
                      <a:pt x="49" y="38"/>
                      <a:pt x="50" y="35"/>
                    </a:cubicBezTo>
                    <a:cubicBezTo>
                      <a:pt x="56" y="19"/>
                      <a:pt x="71" y="8"/>
                      <a:pt x="88" y="8"/>
                    </a:cubicBezTo>
                    <a:cubicBezTo>
                      <a:pt x="105" y="8"/>
                      <a:pt x="120" y="19"/>
                      <a:pt x="126" y="35"/>
                    </a:cubicBezTo>
                    <a:cubicBezTo>
                      <a:pt x="127" y="38"/>
                      <a:pt x="129" y="40"/>
                      <a:pt x="133" y="40"/>
                    </a:cubicBezTo>
                    <a:cubicBezTo>
                      <a:pt x="153" y="43"/>
                      <a:pt x="168" y="60"/>
                      <a:pt x="168" y="80"/>
                    </a:cubicBezTo>
                    <a:cubicBezTo>
                      <a:pt x="168" y="102"/>
                      <a:pt x="150" y="120"/>
                      <a:pt x="128" y="1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grpSp>
        <p:sp>
          <p:nvSpPr>
            <p:cNvPr id="181" name="圆角矩形 180"/>
            <p:cNvSpPr/>
            <p:nvPr/>
          </p:nvSpPr>
          <p:spPr>
            <a:xfrm>
              <a:off x="4045462" y="1467902"/>
              <a:ext cx="661415" cy="1544606"/>
            </a:xfrm>
            <a:prstGeom prst="roundRect">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90" name="组合 189"/>
          <p:cNvGrpSpPr/>
          <p:nvPr/>
        </p:nvGrpSpPr>
        <p:grpSpPr>
          <a:xfrm>
            <a:off x="5744272" y="4444574"/>
            <a:ext cx="521205" cy="380092"/>
            <a:chOff x="6524625" y="473075"/>
            <a:chExt cx="671513" cy="492125"/>
          </a:xfrm>
          <a:solidFill>
            <a:schemeClr val="tx1">
              <a:lumMod val="75000"/>
              <a:lumOff val="25000"/>
            </a:schemeClr>
          </a:solidFill>
        </p:grpSpPr>
        <p:sp>
          <p:nvSpPr>
            <p:cNvPr id="191" name="Oval 5"/>
            <p:cNvSpPr>
              <a:spLocks noChangeArrowheads="1"/>
            </p:cNvSpPr>
            <p:nvPr/>
          </p:nvSpPr>
          <p:spPr bwMode="auto">
            <a:xfrm>
              <a:off x="6951663" y="735013"/>
              <a:ext cx="46038" cy="4603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192" name="Freeform 6"/>
            <p:cNvSpPr/>
            <p:nvPr/>
          </p:nvSpPr>
          <p:spPr bwMode="auto">
            <a:xfrm>
              <a:off x="6692900" y="873125"/>
              <a:ext cx="323850" cy="14288"/>
            </a:xfrm>
            <a:custGeom>
              <a:avLst/>
              <a:gdLst>
                <a:gd name="T0" fmla="*/ 83 w 85"/>
                <a:gd name="T1" fmla="*/ 0 h 4"/>
                <a:gd name="T2" fmla="*/ 2 w 85"/>
                <a:gd name="T3" fmla="*/ 0 h 4"/>
                <a:gd name="T4" fmla="*/ 0 w 85"/>
                <a:gd name="T5" fmla="*/ 2 h 4"/>
                <a:gd name="T6" fmla="*/ 2 w 85"/>
                <a:gd name="T7" fmla="*/ 4 h 4"/>
                <a:gd name="T8" fmla="*/ 83 w 85"/>
                <a:gd name="T9" fmla="*/ 4 h 4"/>
                <a:gd name="T10" fmla="*/ 85 w 85"/>
                <a:gd name="T11" fmla="*/ 2 h 4"/>
                <a:gd name="T12" fmla="*/ 83 w 8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85" h="4">
                  <a:moveTo>
                    <a:pt x="83" y="0"/>
                  </a:moveTo>
                  <a:cubicBezTo>
                    <a:pt x="2" y="0"/>
                    <a:pt x="2" y="0"/>
                    <a:pt x="2" y="0"/>
                  </a:cubicBezTo>
                  <a:cubicBezTo>
                    <a:pt x="1" y="0"/>
                    <a:pt x="0" y="1"/>
                    <a:pt x="0" y="2"/>
                  </a:cubicBezTo>
                  <a:cubicBezTo>
                    <a:pt x="0" y="3"/>
                    <a:pt x="1" y="4"/>
                    <a:pt x="2" y="4"/>
                  </a:cubicBezTo>
                  <a:cubicBezTo>
                    <a:pt x="83" y="4"/>
                    <a:pt x="83" y="4"/>
                    <a:pt x="83" y="4"/>
                  </a:cubicBezTo>
                  <a:cubicBezTo>
                    <a:pt x="85" y="4"/>
                    <a:pt x="85" y="3"/>
                    <a:pt x="85" y="2"/>
                  </a:cubicBezTo>
                  <a:cubicBezTo>
                    <a:pt x="85" y="1"/>
                    <a:pt x="85" y="0"/>
                    <a:pt x="8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193" name="Freeform 7"/>
            <p:cNvSpPr>
              <a:spLocks noEditPoints="1"/>
            </p:cNvSpPr>
            <p:nvPr/>
          </p:nvSpPr>
          <p:spPr bwMode="auto">
            <a:xfrm>
              <a:off x="6678613" y="687388"/>
              <a:ext cx="365125" cy="139700"/>
            </a:xfrm>
            <a:custGeom>
              <a:avLst/>
              <a:gdLst>
                <a:gd name="T0" fmla="*/ 78 w 96"/>
                <a:gd name="T1" fmla="*/ 0 h 36"/>
                <a:gd name="T2" fmla="*/ 18 w 96"/>
                <a:gd name="T3" fmla="*/ 0 h 36"/>
                <a:gd name="T4" fmla="*/ 0 w 96"/>
                <a:gd name="T5" fmla="*/ 18 h 36"/>
                <a:gd name="T6" fmla="*/ 18 w 96"/>
                <a:gd name="T7" fmla="*/ 36 h 36"/>
                <a:gd name="T8" fmla="*/ 78 w 96"/>
                <a:gd name="T9" fmla="*/ 36 h 36"/>
                <a:gd name="T10" fmla="*/ 96 w 96"/>
                <a:gd name="T11" fmla="*/ 18 h 36"/>
                <a:gd name="T12" fmla="*/ 78 w 96"/>
                <a:gd name="T13" fmla="*/ 0 h 36"/>
                <a:gd name="T14" fmla="*/ 78 w 96"/>
                <a:gd name="T15" fmla="*/ 32 h 36"/>
                <a:gd name="T16" fmla="*/ 18 w 96"/>
                <a:gd name="T17" fmla="*/ 32 h 36"/>
                <a:gd name="T18" fmla="*/ 4 w 96"/>
                <a:gd name="T19" fmla="*/ 18 h 36"/>
                <a:gd name="T20" fmla="*/ 18 w 96"/>
                <a:gd name="T21" fmla="*/ 4 h 36"/>
                <a:gd name="T22" fmla="*/ 78 w 96"/>
                <a:gd name="T23" fmla="*/ 4 h 36"/>
                <a:gd name="T24" fmla="*/ 92 w 96"/>
                <a:gd name="T25" fmla="*/ 18 h 36"/>
                <a:gd name="T26" fmla="*/ 78 w 96"/>
                <a:gd name="T27" fmla="*/ 3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6" h="36">
                  <a:moveTo>
                    <a:pt x="78" y="0"/>
                  </a:moveTo>
                  <a:cubicBezTo>
                    <a:pt x="18" y="0"/>
                    <a:pt x="18" y="0"/>
                    <a:pt x="18" y="0"/>
                  </a:cubicBezTo>
                  <a:cubicBezTo>
                    <a:pt x="8" y="0"/>
                    <a:pt x="0" y="8"/>
                    <a:pt x="0" y="18"/>
                  </a:cubicBezTo>
                  <a:cubicBezTo>
                    <a:pt x="0" y="28"/>
                    <a:pt x="8" y="36"/>
                    <a:pt x="18" y="36"/>
                  </a:cubicBezTo>
                  <a:cubicBezTo>
                    <a:pt x="78" y="36"/>
                    <a:pt x="78" y="36"/>
                    <a:pt x="78" y="36"/>
                  </a:cubicBezTo>
                  <a:cubicBezTo>
                    <a:pt x="88" y="36"/>
                    <a:pt x="96" y="28"/>
                    <a:pt x="96" y="18"/>
                  </a:cubicBezTo>
                  <a:cubicBezTo>
                    <a:pt x="96" y="8"/>
                    <a:pt x="88" y="0"/>
                    <a:pt x="78" y="0"/>
                  </a:cubicBezTo>
                  <a:close/>
                  <a:moveTo>
                    <a:pt x="78" y="32"/>
                  </a:moveTo>
                  <a:cubicBezTo>
                    <a:pt x="18" y="32"/>
                    <a:pt x="18" y="32"/>
                    <a:pt x="18" y="32"/>
                  </a:cubicBezTo>
                  <a:cubicBezTo>
                    <a:pt x="10" y="32"/>
                    <a:pt x="4" y="26"/>
                    <a:pt x="4" y="18"/>
                  </a:cubicBezTo>
                  <a:cubicBezTo>
                    <a:pt x="4" y="10"/>
                    <a:pt x="10" y="4"/>
                    <a:pt x="18" y="4"/>
                  </a:cubicBezTo>
                  <a:cubicBezTo>
                    <a:pt x="78" y="4"/>
                    <a:pt x="78" y="4"/>
                    <a:pt x="78" y="4"/>
                  </a:cubicBezTo>
                  <a:cubicBezTo>
                    <a:pt x="86" y="4"/>
                    <a:pt x="92" y="10"/>
                    <a:pt x="92" y="18"/>
                  </a:cubicBezTo>
                  <a:cubicBezTo>
                    <a:pt x="92" y="26"/>
                    <a:pt x="86" y="32"/>
                    <a:pt x="78" y="3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194" name="Freeform 8"/>
            <p:cNvSpPr>
              <a:spLocks noEditPoints="1"/>
            </p:cNvSpPr>
            <p:nvPr/>
          </p:nvSpPr>
          <p:spPr bwMode="auto">
            <a:xfrm>
              <a:off x="6524625" y="473075"/>
              <a:ext cx="671513" cy="492125"/>
            </a:xfrm>
            <a:custGeom>
              <a:avLst/>
              <a:gdLst>
                <a:gd name="T0" fmla="*/ 133 w 176"/>
                <a:gd name="T1" fmla="*/ 32 h 128"/>
                <a:gd name="T2" fmla="*/ 88 w 176"/>
                <a:gd name="T3" fmla="*/ 0 h 128"/>
                <a:gd name="T4" fmla="*/ 43 w 176"/>
                <a:gd name="T5" fmla="*/ 32 h 128"/>
                <a:gd name="T6" fmla="*/ 0 w 176"/>
                <a:gd name="T7" fmla="*/ 80 h 128"/>
                <a:gd name="T8" fmla="*/ 48 w 176"/>
                <a:gd name="T9" fmla="*/ 128 h 128"/>
                <a:gd name="T10" fmla="*/ 128 w 176"/>
                <a:gd name="T11" fmla="*/ 128 h 128"/>
                <a:gd name="T12" fmla="*/ 176 w 176"/>
                <a:gd name="T13" fmla="*/ 80 h 128"/>
                <a:gd name="T14" fmla="*/ 133 w 176"/>
                <a:gd name="T15" fmla="*/ 32 h 128"/>
                <a:gd name="T16" fmla="*/ 128 w 176"/>
                <a:gd name="T17" fmla="*/ 120 h 128"/>
                <a:gd name="T18" fmla="*/ 48 w 176"/>
                <a:gd name="T19" fmla="*/ 120 h 128"/>
                <a:gd name="T20" fmla="*/ 8 w 176"/>
                <a:gd name="T21" fmla="*/ 80 h 128"/>
                <a:gd name="T22" fmla="*/ 44 w 176"/>
                <a:gd name="T23" fmla="*/ 40 h 128"/>
                <a:gd name="T24" fmla="*/ 50 w 176"/>
                <a:gd name="T25" fmla="*/ 35 h 128"/>
                <a:gd name="T26" fmla="*/ 88 w 176"/>
                <a:gd name="T27" fmla="*/ 8 h 128"/>
                <a:gd name="T28" fmla="*/ 126 w 176"/>
                <a:gd name="T29" fmla="*/ 35 h 128"/>
                <a:gd name="T30" fmla="*/ 133 w 176"/>
                <a:gd name="T31" fmla="*/ 40 h 128"/>
                <a:gd name="T32" fmla="*/ 168 w 176"/>
                <a:gd name="T33" fmla="*/ 80 h 128"/>
                <a:gd name="T34" fmla="*/ 128 w 176"/>
                <a:gd name="T35" fmla="*/ 12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6" h="128">
                  <a:moveTo>
                    <a:pt x="133" y="32"/>
                  </a:moveTo>
                  <a:cubicBezTo>
                    <a:pt x="127" y="14"/>
                    <a:pt x="109" y="0"/>
                    <a:pt x="88" y="0"/>
                  </a:cubicBezTo>
                  <a:cubicBezTo>
                    <a:pt x="67" y="0"/>
                    <a:pt x="49" y="14"/>
                    <a:pt x="43" y="32"/>
                  </a:cubicBezTo>
                  <a:cubicBezTo>
                    <a:pt x="19" y="35"/>
                    <a:pt x="0" y="55"/>
                    <a:pt x="0" y="80"/>
                  </a:cubicBezTo>
                  <a:cubicBezTo>
                    <a:pt x="0" y="107"/>
                    <a:pt x="22" y="128"/>
                    <a:pt x="48" y="128"/>
                  </a:cubicBezTo>
                  <a:cubicBezTo>
                    <a:pt x="128" y="128"/>
                    <a:pt x="128" y="128"/>
                    <a:pt x="128" y="128"/>
                  </a:cubicBezTo>
                  <a:cubicBezTo>
                    <a:pt x="155" y="128"/>
                    <a:pt x="176" y="107"/>
                    <a:pt x="176" y="80"/>
                  </a:cubicBezTo>
                  <a:cubicBezTo>
                    <a:pt x="176" y="55"/>
                    <a:pt x="157" y="35"/>
                    <a:pt x="133" y="32"/>
                  </a:cubicBezTo>
                  <a:close/>
                  <a:moveTo>
                    <a:pt x="128" y="120"/>
                  </a:moveTo>
                  <a:cubicBezTo>
                    <a:pt x="48" y="120"/>
                    <a:pt x="48" y="120"/>
                    <a:pt x="48" y="120"/>
                  </a:cubicBezTo>
                  <a:cubicBezTo>
                    <a:pt x="26" y="120"/>
                    <a:pt x="8" y="102"/>
                    <a:pt x="8" y="80"/>
                  </a:cubicBezTo>
                  <a:cubicBezTo>
                    <a:pt x="8" y="60"/>
                    <a:pt x="23" y="43"/>
                    <a:pt x="44" y="40"/>
                  </a:cubicBezTo>
                  <a:cubicBezTo>
                    <a:pt x="47" y="40"/>
                    <a:pt x="49" y="38"/>
                    <a:pt x="50" y="35"/>
                  </a:cubicBezTo>
                  <a:cubicBezTo>
                    <a:pt x="56" y="19"/>
                    <a:pt x="71" y="8"/>
                    <a:pt x="88" y="8"/>
                  </a:cubicBezTo>
                  <a:cubicBezTo>
                    <a:pt x="105" y="8"/>
                    <a:pt x="120" y="19"/>
                    <a:pt x="126" y="35"/>
                  </a:cubicBezTo>
                  <a:cubicBezTo>
                    <a:pt x="127" y="38"/>
                    <a:pt x="129" y="40"/>
                    <a:pt x="133" y="40"/>
                  </a:cubicBezTo>
                  <a:cubicBezTo>
                    <a:pt x="153" y="43"/>
                    <a:pt x="168" y="60"/>
                    <a:pt x="168" y="80"/>
                  </a:cubicBezTo>
                  <a:cubicBezTo>
                    <a:pt x="168" y="102"/>
                    <a:pt x="150" y="120"/>
                    <a:pt x="128" y="1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grpSp>
      <p:cxnSp>
        <p:nvCxnSpPr>
          <p:cNvPr id="195" name="直接箭头连接符 194"/>
          <p:cNvCxnSpPr>
            <a:endCxn id="181" idx="0"/>
          </p:cNvCxnSpPr>
          <p:nvPr/>
        </p:nvCxnSpPr>
        <p:spPr>
          <a:xfrm flipH="1">
            <a:off x="5973407" y="4825123"/>
            <a:ext cx="6853" cy="25690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53" name="文本框 252"/>
          <p:cNvSpPr txBox="1"/>
          <p:nvPr/>
        </p:nvSpPr>
        <p:spPr>
          <a:xfrm>
            <a:off x="5647946" y="1138712"/>
            <a:ext cx="1004515" cy="646331"/>
          </a:xfrm>
          <a:prstGeom prst="rect">
            <a:avLst/>
          </a:prstGeom>
          <a:noFill/>
        </p:spPr>
        <p:txBody>
          <a:bodyPr wrap="square" rtlCol="0">
            <a:spAutoFit/>
          </a:bodyPr>
          <a:lstStyle/>
          <a:p>
            <a:pPr algn="ctr"/>
            <a:endParaRPr lang="en-US" altLang="zh-CN" sz="1200" b="1" dirty="0">
              <a:latin typeface="华文楷体" panose="02010600040101010101" pitchFamily="2" charset="-122"/>
              <a:ea typeface="华文楷体" panose="02010600040101010101" pitchFamily="2" charset="-122"/>
            </a:endParaRPr>
          </a:p>
          <a:p>
            <a:pPr algn="ctr"/>
            <a:r>
              <a:rPr lang="en-US" altLang="zh-CN" sz="1200" b="1" dirty="0">
                <a:latin typeface="华文楷体" panose="02010600040101010101" pitchFamily="2" charset="-122"/>
                <a:ea typeface="华文楷体" panose="02010600040101010101" pitchFamily="2" charset="-122"/>
              </a:rPr>
              <a:t>Nginx</a:t>
            </a:r>
            <a:r>
              <a:rPr lang="zh-CN" altLang="en-US" sz="1200" b="1" dirty="0">
                <a:latin typeface="华文楷体" panose="02010600040101010101" pitchFamily="2" charset="-122"/>
                <a:ea typeface="华文楷体" panose="02010600040101010101" pitchFamily="2" charset="-122"/>
              </a:rPr>
              <a:t>反向代理（</a:t>
            </a:r>
            <a:r>
              <a:rPr lang="en-US" altLang="zh-CN" sz="1200" b="1" dirty="0">
                <a:latin typeface="华文楷体" panose="02010600040101010101" pitchFamily="2" charset="-122"/>
                <a:ea typeface="华文楷体" panose="02010600040101010101" pitchFamily="2" charset="-122"/>
              </a:rPr>
              <a:t>X</a:t>
            </a:r>
            <a:r>
              <a:rPr lang="zh-CN" altLang="en-US" sz="1200" b="1" dirty="0">
                <a:latin typeface="华文楷体" panose="02010600040101010101" pitchFamily="2" charset="-122"/>
                <a:ea typeface="华文楷体" panose="02010600040101010101" pitchFamily="2" charset="-122"/>
              </a:rPr>
              <a:t>台）</a:t>
            </a:r>
          </a:p>
        </p:txBody>
      </p:sp>
      <p:sp>
        <p:nvSpPr>
          <p:cNvPr id="254" name="文本框 253"/>
          <p:cNvSpPr txBox="1"/>
          <p:nvPr/>
        </p:nvSpPr>
        <p:spPr>
          <a:xfrm>
            <a:off x="5524603" y="3767535"/>
            <a:ext cx="1004515" cy="646331"/>
          </a:xfrm>
          <a:prstGeom prst="rect">
            <a:avLst/>
          </a:prstGeom>
          <a:noFill/>
        </p:spPr>
        <p:txBody>
          <a:bodyPr wrap="square" rtlCol="0">
            <a:spAutoFit/>
          </a:bodyPr>
          <a:lstStyle/>
          <a:p>
            <a:pPr algn="ctr"/>
            <a:endParaRPr lang="en-US" altLang="zh-CN" sz="1200" b="1" dirty="0">
              <a:latin typeface="华文楷体" panose="02010600040101010101" pitchFamily="2" charset="-122"/>
              <a:ea typeface="华文楷体" panose="02010600040101010101" pitchFamily="2" charset="-122"/>
            </a:endParaRPr>
          </a:p>
          <a:p>
            <a:pPr algn="ctr"/>
            <a:r>
              <a:rPr lang="en-US" altLang="zh-CN" sz="1200" b="1" dirty="0">
                <a:latin typeface="华文楷体" panose="02010600040101010101" pitchFamily="2" charset="-122"/>
                <a:ea typeface="华文楷体" panose="02010600040101010101" pitchFamily="2" charset="-122"/>
              </a:rPr>
              <a:t>Nginx</a:t>
            </a:r>
            <a:r>
              <a:rPr lang="zh-CN" altLang="en-US" sz="1200" b="1" dirty="0">
                <a:latin typeface="华文楷体" panose="02010600040101010101" pitchFamily="2" charset="-122"/>
                <a:ea typeface="华文楷体" panose="02010600040101010101" pitchFamily="2" charset="-122"/>
              </a:rPr>
              <a:t>反向代理（</a:t>
            </a:r>
            <a:r>
              <a:rPr lang="en-US" altLang="zh-CN" sz="1200" b="1" dirty="0">
                <a:latin typeface="华文楷体" panose="02010600040101010101" pitchFamily="2" charset="-122"/>
                <a:ea typeface="华文楷体" panose="02010600040101010101" pitchFamily="2" charset="-122"/>
              </a:rPr>
              <a:t>X</a:t>
            </a:r>
            <a:r>
              <a:rPr lang="zh-CN" altLang="en-US" sz="1200" b="1" dirty="0">
                <a:latin typeface="华文楷体" panose="02010600040101010101" pitchFamily="2" charset="-122"/>
                <a:ea typeface="华文楷体" panose="02010600040101010101" pitchFamily="2" charset="-122"/>
              </a:rPr>
              <a:t>台）</a:t>
            </a:r>
          </a:p>
        </p:txBody>
      </p:sp>
      <p:sp>
        <p:nvSpPr>
          <p:cNvPr id="255" name="文本框 254"/>
          <p:cNvSpPr txBox="1"/>
          <p:nvPr/>
        </p:nvSpPr>
        <p:spPr>
          <a:xfrm>
            <a:off x="7909457" y="6091526"/>
            <a:ext cx="1004515" cy="600164"/>
          </a:xfrm>
          <a:prstGeom prst="rect">
            <a:avLst/>
          </a:prstGeom>
          <a:noFill/>
        </p:spPr>
        <p:txBody>
          <a:bodyPr wrap="square" rtlCol="0">
            <a:spAutoFit/>
          </a:bodyPr>
          <a:lstStyle/>
          <a:p>
            <a:pPr algn="ctr"/>
            <a:r>
              <a:rPr lang="en-US" altLang="zh-CN" sz="1100" b="1" dirty="0">
                <a:latin typeface="华文楷体" panose="02010600040101010101" pitchFamily="2" charset="-122"/>
                <a:ea typeface="华文楷体" panose="02010600040101010101" pitchFamily="2" charset="-122"/>
              </a:rPr>
              <a:t>MySQL/Aurora-</a:t>
            </a:r>
            <a:r>
              <a:rPr lang="en-US" altLang="zh-CN" sz="1100" b="1" dirty="0" err="1">
                <a:latin typeface="华文楷体" panose="02010600040101010101" pitchFamily="2" charset="-122"/>
                <a:ea typeface="华文楷体" panose="02010600040101010101" pitchFamily="2" charset="-122"/>
              </a:rPr>
              <a:t>Mysql</a:t>
            </a:r>
            <a:r>
              <a:rPr lang="zh-CN" altLang="en-US" sz="1100" b="1" dirty="0">
                <a:latin typeface="华文楷体" panose="02010600040101010101" pitchFamily="2" charset="-122"/>
                <a:ea typeface="华文楷体" panose="02010600040101010101" pitchFamily="2" charset="-122"/>
              </a:rPr>
              <a:t>（</a:t>
            </a:r>
            <a:r>
              <a:rPr lang="en-US" altLang="zh-CN" sz="1100" b="1" dirty="0">
                <a:latin typeface="华文楷体" panose="02010600040101010101" pitchFamily="2" charset="-122"/>
                <a:ea typeface="华文楷体" panose="02010600040101010101" pitchFamily="2" charset="-122"/>
              </a:rPr>
              <a:t>X</a:t>
            </a:r>
            <a:r>
              <a:rPr lang="zh-CN" altLang="en-US" sz="1100" b="1" dirty="0">
                <a:latin typeface="华文楷体" panose="02010600040101010101" pitchFamily="2" charset="-122"/>
                <a:ea typeface="华文楷体" panose="02010600040101010101" pitchFamily="2" charset="-122"/>
              </a:rPr>
              <a:t>台）</a:t>
            </a:r>
          </a:p>
        </p:txBody>
      </p:sp>
      <p:sp>
        <p:nvSpPr>
          <p:cNvPr id="256" name="文本框 255"/>
          <p:cNvSpPr txBox="1"/>
          <p:nvPr/>
        </p:nvSpPr>
        <p:spPr>
          <a:xfrm>
            <a:off x="9764943" y="2368390"/>
            <a:ext cx="1004515" cy="276999"/>
          </a:xfrm>
          <a:prstGeom prst="rect">
            <a:avLst/>
          </a:prstGeom>
          <a:noFill/>
        </p:spPr>
        <p:txBody>
          <a:bodyPr wrap="square" rtlCol="0">
            <a:spAutoFit/>
          </a:bodyPr>
          <a:lstStyle/>
          <a:p>
            <a:pPr algn="ctr"/>
            <a:r>
              <a:rPr lang="en-US" altLang="zh-CN" sz="1200" b="1" dirty="0">
                <a:latin typeface="华文楷体" panose="02010600040101010101" pitchFamily="2" charset="-122"/>
                <a:ea typeface="华文楷体" panose="02010600040101010101" pitchFamily="2" charset="-122"/>
              </a:rPr>
              <a:t>Region A</a:t>
            </a:r>
            <a:endParaRPr lang="zh-CN" altLang="en-US" sz="1200" b="1" dirty="0">
              <a:latin typeface="华文楷体" panose="02010600040101010101" pitchFamily="2" charset="-122"/>
              <a:ea typeface="华文楷体" panose="02010600040101010101" pitchFamily="2" charset="-122"/>
            </a:endParaRPr>
          </a:p>
        </p:txBody>
      </p:sp>
      <p:sp>
        <p:nvSpPr>
          <p:cNvPr id="149" name="文本框 148"/>
          <p:cNvSpPr txBox="1"/>
          <p:nvPr/>
        </p:nvSpPr>
        <p:spPr>
          <a:xfrm>
            <a:off x="9806230" y="5244183"/>
            <a:ext cx="1004515" cy="276999"/>
          </a:xfrm>
          <a:prstGeom prst="rect">
            <a:avLst/>
          </a:prstGeom>
          <a:noFill/>
        </p:spPr>
        <p:txBody>
          <a:bodyPr wrap="square" rtlCol="0">
            <a:spAutoFit/>
          </a:bodyPr>
          <a:lstStyle/>
          <a:p>
            <a:pPr algn="ctr"/>
            <a:r>
              <a:rPr lang="en-US" altLang="zh-CN" sz="1200" b="1" dirty="0">
                <a:latin typeface="华文楷体" panose="02010600040101010101" pitchFamily="2" charset="-122"/>
                <a:ea typeface="华文楷体" panose="02010600040101010101" pitchFamily="2" charset="-122"/>
              </a:rPr>
              <a:t>Region B</a:t>
            </a:r>
            <a:endParaRPr lang="zh-CN" altLang="en-US" sz="1200" b="1" dirty="0">
              <a:latin typeface="华文楷体" panose="02010600040101010101" pitchFamily="2" charset="-122"/>
              <a:ea typeface="华文楷体" panose="02010600040101010101" pitchFamily="2" charset="-122"/>
            </a:endParaRPr>
          </a:p>
        </p:txBody>
      </p:sp>
      <p:sp>
        <p:nvSpPr>
          <p:cNvPr id="150" name="矩形 149"/>
          <p:cNvSpPr/>
          <p:nvPr/>
        </p:nvSpPr>
        <p:spPr>
          <a:xfrm rot="20059531">
            <a:off x="2013881" y="1462659"/>
            <a:ext cx="4291516" cy="1448660"/>
          </a:xfrm>
          <a:prstGeom prst="rect">
            <a:avLst/>
          </a:prstGeom>
          <a:solidFill>
            <a:srgbClr val="FFFF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solidFill>
                  <a:srgbClr val="C00000"/>
                </a:solidFill>
              </a:rPr>
              <a:t>该模板需要根据客户实际情况修改</a:t>
            </a:r>
          </a:p>
        </p:txBody>
      </p:sp>
    </p:spTree>
    <p:extLst>
      <p:ext uri="{BB962C8B-B14F-4D97-AF65-F5344CB8AC3E}">
        <p14:creationId xmlns:p14="http://schemas.microsoft.com/office/powerpoint/2010/main" val="1773267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480236" y="62492"/>
            <a:ext cx="1723549" cy="461665"/>
          </a:xfrm>
          <a:prstGeom prst="rect">
            <a:avLst/>
          </a:prstGeom>
          <a:noFill/>
        </p:spPr>
        <p:txBody>
          <a:bodyPr wrap="none" rtlCol="0">
            <a:spAutoFit/>
          </a:bodyPr>
          <a:lstStyle/>
          <a:p>
            <a:r>
              <a:rPr lang="zh-CN" altLang="en-US" sz="2400" b="1" dirty="0">
                <a:latin typeface="微软雅黑" panose="020B0503020204020204" pitchFamily="34" charset="-122"/>
                <a:ea typeface="微软雅黑" panose="020B0503020204020204" pitchFamily="34" charset="-122"/>
                <a:cs typeface="Lucida Sans Unicode" panose="020B0602030504020204" pitchFamily="34" charset="0"/>
              </a:rPr>
              <a:t>目标端架构</a:t>
            </a:r>
          </a:p>
        </p:txBody>
      </p:sp>
      <p:sp>
        <p:nvSpPr>
          <p:cNvPr id="4" name="矩形 3"/>
          <p:cNvSpPr/>
          <p:nvPr/>
        </p:nvSpPr>
        <p:spPr>
          <a:xfrm>
            <a:off x="1727702" y="816282"/>
            <a:ext cx="8226286" cy="539496"/>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1727702" y="816281"/>
            <a:ext cx="8238744" cy="579482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6" name="直接连接符 5"/>
          <p:cNvCxnSpPr/>
          <p:nvPr/>
        </p:nvCxnSpPr>
        <p:spPr>
          <a:xfrm>
            <a:off x="2742686" y="816282"/>
            <a:ext cx="0" cy="57948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3919214" y="816282"/>
            <a:ext cx="0" cy="57948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a:off x="5342630" y="816282"/>
            <a:ext cx="0" cy="57948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a:off x="6638030" y="882802"/>
            <a:ext cx="0" cy="57283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a:off x="7827512" y="1067878"/>
            <a:ext cx="0" cy="55595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8881358" y="816282"/>
            <a:ext cx="0" cy="57948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a:off x="1727702" y="3935002"/>
            <a:ext cx="8238744"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3" name="文本框 12"/>
          <p:cNvSpPr txBox="1"/>
          <p:nvPr/>
        </p:nvSpPr>
        <p:spPr>
          <a:xfrm>
            <a:off x="1837431" y="947530"/>
            <a:ext cx="877824" cy="276999"/>
          </a:xfrm>
          <a:prstGeom prst="rect">
            <a:avLst/>
          </a:prstGeom>
          <a:noFill/>
        </p:spPr>
        <p:txBody>
          <a:bodyPr wrap="square" rtlCol="0">
            <a:spAutoFit/>
          </a:bodyPr>
          <a:lstStyle/>
          <a:p>
            <a:r>
              <a:rPr lang="zh-CN" altLang="en-US" sz="1200" b="1" dirty="0">
                <a:latin typeface="华文楷体" panose="02010600040101010101" pitchFamily="2" charset="-122"/>
                <a:ea typeface="华文楷体" panose="02010600040101010101" pitchFamily="2" charset="-122"/>
              </a:rPr>
              <a:t>用户</a:t>
            </a:r>
            <a:r>
              <a:rPr lang="en-US" altLang="zh-CN" sz="1200" b="1" dirty="0">
                <a:latin typeface="华文楷体" panose="02010600040101010101" pitchFamily="2" charset="-122"/>
                <a:ea typeface="华文楷体" panose="02010600040101010101" pitchFamily="2" charset="-122"/>
              </a:rPr>
              <a:t>/</a:t>
            </a:r>
            <a:r>
              <a:rPr lang="zh-CN" altLang="en-US" sz="1200" b="1" dirty="0">
                <a:latin typeface="华文楷体" panose="02010600040101010101" pitchFamily="2" charset="-122"/>
                <a:ea typeface="华文楷体" panose="02010600040101010101" pitchFamily="2" charset="-122"/>
              </a:rPr>
              <a:t>系统</a:t>
            </a:r>
          </a:p>
        </p:txBody>
      </p:sp>
      <p:sp>
        <p:nvSpPr>
          <p:cNvPr id="14" name="文本框 13"/>
          <p:cNvSpPr txBox="1"/>
          <p:nvPr/>
        </p:nvSpPr>
        <p:spPr>
          <a:xfrm>
            <a:off x="2951477" y="967980"/>
            <a:ext cx="877824" cy="276999"/>
          </a:xfrm>
          <a:prstGeom prst="rect">
            <a:avLst/>
          </a:prstGeom>
          <a:noFill/>
        </p:spPr>
        <p:txBody>
          <a:bodyPr wrap="square" rtlCol="0">
            <a:spAutoFit/>
          </a:bodyPr>
          <a:lstStyle/>
          <a:p>
            <a:r>
              <a:rPr lang="zh-CN" altLang="en-US" sz="1200" b="1" dirty="0">
                <a:latin typeface="华文楷体" panose="02010600040101010101" pitchFamily="2" charset="-122"/>
                <a:ea typeface="华文楷体" panose="02010600040101010101" pitchFamily="2" charset="-122"/>
              </a:rPr>
              <a:t>外部</a:t>
            </a:r>
          </a:p>
        </p:txBody>
      </p:sp>
      <p:sp>
        <p:nvSpPr>
          <p:cNvPr id="15" name="文本框 14"/>
          <p:cNvSpPr txBox="1"/>
          <p:nvPr/>
        </p:nvSpPr>
        <p:spPr>
          <a:xfrm>
            <a:off x="4182867" y="969855"/>
            <a:ext cx="877824" cy="276999"/>
          </a:xfrm>
          <a:prstGeom prst="rect">
            <a:avLst/>
          </a:prstGeom>
          <a:noFill/>
        </p:spPr>
        <p:txBody>
          <a:bodyPr wrap="square" rtlCol="0">
            <a:spAutoFit/>
          </a:bodyPr>
          <a:lstStyle/>
          <a:p>
            <a:r>
              <a:rPr lang="zh-CN" altLang="en-US" sz="1200" b="1" dirty="0">
                <a:latin typeface="华文楷体" panose="02010600040101010101" pitchFamily="2" charset="-122"/>
                <a:ea typeface="华文楷体" panose="02010600040101010101" pitchFamily="2" charset="-122"/>
              </a:rPr>
              <a:t>接入层</a:t>
            </a:r>
          </a:p>
        </p:txBody>
      </p:sp>
      <p:sp>
        <p:nvSpPr>
          <p:cNvPr id="16" name="文本框 15"/>
          <p:cNvSpPr txBox="1"/>
          <p:nvPr/>
        </p:nvSpPr>
        <p:spPr>
          <a:xfrm>
            <a:off x="5568183" y="967979"/>
            <a:ext cx="877824" cy="276999"/>
          </a:xfrm>
          <a:prstGeom prst="rect">
            <a:avLst/>
          </a:prstGeom>
          <a:noFill/>
        </p:spPr>
        <p:txBody>
          <a:bodyPr wrap="square" rtlCol="0">
            <a:spAutoFit/>
          </a:bodyPr>
          <a:lstStyle/>
          <a:p>
            <a:r>
              <a:rPr lang="en-US" altLang="zh-CN" sz="1200" b="1" dirty="0">
                <a:latin typeface="华文楷体" panose="02010600040101010101" pitchFamily="2" charset="-122"/>
                <a:ea typeface="华文楷体" panose="02010600040101010101" pitchFamily="2" charset="-122"/>
              </a:rPr>
              <a:t>Web/app</a:t>
            </a:r>
            <a:endParaRPr lang="zh-CN" altLang="en-US" sz="1200" b="1" dirty="0">
              <a:latin typeface="华文楷体" panose="02010600040101010101" pitchFamily="2" charset="-122"/>
              <a:ea typeface="华文楷体" panose="02010600040101010101" pitchFamily="2" charset="-122"/>
            </a:endParaRPr>
          </a:p>
        </p:txBody>
      </p:sp>
      <p:sp>
        <p:nvSpPr>
          <p:cNvPr id="17" name="文本框 16"/>
          <p:cNvSpPr txBox="1"/>
          <p:nvPr/>
        </p:nvSpPr>
        <p:spPr>
          <a:xfrm>
            <a:off x="6722613" y="967979"/>
            <a:ext cx="1104899" cy="276999"/>
          </a:xfrm>
          <a:prstGeom prst="rect">
            <a:avLst/>
          </a:prstGeom>
          <a:noFill/>
        </p:spPr>
        <p:txBody>
          <a:bodyPr wrap="square" rtlCol="0">
            <a:spAutoFit/>
          </a:bodyPr>
          <a:lstStyle/>
          <a:p>
            <a:r>
              <a:rPr lang="zh-CN" altLang="en-US" sz="1200" b="1" dirty="0">
                <a:latin typeface="华文楷体" panose="02010600040101010101" pitchFamily="2" charset="-122"/>
                <a:ea typeface="华文楷体" panose="02010600040101010101" pitchFamily="2" charset="-122"/>
              </a:rPr>
              <a:t>缓存</a:t>
            </a:r>
            <a:r>
              <a:rPr lang="en-US" altLang="zh-CN" sz="1200" b="1" dirty="0">
                <a:latin typeface="华文楷体" panose="02010600040101010101" pitchFamily="2" charset="-122"/>
                <a:ea typeface="华文楷体" panose="02010600040101010101" pitchFamily="2" charset="-122"/>
              </a:rPr>
              <a:t>/</a:t>
            </a:r>
            <a:r>
              <a:rPr lang="zh-CN" altLang="en-US" sz="1200" b="1" dirty="0">
                <a:latin typeface="华文楷体" panose="02010600040101010101" pitchFamily="2" charset="-122"/>
                <a:ea typeface="华文楷体" panose="02010600040101010101" pitchFamily="2" charset="-122"/>
              </a:rPr>
              <a:t>中间件</a:t>
            </a:r>
          </a:p>
        </p:txBody>
      </p:sp>
      <p:sp>
        <p:nvSpPr>
          <p:cNvPr id="18" name="文本框 17"/>
          <p:cNvSpPr txBox="1"/>
          <p:nvPr/>
        </p:nvSpPr>
        <p:spPr>
          <a:xfrm>
            <a:off x="7967815" y="967979"/>
            <a:ext cx="672086" cy="276999"/>
          </a:xfrm>
          <a:prstGeom prst="rect">
            <a:avLst/>
          </a:prstGeom>
          <a:noFill/>
        </p:spPr>
        <p:txBody>
          <a:bodyPr wrap="square" rtlCol="0">
            <a:spAutoFit/>
          </a:bodyPr>
          <a:lstStyle/>
          <a:p>
            <a:r>
              <a:rPr lang="en-US" altLang="zh-CN" sz="1200" b="1" dirty="0">
                <a:latin typeface="华文楷体" panose="02010600040101010101" pitchFamily="2" charset="-122"/>
                <a:ea typeface="华文楷体" panose="02010600040101010101" pitchFamily="2" charset="-122"/>
              </a:rPr>
              <a:t>DB</a:t>
            </a:r>
            <a:endParaRPr lang="zh-CN" altLang="en-US" sz="1200" b="1" dirty="0">
              <a:latin typeface="华文楷体" panose="02010600040101010101" pitchFamily="2" charset="-122"/>
              <a:ea typeface="华文楷体" panose="02010600040101010101" pitchFamily="2" charset="-122"/>
            </a:endParaRPr>
          </a:p>
        </p:txBody>
      </p:sp>
      <p:sp>
        <p:nvSpPr>
          <p:cNvPr id="19" name="文本框 18"/>
          <p:cNvSpPr txBox="1"/>
          <p:nvPr/>
        </p:nvSpPr>
        <p:spPr>
          <a:xfrm>
            <a:off x="8881358" y="860966"/>
            <a:ext cx="1175013" cy="276999"/>
          </a:xfrm>
          <a:prstGeom prst="rect">
            <a:avLst/>
          </a:prstGeom>
          <a:noFill/>
        </p:spPr>
        <p:txBody>
          <a:bodyPr wrap="square" rtlCol="0">
            <a:spAutoFit/>
          </a:bodyPr>
          <a:lstStyle/>
          <a:p>
            <a:r>
              <a:rPr lang="zh-CN" altLang="en-US" sz="1200" b="1" dirty="0">
                <a:latin typeface="华文楷体" panose="02010600040101010101" pitchFamily="2" charset="-122"/>
                <a:ea typeface="华文楷体" panose="02010600040101010101" pitchFamily="2" charset="-122"/>
              </a:rPr>
              <a:t>对象存储</a:t>
            </a:r>
          </a:p>
        </p:txBody>
      </p:sp>
      <p:cxnSp>
        <p:nvCxnSpPr>
          <p:cNvPr id="21" name="直接连接符 20"/>
          <p:cNvCxnSpPr/>
          <p:nvPr/>
        </p:nvCxnSpPr>
        <p:spPr>
          <a:xfrm>
            <a:off x="9966446" y="860966"/>
            <a:ext cx="0" cy="55595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22" name="图片 21"/>
          <p:cNvPicPr>
            <a:picLocks noChangeAspect="1"/>
          </p:cNvPicPr>
          <p:nvPr/>
        </p:nvPicPr>
        <p:blipFill>
          <a:blip r:embed="rId2"/>
          <a:stretch>
            <a:fillRect/>
          </a:stretch>
        </p:blipFill>
        <p:spPr>
          <a:xfrm>
            <a:off x="1740086" y="1761730"/>
            <a:ext cx="554546" cy="444631"/>
          </a:xfrm>
          <a:prstGeom prst="rect">
            <a:avLst/>
          </a:prstGeom>
        </p:spPr>
      </p:pic>
      <p:sp>
        <p:nvSpPr>
          <p:cNvPr id="23" name="文本框 22"/>
          <p:cNvSpPr txBox="1"/>
          <p:nvPr/>
        </p:nvSpPr>
        <p:spPr>
          <a:xfrm>
            <a:off x="1757749" y="2104340"/>
            <a:ext cx="881743" cy="276999"/>
          </a:xfrm>
          <a:prstGeom prst="rect">
            <a:avLst/>
          </a:prstGeom>
          <a:noFill/>
        </p:spPr>
        <p:txBody>
          <a:bodyPr wrap="square" rtlCol="0">
            <a:spAutoFit/>
          </a:bodyPr>
          <a:lstStyle/>
          <a:p>
            <a:r>
              <a:rPr lang="en-US" altLang="zh-CN" sz="1200" b="1" dirty="0">
                <a:latin typeface="华文楷体" panose="02010600040101010101" pitchFamily="2" charset="-122"/>
                <a:ea typeface="华文楷体" panose="02010600040101010101" pitchFamily="2" charset="-122"/>
              </a:rPr>
              <a:t>Client</a:t>
            </a:r>
            <a:endParaRPr lang="zh-CN" altLang="en-US" sz="1200" b="1" dirty="0">
              <a:latin typeface="华文楷体" panose="02010600040101010101" pitchFamily="2" charset="-122"/>
              <a:ea typeface="华文楷体" panose="02010600040101010101" pitchFamily="2" charset="-122"/>
            </a:endParaRPr>
          </a:p>
        </p:txBody>
      </p:sp>
      <p:grpSp>
        <p:nvGrpSpPr>
          <p:cNvPr id="33" name="组合 32"/>
          <p:cNvGrpSpPr/>
          <p:nvPr/>
        </p:nvGrpSpPr>
        <p:grpSpPr>
          <a:xfrm>
            <a:off x="4302207" y="1722962"/>
            <a:ext cx="521205" cy="380092"/>
            <a:chOff x="6524625" y="473075"/>
            <a:chExt cx="671513" cy="492125"/>
          </a:xfrm>
          <a:solidFill>
            <a:schemeClr val="tx1">
              <a:lumMod val="75000"/>
              <a:lumOff val="25000"/>
            </a:schemeClr>
          </a:solidFill>
        </p:grpSpPr>
        <p:sp>
          <p:nvSpPr>
            <p:cNvPr id="34" name="Oval 5"/>
            <p:cNvSpPr>
              <a:spLocks noChangeArrowheads="1"/>
            </p:cNvSpPr>
            <p:nvPr/>
          </p:nvSpPr>
          <p:spPr bwMode="auto">
            <a:xfrm>
              <a:off x="6951663" y="735013"/>
              <a:ext cx="46038" cy="4603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35" name="Freeform 6"/>
            <p:cNvSpPr/>
            <p:nvPr/>
          </p:nvSpPr>
          <p:spPr bwMode="auto">
            <a:xfrm>
              <a:off x="6692900" y="873125"/>
              <a:ext cx="323850" cy="14288"/>
            </a:xfrm>
            <a:custGeom>
              <a:avLst/>
              <a:gdLst>
                <a:gd name="T0" fmla="*/ 83 w 85"/>
                <a:gd name="T1" fmla="*/ 0 h 4"/>
                <a:gd name="T2" fmla="*/ 2 w 85"/>
                <a:gd name="T3" fmla="*/ 0 h 4"/>
                <a:gd name="T4" fmla="*/ 0 w 85"/>
                <a:gd name="T5" fmla="*/ 2 h 4"/>
                <a:gd name="T6" fmla="*/ 2 w 85"/>
                <a:gd name="T7" fmla="*/ 4 h 4"/>
                <a:gd name="T8" fmla="*/ 83 w 85"/>
                <a:gd name="T9" fmla="*/ 4 h 4"/>
                <a:gd name="T10" fmla="*/ 85 w 85"/>
                <a:gd name="T11" fmla="*/ 2 h 4"/>
                <a:gd name="T12" fmla="*/ 83 w 8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85" h="4">
                  <a:moveTo>
                    <a:pt x="83" y="0"/>
                  </a:moveTo>
                  <a:cubicBezTo>
                    <a:pt x="2" y="0"/>
                    <a:pt x="2" y="0"/>
                    <a:pt x="2" y="0"/>
                  </a:cubicBezTo>
                  <a:cubicBezTo>
                    <a:pt x="1" y="0"/>
                    <a:pt x="0" y="1"/>
                    <a:pt x="0" y="2"/>
                  </a:cubicBezTo>
                  <a:cubicBezTo>
                    <a:pt x="0" y="3"/>
                    <a:pt x="1" y="4"/>
                    <a:pt x="2" y="4"/>
                  </a:cubicBezTo>
                  <a:cubicBezTo>
                    <a:pt x="83" y="4"/>
                    <a:pt x="83" y="4"/>
                    <a:pt x="83" y="4"/>
                  </a:cubicBezTo>
                  <a:cubicBezTo>
                    <a:pt x="85" y="4"/>
                    <a:pt x="85" y="3"/>
                    <a:pt x="85" y="2"/>
                  </a:cubicBezTo>
                  <a:cubicBezTo>
                    <a:pt x="85" y="1"/>
                    <a:pt x="85" y="0"/>
                    <a:pt x="8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36" name="Freeform 7"/>
            <p:cNvSpPr>
              <a:spLocks noEditPoints="1"/>
            </p:cNvSpPr>
            <p:nvPr/>
          </p:nvSpPr>
          <p:spPr bwMode="auto">
            <a:xfrm>
              <a:off x="6678613" y="687388"/>
              <a:ext cx="365125" cy="139700"/>
            </a:xfrm>
            <a:custGeom>
              <a:avLst/>
              <a:gdLst>
                <a:gd name="T0" fmla="*/ 78 w 96"/>
                <a:gd name="T1" fmla="*/ 0 h 36"/>
                <a:gd name="T2" fmla="*/ 18 w 96"/>
                <a:gd name="T3" fmla="*/ 0 h 36"/>
                <a:gd name="T4" fmla="*/ 0 w 96"/>
                <a:gd name="T5" fmla="*/ 18 h 36"/>
                <a:gd name="T6" fmla="*/ 18 w 96"/>
                <a:gd name="T7" fmla="*/ 36 h 36"/>
                <a:gd name="T8" fmla="*/ 78 w 96"/>
                <a:gd name="T9" fmla="*/ 36 h 36"/>
                <a:gd name="T10" fmla="*/ 96 w 96"/>
                <a:gd name="T11" fmla="*/ 18 h 36"/>
                <a:gd name="T12" fmla="*/ 78 w 96"/>
                <a:gd name="T13" fmla="*/ 0 h 36"/>
                <a:gd name="T14" fmla="*/ 78 w 96"/>
                <a:gd name="T15" fmla="*/ 32 h 36"/>
                <a:gd name="T16" fmla="*/ 18 w 96"/>
                <a:gd name="T17" fmla="*/ 32 h 36"/>
                <a:gd name="T18" fmla="*/ 4 w 96"/>
                <a:gd name="T19" fmla="*/ 18 h 36"/>
                <a:gd name="T20" fmla="*/ 18 w 96"/>
                <a:gd name="T21" fmla="*/ 4 h 36"/>
                <a:gd name="T22" fmla="*/ 78 w 96"/>
                <a:gd name="T23" fmla="*/ 4 h 36"/>
                <a:gd name="T24" fmla="*/ 92 w 96"/>
                <a:gd name="T25" fmla="*/ 18 h 36"/>
                <a:gd name="T26" fmla="*/ 78 w 96"/>
                <a:gd name="T27" fmla="*/ 3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6" h="36">
                  <a:moveTo>
                    <a:pt x="78" y="0"/>
                  </a:moveTo>
                  <a:cubicBezTo>
                    <a:pt x="18" y="0"/>
                    <a:pt x="18" y="0"/>
                    <a:pt x="18" y="0"/>
                  </a:cubicBezTo>
                  <a:cubicBezTo>
                    <a:pt x="8" y="0"/>
                    <a:pt x="0" y="8"/>
                    <a:pt x="0" y="18"/>
                  </a:cubicBezTo>
                  <a:cubicBezTo>
                    <a:pt x="0" y="28"/>
                    <a:pt x="8" y="36"/>
                    <a:pt x="18" y="36"/>
                  </a:cubicBezTo>
                  <a:cubicBezTo>
                    <a:pt x="78" y="36"/>
                    <a:pt x="78" y="36"/>
                    <a:pt x="78" y="36"/>
                  </a:cubicBezTo>
                  <a:cubicBezTo>
                    <a:pt x="88" y="36"/>
                    <a:pt x="96" y="28"/>
                    <a:pt x="96" y="18"/>
                  </a:cubicBezTo>
                  <a:cubicBezTo>
                    <a:pt x="96" y="8"/>
                    <a:pt x="88" y="0"/>
                    <a:pt x="78" y="0"/>
                  </a:cubicBezTo>
                  <a:close/>
                  <a:moveTo>
                    <a:pt x="78" y="32"/>
                  </a:moveTo>
                  <a:cubicBezTo>
                    <a:pt x="18" y="32"/>
                    <a:pt x="18" y="32"/>
                    <a:pt x="18" y="32"/>
                  </a:cubicBezTo>
                  <a:cubicBezTo>
                    <a:pt x="10" y="32"/>
                    <a:pt x="4" y="26"/>
                    <a:pt x="4" y="18"/>
                  </a:cubicBezTo>
                  <a:cubicBezTo>
                    <a:pt x="4" y="10"/>
                    <a:pt x="10" y="4"/>
                    <a:pt x="18" y="4"/>
                  </a:cubicBezTo>
                  <a:cubicBezTo>
                    <a:pt x="78" y="4"/>
                    <a:pt x="78" y="4"/>
                    <a:pt x="78" y="4"/>
                  </a:cubicBezTo>
                  <a:cubicBezTo>
                    <a:pt x="86" y="4"/>
                    <a:pt x="92" y="10"/>
                    <a:pt x="92" y="18"/>
                  </a:cubicBezTo>
                  <a:cubicBezTo>
                    <a:pt x="92" y="26"/>
                    <a:pt x="86" y="32"/>
                    <a:pt x="78" y="3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37" name="Freeform 8"/>
            <p:cNvSpPr>
              <a:spLocks noEditPoints="1"/>
            </p:cNvSpPr>
            <p:nvPr/>
          </p:nvSpPr>
          <p:spPr bwMode="auto">
            <a:xfrm>
              <a:off x="6524625" y="473075"/>
              <a:ext cx="671513" cy="492125"/>
            </a:xfrm>
            <a:custGeom>
              <a:avLst/>
              <a:gdLst>
                <a:gd name="T0" fmla="*/ 133 w 176"/>
                <a:gd name="T1" fmla="*/ 32 h 128"/>
                <a:gd name="T2" fmla="*/ 88 w 176"/>
                <a:gd name="T3" fmla="*/ 0 h 128"/>
                <a:gd name="T4" fmla="*/ 43 w 176"/>
                <a:gd name="T5" fmla="*/ 32 h 128"/>
                <a:gd name="T6" fmla="*/ 0 w 176"/>
                <a:gd name="T7" fmla="*/ 80 h 128"/>
                <a:gd name="T8" fmla="*/ 48 w 176"/>
                <a:gd name="T9" fmla="*/ 128 h 128"/>
                <a:gd name="T10" fmla="*/ 128 w 176"/>
                <a:gd name="T11" fmla="*/ 128 h 128"/>
                <a:gd name="T12" fmla="*/ 176 w 176"/>
                <a:gd name="T13" fmla="*/ 80 h 128"/>
                <a:gd name="T14" fmla="*/ 133 w 176"/>
                <a:gd name="T15" fmla="*/ 32 h 128"/>
                <a:gd name="T16" fmla="*/ 128 w 176"/>
                <a:gd name="T17" fmla="*/ 120 h 128"/>
                <a:gd name="T18" fmla="*/ 48 w 176"/>
                <a:gd name="T19" fmla="*/ 120 h 128"/>
                <a:gd name="T20" fmla="*/ 8 w 176"/>
                <a:gd name="T21" fmla="*/ 80 h 128"/>
                <a:gd name="T22" fmla="*/ 44 w 176"/>
                <a:gd name="T23" fmla="*/ 40 h 128"/>
                <a:gd name="T24" fmla="*/ 50 w 176"/>
                <a:gd name="T25" fmla="*/ 35 h 128"/>
                <a:gd name="T26" fmla="*/ 88 w 176"/>
                <a:gd name="T27" fmla="*/ 8 h 128"/>
                <a:gd name="T28" fmla="*/ 126 w 176"/>
                <a:gd name="T29" fmla="*/ 35 h 128"/>
                <a:gd name="T30" fmla="*/ 133 w 176"/>
                <a:gd name="T31" fmla="*/ 40 h 128"/>
                <a:gd name="T32" fmla="*/ 168 w 176"/>
                <a:gd name="T33" fmla="*/ 80 h 128"/>
                <a:gd name="T34" fmla="*/ 128 w 176"/>
                <a:gd name="T35" fmla="*/ 12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6" h="128">
                  <a:moveTo>
                    <a:pt x="133" y="32"/>
                  </a:moveTo>
                  <a:cubicBezTo>
                    <a:pt x="127" y="14"/>
                    <a:pt x="109" y="0"/>
                    <a:pt x="88" y="0"/>
                  </a:cubicBezTo>
                  <a:cubicBezTo>
                    <a:pt x="67" y="0"/>
                    <a:pt x="49" y="14"/>
                    <a:pt x="43" y="32"/>
                  </a:cubicBezTo>
                  <a:cubicBezTo>
                    <a:pt x="19" y="35"/>
                    <a:pt x="0" y="55"/>
                    <a:pt x="0" y="80"/>
                  </a:cubicBezTo>
                  <a:cubicBezTo>
                    <a:pt x="0" y="107"/>
                    <a:pt x="22" y="128"/>
                    <a:pt x="48" y="128"/>
                  </a:cubicBezTo>
                  <a:cubicBezTo>
                    <a:pt x="128" y="128"/>
                    <a:pt x="128" y="128"/>
                    <a:pt x="128" y="128"/>
                  </a:cubicBezTo>
                  <a:cubicBezTo>
                    <a:pt x="155" y="128"/>
                    <a:pt x="176" y="107"/>
                    <a:pt x="176" y="80"/>
                  </a:cubicBezTo>
                  <a:cubicBezTo>
                    <a:pt x="176" y="55"/>
                    <a:pt x="157" y="35"/>
                    <a:pt x="133" y="32"/>
                  </a:cubicBezTo>
                  <a:close/>
                  <a:moveTo>
                    <a:pt x="128" y="120"/>
                  </a:moveTo>
                  <a:cubicBezTo>
                    <a:pt x="48" y="120"/>
                    <a:pt x="48" y="120"/>
                    <a:pt x="48" y="120"/>
                  </a:cubicBezTo>
                  <a:cubicBezTo>
                    <a:pt x="26" y="120"/>
                    <a:pt x="8" y="102"/>
                    <a:pt x="8" y="80"/>
                  </a:cubicBezTo>
                  <a:cubicBezTo>
                    <a:pt x="8" y="60"/>
                    <a:pt x="23" y="43"/>
                    <a:pt x="44" y="40"/>
                  </a:cubicBezTo>
                  <a:cubicBezTo>
                    <a:pt x="47" y="40"/>
                    <a:pt x="49" y="38"/>
                    <a:pt x="50" y="35"/>
                  </a:cubicBezTo>
                  <a:cubicBezTo>
                    <a:pt x="56" y="19"/>
                    <a:pt x="71" y="8"/>
                    <a:pt x="88" y="8"/>
                  </a:cubicBezTo>
                  <a:cubicBezTo>
                    <a:pt x="105" y="8"/>
                    <a:pt x="120" y="19"/>
                    <a:pt x="126" y="35"/>
                  </a:cubicBezTo>
                  <a:cubicBezTo>
                    <a:pt x="127" y="38"/>
                    <a:pt x="129" y="40"/>
                    <a:pt x="133" y="40"/>
                  </a:cubicBezTo>
                  <a:cubicBezTo>
                    <a:pt x="153" y="43"/>
                    <a:pt x="168" y="60"/>
                    <a:pt x="168" y="80"/>
                  </a:cubicBezTo>
                  <a:cubicBezTo>
                    <a:pt x="168" y="102"/>
                    <a:pt x="150" y="120"/>
                    <a:pt x="128" y="1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grpSp>
      <p:grpSp>
        <p:nvGrpSpPr>
          <p:cNvPr id="48" name="组合 47"/>
          <p:cNvGrpSpPr/>
          <p:nvPr/>
        </p:nvGrpSpPr>
        <p:grpSpPr>
          <a:xfrm>
            <a:off x="9220450" y="2139884"/>
            <a:ext cx="521205" cy="380092"/>
            <a:chOff x="6524625" y="473075"/>
            <a:chExt cx="671513" cy="492125"/>
          </a:xfrm>
          <a:solidFill>
            <a:schemeClr val="tx1">
              <a:lumMod val="75000"/>
              <a:lumOff val="25000"/>
            </a:schemeClr>
          </a:solidFill>
        </p:grpSpPr>
        <p:sp>
          <p:nvSpPr>
            <p:cNvPr id="49" name="Oval 5"/>
            <p:cNvSpPr>
              <a:spLocks noChangeArrowheads="1"/>
            </p:cNvSpPr>
            <p:nvPr/>
          </p:nvSpPr>
          <p:spPr bwMode="auto">
            <a:xfrm>
              <a:off x="6951663" y="735013"/>
              <a:ext cx="46038" cy="4603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50" name="Freeform 6"/>
            <p:cNvSpPr/>
            <p:nvPr/>
          </p:nvSpPr>
          <p:spPr bwMode="auto">
            <a:xfrm>
              <a:off x="6692900" y="873125"/>
              <a:ext cx="323850" cy="14288"/>
            </a:xfrm>
            <a:custGeom>
              <a:avLst/>
              <a:gdLst>
                <a:gd name="T0" fmla="*/ 83 w 85"/>
                <a:gd name="T1" fmla="*/ 0 h 4"/>
                <a:gd name="T2" fmla="*/ 2 w 85"/>
                <a:gd name="T3" fmla="*/ 0 h 4"/>
                <a:gd name="T4" fmla="*/ 0 w 85"/>
                <a:gd name="T5" fmla="*/ 2 h 4"/>
                <a:gd name="T6" fmla="*/ 2 w 85"/>
                <a:gd name="T7" fmla="*/ 4 h 4"/>
                <a:gd name="T8" fmla="*/ 83 w 85"/>
                <a:gd name="T9" fmla="*/ 4 h 4"/>
                <a:gd name="T10" fmla="*/ 85 w 85"/>
                <a:gd name="T11" fmla="*/ 2 h 4"/>
                <a:gd name="T12" fmla="*/ 83 w 8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85" h="4">
                  <a:moveTo>
                    <a:pt x="83" y="0"/>
                  </a:moveTo>
                  <a:cubicBezTo>
                    <a:pt x="2" y="0"/>
                    <a:pt x="2" y="0"/>
                    <a:pt x="2" y="0"/>
                  </a:cubicBezTo>
                  <a:cubicBezTo>
                    <a:pt x="1" y="0"/>
                    <a:pt x="0" y="1"/>
                    <a:pt x="0" y="2"/>
                  </a:cubicBezTo>
                  <a:cubicBezTo>
                    <a:pt x="0" y="3"/>
                    <a:pt x="1" y="4"/>
                    <a:pt x="2" y="4"/>
                  </a:cubicBezTo>
                  <a:cubicBezTo>
                    <a:pt x="83" y="4"/>
                    <a:pt x="83" y="4"/>
                    <a:pt x="83" y="4"/>
                  </a:cubicBezTo>
                  <a:cubicBezTo>
                    <a:pt x="85" y="4"/>
                    <a:pt x="85" y="3"/>
                    <a:pt x="85" y="2"/>
                  </a:cubicBezTo>
                  <a:cubicBezTo>
                    <a:pt x="85" y="1"/>
                    <a:pt x="85" y="0"/>
                    <a:pt x="8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51" name="Freeform 7"/>
            <p:cNvSpPr>
              <a:spLocks noEditPoints="1"/>
            </p:cNvSpPr>
            <p:nvPr/>
          </p:nvSpPr>
          <p:spPr bwMode="auto">
            <a:xfrm>
              <a:off x="6678613" y="687388"/>
              <a:ext cx="365125" cy="139700"/>
            </a:xfrm>
            <a:custGeom>
              <a:avLst/>
              <a:gdLst>
                <a:gd name="T0" fmla="*/ 78 w 96"/>
                <a:gd name="T1" fmla="*/ 0 h 36"/>
                <a:gd name="T2" fmla="*/ 18 w 96"/>
                <a:gd name="T3" fmla="*/ 0 h 36"/>
                <a:gd name="T4" fmla="*/ 0 w 96"/>
                <a:gd name="T5" fmla="*/ 18 h 36"/>
                <a:gd name="T6" fmla="*/ 18 w 96"/>
                <a:gd name="T7" fmla="*/ 36 h 36"/>
                <a:gd name="T8" fmla="*/ 78 w 96"/>
                <a:gd name="T9" fmla="*/ 36 h 36"/>
                <a:gd name="T10" fmla="*/ 96 w 96"/>
                <a:gd name="T11" fmla="*/ 18 h 36"/>
                <a:gd name="T12" fmla="*/ 78 w 96"/>
                <a:gd name="T13" fmla="*/ 0 h 36"/>
                <a:gd name="T14" fmla="*/ 78 w 96"/>
                <a:gd name="T15" fmla="*/ 32 h 36"/>
                <a:gd name="T16" fmla="*/ 18 w 96"/>
                <a:gd name="T17" fmla="*/ 32 h 36"/>
                <a:gd name="T18" fmla="*/ 4 w 96"/>
                <a:gd name="T19" fmla="*/ 18 h 36"/>
                <a:gd name="T20" fmla="*/ 18 w 96"/>
                <a:gd name="T21" fmla="*/ 4 h 36"/>
                <a:gd name="T22" fmla="*/ 78 w 96"/>
                <a:gd name="T23" fmla="*/ 4 h 36"/>
                <a:gd name="T24" fmla="*/ 92 w 96"/>
                <a:gd name="T25" fmla="*/ 18 h 36"/>
                <a:gd name="T26" fmla="*/ 78 w 96"/>
                <a:gd name="T27" fmla="*/ 3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6" h="36">
                  <a:moveTo>
                    <a:pt x="78" y="0"/>
                  </a:moveTo>
                  <a:cubicBezTo>
                    <a:pt x="18" y="0"/>
                    <a:pt x="18" y="0"/>
                    <a:pt x="18" y="0"/>
                  </a:cubicBezTo>
                  <a:cubicBezTo>
                    <a:pt x="8" y="0"/>
                    <a:pt x="0" y="8"/>
                    <a:pt x="0" y="18"/>
                  </a:cubicBezTo>
                  <a:cubicBezTo>
                    <a:pt x="0" y="28"/>
                    <a:pt x="8" y="36"/>
                    <a:pt x="18" y="36"/>
                  </a:cubicBezTo>
                  <a:cubicBezTo>
                    <a:pt x="78" y="36"/>
                    <a:pt x="78" y="36"/>
                    <a:pt x="78" y="36"/>
                  </a:cubicBezTo>
                  <a:cubicBezTo>
                    <a:pt x="88" y="36"/>
                    <a:pt x="96" y="28"/>
                    <a:pt x="96" y="18"/>
                  </a:cubicBezTo>
                  <a:cubicBezTo>
                    <a:pt x="96" y="8"/>
                    <a:pt x="88" y="0"/>
                    <a:pt x="78" y="0"/>
                  </a:cubicBezTo>
                  <a:close/>
                  <a:moveTo>
                    <a:pt x="78" y="32"/>
                  </a:moveTo>
                  <a:cubicBezTo>
                    <a:pt x="18" y="32"/>
                    <a:pt x="18" y="32"/>
                    <a:pt x="18" y="32"/>
                  </a:cubicBezTo>
                  <a:cubicBezTo>
                    <a:pt x="10" y="32"/>
                    <a:pt x="4" y="26"/>
                    <a:pt x="4" y="18"/>
                  </a:cubicBezTo>
                  <a:cubicBezTo>
                    <a:pt x="4" y="10"/>
                    <a:pt x="10" y="4"/>
                    <a:pt x="18" y="4"/>
                  </a:cubicBezTo>
                  <a:cubicBezTo>
                    <a:pt x="78" y="4"/>
                    <a:pt x="78" y="4"/>
                    <a:pt x="78" y="4"/>
                  </a:cubicBezTo>
                  <a:cubicBezTo>
                    <a:pt x="86" y="4"/>
                    <a:pt x="92" y="10"/>
                    <a:pt x="92" y="18"/>
                  </a:cubicBezTo>
                  <a:cubicBezTo>
                    <a:pt x="92" y="26"/>
                    <a:pt x="86" y="32"/>
                    <a:pt x="78" y="3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52" name="Freeform 8"/>
            <p:cNvSpPr>
              <a:spLocks noEditPoints="1"/>
            </p:cNvSpPr>
            <p:nvPr/>
          </p:nvSpPr>
          <p:spPr bwMode="auto">
            <a:xfrm>
              <a:off x="6524625" y="473075"/>
              <a:ext cx="671513" cy="492125"/>
            </a:xfrm>
            <a:custGeom>
              <a:avLst/>
              <a:gdLst>
                <a:gd name="T0" fmla="*/ 133 w 176"/>
                <a:gd name="T1" fmla="*/ 32 h 128"/>
                <a:gd name="T2" fmla="*/ 88 w 176"/>
                <a:gd name="T3" fmla="*/ 0 h 128"/>
                <a:gd name="T4" fmla="*/ 43 w 176"/>
                <a:gd name="T5" fmla="*/ 32 h 128"/>
                <a:gd name="T6" fmla="*/ 0 w 176"/>
                <a:gd name="T7" fmla="*/ 80 h 128"/>
                <a:gd name="T8" fmla="*/ 48 w 176"/>
                <a:gd name="T9" fmla="*/ 128 h 128"/>
                <a:gd name="T10" fmla="*/ 128 w 176"/>
                <a:gd name="T11" fmla="*/ 128 h 128"/>
                <a:gd name="T12" fmla="*/ 176 w 176"/>
                <a:gd name="T13" fmla="*/ 80 h 128"/>
                <a:gd name="T14" fmla="*/ 133 w 176"/>
                <a:gd name="T15" fmla="*/ 32 h 128"/>
                <a:gd name="T16" fmla="*/ 128 w 176"/>
                <a:gd name="T17" fmla="*/ 120 h 128"/>
                <a:gd name="T18" fmla="*/ 48 w 176"/>
                <a:gd name="T19" fmla="*/ 120 h 128"/>
                <a:gd name="T20" fmla="*/ 8 w 176"/>
                <a:gd name="T21" fmla="*/ 80 h 128"/>
                <a:gd name="T22" fmla="*/ 44 w 176"/>
                <a:gd name="T23" fmla="*/ 40 h 128"/>
                <a:gd name="T24" fmla="*/ 50 w 176"/>
                <a:gd name="T25" fmla="*/ 35 h 128"/>
                <a:gd name="T26" fmla="*/ 88 w 176"/>
                <a:gd name="T27" fmla="*/ 8 h 128"/>
                <a:gd name="T28" fmla="*/ 126 w 176"/>
                <a:gd name="T29" fmla="*/ 35 h 128"/>
                <a:gd name="T30" fmla="*/ 133 w 176"/>
                <a:gd name="T31" fmla="*/ 40 h 128"/>
                <a:gd name="T32" fmla="*/ 168 w 176"/>
                <a:gd name="T33" fmla="*/ 80 h 128"/>
                <a:gd name="T34" fmla="*/ 128 w 176"/>
                <a:gd name="T35" fmla="*/ 12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6" h="128">
                  <a:moveTo>
                    <a:pt x="133" y="32"/>
                  </a:moveTo>
                  <a:cubicBezTo>
                    <a:pt x="127" y="14"/>
                    <a:pt x="109" y="0"/>
                    <a:pt x="88" y="0"/>
                  </a:cubicBezTo>
                  <a:cubicBezTo>
                    <a:pt x="67" y="0"/>
                    <a:pt x="49" y="14"/>
                    <a:pt x="43" y="32"/>
                  </a:cubicBezTo>
                  <a:cubicBezTo>
                    <a:pt x="19" y="35"/>
                    <a:pt x="0" y="55"/>
                    <a:pt x="0" y="80"/>
                  </a:cubicBezTo>
                  <a:cubicBezTo>
                    <a:pt x="0" y="107"/>
                    <a:pt x="22" y="128"/>
                    <a:pt x="48" y="128"/>
                  </a:cubicBezTo>
                  <a:cubicBezTo>
                    <a:pt x="128" y="128"/>
                    <a:pt x="128" y="128"/>
                    <a:pt x="128" y="128"/>
                  </a:cubicBezTo>
                  <a:cubicBezTo>
                    <a:pt x="155" y="128"/>
                    <a:pt x="176" y="107"/>
                    <a:pt x="176" y="80"/>
                  </a:cubicBezTo>
                  <a:cubicBezTo>
                    <a:pt x="176" y="55"/>
                    <a:pt x="157" y="35"/>
                    <a:pt x="133" y="32"/>
                  </a:cubicBezTo>
                  <a:close/>
                  <a:moveTo>
                    <a:pt x="128" y="120"/>
                  </a:moveTo>
                  <a:cubicBezTo>
                    <a:pt x="48" y="120"/>
                    <a:pt x="48" y="120"/>
                    <a:pt x="48" y="120"/>
                  </a:cubicBezTo>
                  <a:cubicBezTo>
                    <a:pt x="26" y="120"/>
                    <a:pt x="8" y="102"/>
                    <a:pt x="8" y="80"/>
                  </a:cubicBezTo>
                  <a:cubicBezTo>
                    <a:pt x="8" y="60"/>
                    <a:pt x="23" y="43"/>
                    <a:pt x="44" y="40"/>
                  </a:cubicBezTo>
                  <a:cubicBezTo>
                    <a:pt x="47" y="40"/>
                    <a:pt x="49" y="38"/>
                    <a:pt x="50" y="35"/>
                  </a:cubicBezTo>
                  <a:cubicBezTo>
                    <a:pt x="56" y="19"/>
                    <a:pt x="71" y="8"/>
                    <a:pt x="88" y="8"/>
                  </a:cubicBezTo>
                  <a:cubicBezTo>
                    <a:pt x="105" y="8"/>
                    <a:pt x="120" y="19"/>
                    <a:pt x="126" y="35"/>
                  </a:cubicBezTo>
                  <a:cubicBezTo>
                    <a:pt x="127" y="38"/>
                    <a:pt x="129" y="40"/>
                    <a:pt x="133" y="40"/>
                  </a:cubicBezTo>
                  <a:cubicBezTo>
                    <a:pt x="153" y="43"/>
                    <a:pt x="168" y="60"/>
                    <a:pt x="168" y="80"/>
                  </a:cubicBezTo>
                  <a:cubicBezTo>
                    <a:pt x="168" y="102"/>
                    <a:pt x="150" y="120"/>
                    <a:pt x="128" y="1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grpSp>
      <p:sp>
        <p:nvSpPr>
          <p:cNvPr id="74" name="文本框 73"/>
          <p:cNvSpPr txBox="1"/>
          <p:nvPr/>
        </p:nvSpPr>
        <p:spPr>
          <a:xfrm>
            <a:off x="4039666" y="2138611"/>
            <a:ext cx="1004515" cy="276999"/>
          </a:xfrm>
          <a:prstGeom prst="rect">
            <a:avLst/>
          </a:prstGeom>
          <a:noFill/>
        </p:spPr>
        <p:txBody>
          <a:bodyPr wrap="square" rtlCol="0">
            <a:spAutoFit/>
          </a:bodyPr>
          <a:lstStyle/>
          <a:p>
            <a:pPr algn="ctr"/>
            <a:r>
              <a:rPr lang="en-US" altLang="zh-CN" sz="1200" b="1" dirty="0">
                <a:latin typeface="华文楷体" panose="02010600040101010101" pitchFamily="2" charset="-122"/>
                <a:ea typeface="华文楷体" panose="02010600040101010101" pitchFamily="2" charset="-122"/>
              </a:rPr>
              <a:t>ELB</a:t>
            </a:r>
            <a:endParaRPr lang="zh-CN" altLang="en-US" sz="1200" b="1" dirty="0">
              <a:latin typeface="华文楷体" panose="02010600040101010101" pitchFamily="2" charset="-122"/>
              <a:ea typeface="华文楷体" panose="02010600040101010101" pitchFamily="2" charset="-122"/>
            </a:endParaRPr>
          </a:p>
        </p:txBody>
      </p:sp>
      <p:cxnSp>
        <p:nvCxnSpPr>
          <p:cNvPr id="81" name="直接箭头连接符 80"/>
          <p:cNvCxnSpPr>
            <a:stCxn id="37" idx="6"/>
            <a:endCxn id="148" idx="3"/>
          </p:cNvCxnSpPr>
          <p:nvPr/>
        </p:nvCxnSpPr>
        <p:spPr>
          <a:xfrm>
            <a:off x="4823412" y="1960520"/>
            <a:ext cx="979966" cy="562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2" name="文本框 81"/>
          <p:cNvSpPr txBox="1"/>
          <p:nvPr/>
        </p:nvSpPr>
        <p:spPr>
          <a:xfrm>
            <a:off x="5514806" y="3512885"/>
            <a:ext cx="1004515" cy="461665"/>
          </a:xfrm>
          <a:prstGeom prst="rect">
            <a:avLst/>
          </a:prstGeom>
          <a:noFill/>
        </p:spPr>
        <p:txBody>
          <a:bodyPr wrap="square" rtlCol="0">
            <a:spAutoFit/>
          </a:bodyPr>
          <a:lstStyle/>
          <a:p>
            <a:pPr algn="ctr"/>
            <a:r>
              <a:rPr lang="en-US" altLang="zh-CN" sz="1200" b="1" dirty="0">
                <a:latin typeface="华文楷体" panose="02010600040101010101" pitchFamily="2" charset="-122"/>
                <a:ea typeface="华文楷体" panose="02010600040101010101" pitchFamily="2" charset="-122"/>
              </a:rPr>
              <a:t>k8s</a:t>
            </a:r>
            <a:r>
              <a:rPr lang="zh-CN" altLang="en-US" sz="1200" b="1" dirty="0">
                <a:latin typeface="华文楷体" panose="02010600040101010101" pitchFamily="2" charset="-122"/>
                <a:ea typeface="华文楷体" panose="02010600040101010101" pitchFamily="2" charset="-122"/>
              </a:rPr>
              <a:t>应用服务（</a:t>
            </a:r>
            <a:r>
              <a:rPr lang="en-US" altLang="zh-CN" sz="1200" b="1" dirty="0">
                <a:latin typeface="华文楷体" panose="02010600040101010101" pitchFamily="2" charset="-122"/>
                <a:ea typeface="华文楷体" panose="02010600040101010101" pitchFamily="2" charset="-122"/>
              </a:rPr>
              <a:t>XX</a:t>
            </a:r>
            <a:r>
              <a:rPr lang="zh-CN" altLang="en-US" sz="1200" b="1" dirty="0">
                <a:latin typeface="华文楷体" panose="02010600040101010101" pitchFamily="2" charset="-122"/>
                <a:ea typeface="华文楷体" panose="02010600040101010101" pitchFamily="2" charset="-122"/>
              </a:rPr>
              <a:t>）</a:t>
            </a:r>
          </a:p>
        </p:txBody>
      </p:sp>
      <p:grpSp>
        <p:nvGrpSpPr>
          <p:cNvPr id="85" name="组合 84"/>
          <p:cNvGrpSpPr/>
          <p:nvPr/>
        </p:nvGrpSpPr>
        <p:grpSpPr>
          <a:xfrm>
            <a:off x="5701805" y="2366044"/>
            <a:ext cx="661415" cy="1151817"/>
            <a:chOff x="4045462" y="1467902"/>
            <a:chExt cx="661415" cy="1544606"/>
          </a:xfrm>
        </p:grpSpPr>
        <p:grpSp>
          <p:nvGrpSpPr>
            <p:cNvPr id="87" name="组合 86"/>
            <p:cNvGrpSpPr/>
            <p:nvPr/>
          </p:nvGrpSpPr>
          <p:grpSpPr>
            <a:xfrm>
              <a:off x="4108398" y="1767115"/>
              <a:ext cx="521205" cy="380092"/>
              <a:chOff x="6526205" y="143068"/>
              <a:chExt cx="671513" cy="492125"/>
            </a:xfrm>
            <a:solidFill>
              <a:schemeClr val="tx1">
                <a:lumMod val="75000"/>
                <a:lumOff val="25000"/>
              </a:schemeClr>
            </a:solidFill>
          </p:grpSpPr>
          <p:sp>
            <p:nvSpPr>
              <p:cNvPr id="94" name="Oval 5"/>
              <p:cNvSpPr>
                <a:spLocks noChangeArrowheads="1"/>
              </p:cNvSpPr>
              <p:nvPr/>
            </p:nvSpPr>
            <p:spPr bwMode="auto">
              <a:xfrm>
                <a:off x="6958444" y="366080"/>
                <a:ext cx="58904" cy="77416"/>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95" name="Freeform 6"/>
              <p:cNvSpPr/>
              <p:nvPr/>
            </p:nvSpPr>
            <p:spPr bwMode="auto">
              <a:xfrm>
                <a:off x="6693498" y="550219"/>
                <a:ext cx="323850" cy="14288"/>
              </a:xfrm>
              <a:custGeom>
                <a:avLst/>
                <a:gdLst>
                  <a:gd name="T0" fmla="*/ 83 w 85"/>
                  <a:gd name="T1" fmla="*/ 0 h 4"/>
                  <a:gd name="T2" fmla="*/ 2 w 85"/>
                  <a:gd name="T3" fmla="*/ 0 h 4"/>
                  <a:gd name="T4" fmla="*/ 0 w 85"/>
                  <a:gd name="T5" fmla="*/ 2 h 4"/>
                  <a:gd name="T6" fmla="*/ 2 w 85"/>
                  <a:gd name="T7" fmla="*/ 4 h 4"/>
                  <a:gd name="T8" fmla="*/ 83 w 85"/>
                  <a:gd name="T9" fmla="*/ 4 h 4"/>
                  <a:gd name="T10" fmla="*/ 85 w 85"/>
                  <a:gd name="T11" fmla="*/ 2 h 4"/>
                  <a:gd name="T12" fmla="*/ 83 w 8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85" h="4">
                    <a:moveTo>
                      <a:pt x="83" y="0"/>
                    </a:moveTo>
                    <a:cubicBezTo>
                      <a:pt x="2" y="0"/>
                      <a:pt x="2" y="0"/>
                      <a:pt x="2" y="0"/>
                    </a:cubicBezTo>
                    <a:cubicBezTo>
                      <a:pt x="1" y="0"/>
                      <a:pt x="0" y="1"/>
                      <a:pt x="0" y="2"/>
                    </a:cubicBezTo>
                    <a:cubicBezTo>
                      <a:pt x="0" y="3"/>
                      <a:pt x="1" y="4"/>
                      <a:pt x="2" y="4"/>
                    </a:cubicBezTo>
                    <a:cubicBezTo>
                      <a:pt x="83" y="4"/>
                      <a:pt x="83" y="4"/>
                      <a:pt x="83" y="4"/>
                    </a:cubicBezTo>
                    <a:cubicBezTo>
                      <a:pt x="85" y="4"/>
                      <a:pt x="85" y="3"/>
                      <a:pt x="85" y="2"/>
                    </a:cubicBezTo>
                    <a:cubicBezTo>
                      <a:pt x="85" y="1"/>
                      <a:pt x="85" y="0"/>
                      <a:pt x="8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96" name="Freeform 7"/>
              <p:cNvSpPr>
                <a:spLocks noEditPoints="1"/>
              </p:cNvSpPr>
              <p:nvPr/>
            </p:nvSpPr>
            <p:spPr bwMode="auto">
              <a:xfrm>
                <a:off x="6679140" y="339834"/>
                <a:ext cx="365125" cy="139700"/>
              </a:xfrm>
              <a:custGeom>
                <a:avLst/>
                <a:gdLst>
                  <a:gd name="T0" fmla="*/ 78 w 96"/>
                  <a:gd name="T1" fmla="*/ 0 h 36"/>
                  <a:gd name="T2" fmla="*/ 18 w 96"/>
                  <a:gd name="T3" fmla="*/ 0 h 36"/>
                  <a:gd name="T4" fmla="*/ 0 w 96"/>
                  <a:gd name="T5" fmla="*/ 18 h 36"/>
                  <a:gd name="T6" fmla="*/ 18 w 96"/>
                  <a:gd name="T7" fmla="*/ 36 h 36"/>
                  <a:gd name="T8" fmla="*/ 78 w 96"/>
                  <a:gd name="T9" fmla="*/ 36 h 36"/>
                  <a:gd name="T10" fmla="*/ 96 w 96"/>
                  <a:gd name="T11" fmla="*/ 18 h 36"/>
                  <a:gd name="T12" fmla="*/ 78 w 96"/>
                  <a:gd name="T13" fmla="*/ 0 h 36"/>
                  <a:gd name="T14" fmla="*/ 78 w 96"/>
                  <a:gd name="T15" fmla="*/ 32 h 36"/>
                  <a:gd name="T16" fmla="*/ 18 w 96"/>
                  <a:gd name="T17" fmla="*/ 32 h 36"/>
                  <a:gd name="T18" fmla="*/ 4 w 96"/>
                  <a:gd name="T19" fmla="*/ 18 h 36"/>
                  <a:gd name="T20" fmla="*/ 18 w 96"/>
                  <a:gd name="T21" fmla="*/ 4 h 36"/>
                  <a:gd name="T22" fmla="*/ 78 w 96"/>
                  <a:gd name="T23" fmla="*/ 4 h 36"/>
                  <a:gd name="T24" fmla="*/ 92 w 96"/>
                  <a:gd name="T25" fmla="*/ 18 h 36"/>
                  <a:gd name="T26" fmla="*/ 78 w 96"/>
                  <a:gd name="T27" fmla="*/ 3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6" h="36">
                    <a:moveTo>
                      <a:pt x="78" y="0"/>
                    </a:moveTo>
                    <a:cubicBezTo>
                      <a:pt x="18" y="0"/>
                      <a:pt x="18" y="0"/>
                      <a:pt x="18" y="0"/>
                    </a:cubicBezTo>
                    <a:cubicBezTo>
                      <a:pt x="8" y="0"/>
                      <a:pt x="0" y="8"/>
                      <a:pt x="0" y="18"/>
                    </a:cubicBezTo>
                    <a:cubicBezTo>
                      <a:pt x="0" y="28"/>
                      <a:pt x="8" y="36"/>
                      <a:pt x="18" y="36"/>
                    </a:cubicBezTo>
                    <a:cubicBezTo>
                      <a:pt x="78" y="36"/>
                      <a:pt x="78" y="36"/>
                      <a:pt x="78" y="36"/>
                    </a:cubicBezTo>
                    <a:cubicBezTo>
                      <a:pt x="88" y="36"/>
                      <a:pt x="96" y="28"/>
                      <a:pt x="96" y="18"/>
                    </a:cubicBezTo>
                    <a:cubicBezTo>
                      <a:pt x="96" y="8"/>
                      <a:pt x="88" y="0"/>
                      <a:pt x="78" y="0"/>
                    </a:cubicBezTo>
                    <a:close/>
                    <a:moveTo>
                      <a:pt x="78" y="32"/>
                    </a:moveTo>
                    <a:cubicBezTo>
                      <a:pt x="18" y="32"/>
                      <a:pt x="18" y="32"/>
                      <a:pt x="18" y="32"/>
                    </a:cubicBezTo>
                    <a:cubicBezTo>
                      <a:pt x="10" y="32"/>
                      <a:pt x="4" y="26"/>
                      <a:pt x="4" y="18"/>
                    </a:cubicBezTo>
                    <a:cubicBezTo>
                      <a:pt x="4" y="10"/>
                      <a:pt x="10" y="4"/>
                      <a:pt x="18" y="4"/>
                    </a:cubicBezTo>
                    <a:cubicBezTo>
                      <a:pt x="78" y="4"/>
                      <a:pt x="78" y="4"/>
                      <a:pt x="78" y="4"/>
                    </a:cubicBezTo>
                    <a:cubicBezTo>
                      <a:pt x="86" y="4"/>
                      <a:pt x="92" y="10"/>
                      <a:pt x="92" y="18"/>
                    </a:cubicBezTo>
                    <a:cubicBezTo>
                      <a:pt x="92" y="26"/>
                      <a:pt x="86" y="32"/>
                      <a:pt x="78" y="3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97" name="Freeform 8"/>
              <p:cNvSpPr>
                <a:spLocks noEditPoints="1"/>
              </p:cNvSpPr>
              <p:nvPr/>
            </p:nvSpPr>
            <p:spPr bwMode="auto">
              <a:xfrm>
                <a:off x="6526205" y="143068"/>
                <a:ext cx="671513" cy="492125"/>
              </a:xfrm>
              <a:custGeom>
                <a:avLst/>
                <a:gdLst>
                  <a:gd name="T0" fmla="*/ 133 w 176"/>
                  <a:gd name="T1" fmla="*/ 32 h 128"/>
                  <a:gd name="T2" fmla="*/ 88 w 176"/>
                  <a:gd name="T3" fmla="*/ 0 h 128"/>
                  <a:gd name="T4" fmla="*/ 43 w 176"/>
                  <a:gd name="T5" fmla="*/ 32 h 128"/>
                  <a:gd name="T6" fmla="*/ 0 w 176"/>
                  <a:gd name="T7" fmla="*/ 80 h 128"/>
                  <a:gd name="T8" fmla="*/ 48 w 176"/>
                  <a:gd name="T9" fmla="*/ 128 h 128"/>
                  <a:gd name="T10" fmla="*/ 128 w 176"/>
                  <a:gd name="T11" fmla="*/ 128 h 128"/>
                  <a:gd name="T12" fmla="*/ 176 w 176"/>
                  <a:gd name="T13" fmla="*/ 80 h 128"/>
                  <a:gd name="T14" fmla="*/ 133 w 176"/>
                  <a:gd name="T15" fmla="*/ 32 h 128"/>
                  <a:gd name="T16" fmla="*/ 128 w 176"/>
                  <a:gd name="T17" fmla="*/ 120 h 128"/>
                  <a:gd name="T18" fmla="*/ 48 w 176"/>
                  <a:gd name="T19" fmla="*/ 120 h 128"/>
                  <a:gd name="T20" fmla="*/ 8 w 176"/>
                  <a:gd name="T21" fmla="*/ 80 h 128"/>
                  <a:gd name="T22" fmla="*/ 44 w 176"/>
                  <a:gd name="T23" fmla="*/ 40 h 128"/>
                  <a:gd name="T24" fmla="*/ 50 w 176"/>
                  <a:gd name="T25" fmla="*/ 35 h 128"/>
                  <a:gd name="T26" fmla="*/ 88 w 176"/>
                  <a:gd name="T27" fmla="*/ 8 h 128"/>
                  <a:gd name="T28" fmla="*/ 126 w 176"/>
                  <a:gd name="T29" fmla="*/ 35 h 128"/>
                  <a:gd name="T30" fmla="*/ 133 w 176"/>
                  <a:gd name="T31" fmla="*/ 40 h 128"/>
                  <a:gd name="T32" fmla="*/ 168 w 176"/>
                  <a:gd name="T33" fmla="*/ 80 h 128"/>
                  <a:gd name="T34" fmla="*/ 128 w 176"/>
                  <a:gd name="T35" fmla="*/ 12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6" h="128">
                    <a:moveTo>
                      <a:pt x="133" y="32"/>
                    </a:moveTo>
                    <a:cubicBezTo>
                      <a:pt x="127" y="14"/>
                      <a:pt x="109" y="0"/>
                      <a:pt x="88" y="0"/>
                    </a:cubicBezTo>
                    <a:cubicBezTo>
                      <a:pt x="67" y="0"/>
                      <a:pt x="49" y="14"/>
                      <a:pt x="43" y="32"/>
                    </a:cubicBezTo>
                    <a:cubicBezTo>
                      <a:pt x="19" y="35"/>
                      <a:pt x="0" y="55"/>
                      <a:pt x="0" y="80"/>
                    </a:cubicBezTo>
                    <a:cubicBezTo>
                      <a:pt x="0" y="107"/>
                      <a:pt x="22" y="128"/>
                      <a:pt x="48" y="128"/>
                    </a:cubicBezTo>
                    <a:cubicBezTo>
                      <a:pt x="128" y="128"/>
                      <a:pt x="128" y="128"/>
                      <a:pt x="128" y="128"/>
                    </a:cubicBezTo>
                    <a:cubicBezTo>
                      <a:pt x="155" y="128"/>
                      <a:pt x="176" y="107"/>
                      <a:pt x="176" y="80"/>
                    </a:cubicBezTo>
                    <a:cubicBezTo>
                      <a:pt x="176" y="55"/>
                      <a:pt x="157" y="35"/>
                      <a:pt x="133" y="32"/>
                    </a:cubicBezTo>
                    <a:close/>
                    <a:moveTo>
                      <a:pt x="128" y="120"/>
                    </a:moveTo>
                    <a:cubicBezTo>
                      <a:pt x="48" y="120"/>
                      <a:pt x="48" y="120"/>
                      <a:pt x="48" y="120"/>
                    </a:cubicBezTo>
                    <a:cubicBezTo>
                      <a:pt x="26" y="120"/>
                      <a:pt x="8" y="102"/>
                      <a:pt x="8" y="80"/>
                    </a:cubicBezTo>
                    <a:cubicBezTo>
                      <a:pt x="8" y="60"/>
                      <a:pt x="23" y="43"/>
                      <a:pt x="44" y="40"/>
                    </a:cubicBezTo>
                    <a:cubicBezTo>
                      <a:pt x="47" y="40"/>
                      <a:pt x="49" y="38"/>
                      <a:pt x="50" y="35"/>
                    </a:cubicBezTo>
                    <a:cubicBezTo>
                      <a:pt x="56" y="19"/>
                      <a:pt x="71" y="8"/>
                      <a:pt x="88" y="8"/>
                    </a:cubicBezTo>
                    <a:cubicBezTo>
                      <a:pt x="105" y="8"/>
                      <a:pt x="120" y="19"/>
                      <a:pt x="126" y="35"/>
                    </a:cubicBezTo>
                    <a:cubicBezTo>
                      <a:pt x="127" y="38"/>
                      <a:pt x="129" y="40"/>
                      <a:pt x="133" y="40"/>
                    </a:cubicBezTo>
                    <a:cubicBezTo>
                      <a:pt x="153" y="43"/>
                      <a:pt x="168" y="60"/>
                      <a:pt x="168" y="80"/>
                    </a:cubicBezTo>
                    <a:cubicBezTo>
                      <a:pt x="168" y="102"/>
                      <a:pt x="150" y="120"/>
                      <a:pt x="128" y="1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grpSp>
        <p:grpSp>
          <p:nvGrpSpPr>
            <p:cNvPr id="88" name="组合 87"/>
            <p:cNvGrpSpPr/>
            <p:nvPr/>
          </p:nvGrpSpPr>
          <p:grpSpPr>
            <a:xfrm>
              <a:off x="4122421" y="2478169"/>
              <a:ext cx="521205" cy="380092"/>
              <a:chOff x="6524625" y="473075"/>
              <a:chExt cx="671513" cy="492125"/>
            </a:xfrm>
            <a:solidFill>
              <a:schemeClr val="tx1">
                <a:lumMod val="75000"/>
                <a:lumOff val="25000"/>
              </a:schemeClr>
            </a:solidFill>
          </p:grpSpPr>
          <p:sp>
            <p:nvSpPr>
              <p:cNvPr id="90" name="Oval 5"/>
              <p:cNvSpPr>
                <a:spLocks noChangeArrowheads="1"/>
              </p:cNvSpPr>
              <p:nvPr/>
            </p:nvSpPr>
            <p:spPr bwMode="auto">
              <a:xfrm>
                <a:off x="6951663" y="735013"/>
                <a:ext cx="46038" cy="4603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91" name="Freeform 6"/>
              <p:cNvSpPr/>
              <p:nvPr/>
            </p:nvSpPr>
            <p:spPr bwMode="auto">
              <a:xfrm>
                <a:off x="6692900" y="873125"/>
                <a:ext cx="323850" cy="14288"/>
              </a:xfrm>
              <a:custGeom>
                <a:avLst/>
                <a:gdLst>
                  <a:gd name="T0" fmla="*/ 83 w 85"/>
                  <a:gd name="T1" fmla="*/ 0 h 4"/>
                  <a:gd name="T2" fmla="*/ 2 w 85"/>
                  <a:gd name="T3" fmla="*/ 0 h 4"/>
                  <a:gd name="T4" fmla="*/ 0 w 85"/>
                  <a:gd name="T5" fmla="*/ 2 h 4"/>
                  <a:gd name="T6" fmla="*/ 2 w 85"/>
                  <a:gd name="T7" fmla="*/ 4 h 4"/>
                  <a:gd name="T8" fmla="*/ 83 w 85"/>
                  <a:gd name="T9" fmla="*/ 4 h 4"/>
                  <a:gd name="T10" fmla="*/ 85 w 85"/>
                  <a:gd name="T11" fmla="*/ 2 h 4"/>
                  <a:gd name="T12" fmla="*/ 83 w 8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85" h="4">
                    <a:moveTo>
                      <a:pt x="83" y="0"/>
                    </a:moveTo>
                    <a:cubicBezTo>
                      <a:pt x="2" y="0"/>
                      <a:pt x="2" y="0"/>
                      <a:pt x="2" y="0"/>
                    </a:cubicBezTo>
                    <a:cubicBezTo>
                      <a:pt x="1" y="0"/>
                      <a:pt x="0" y="1"/>
                      <a:pt x="0" y="2"/>
                    </a:cubicBezTo>
                    <a:cubicBezTo>
                      <a:pt x="0" y="3"/>
                      <a:pt x="1" y="4"/>
                      <a:pt x="2" y="4"/>
                    </a:cubicBezTo>
                    <a:cubicBezTo>
                      <a:pt x="83" y="4"/>
                      <a:pt x="83" y="4"/>
                      <a:pt x="83" y="4"/>
                    </a:cubicBezTo>
                    <a:cubicBezTo>
                      <a:pt x="85" y="4"/>
                      <a:pt x="85" y="3"/>
                      <a:pt x="85" y="2"/>
                    </a:cubicBezTo>
                    <a:cubicBezTo>
                      <a:pt x="85" y="1"/>
                      <a:pt x="85" y="0"/>
                      <a:pt x="8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92" name="Freeform 7"/>
              <p:cNvSpPr>
                <a:spLocks noEditPoints="1"/>
              </p:cNvSpPr>
              <p:nvPr/>
            </p:nvSpPr>
            <p:spPr bwMode="auto">
              <a:xfrm>
                <a:off x="6678613" y="687388"/>
                <a:ext cx="365125" cy="139700"/>
              </a:xfrm>
              <a:custGeom>
                <a:avLst/>
                <a:gdLst>
                  <a:gd name="T0" fmla="*/ 78 w 96"/>
                  <a:gd name="T1" fmla="*/ 0 h 36"/>
                  <a:gd name="T2" fmla="*/ 18 w 96"/>
                  <a:gd name="T3" fmla="*/ 0 h 36"/>
                  <a:gd name="T4" fmla="*/ 0 w 96"/>
                  <a:gd name="T5" fmla="*/ 18 h 36"/>
                  <a:gd name="T6" fmla="*/ 18 w 96"/>
                  <a:gd name="T7" fmla="*/ 36 h 36"/>
                  <a:gd name="T8" fmla="*/ 78 w 96"/>
                  <a:gd name="T9" fmla="*/ 36 h 36"/>
                  <a:gd name="T10" fmla="*/ 96 w 96"/>
                  <a:gd name="T11" fmla="*/ 18 h 36"/>
                  <a:gd name="T12" fmla="*/ 78 w 96"/>
                  <a:gd name="T13" fmla="*/ 0 h 36"/>
                  <a:gd name="T14" fmla="*/ 78 w 96"/>
                  <a:gd name="T15" fmla="*/ 32 h 36"/>
                  <a:gd name="T16" fmla="*/ 18 w 96"/>
                  <a:gd name="T17" fmla="*/ 32 h 36"/>
                  <a:gd name="T18" fmla="*/ 4 w 96"/>
                  <a:gd name="T19" fmla="*/ 18 h 36"/>
                  <a:gd name="T20" fmla="*/ 18 w 96"/>
                  <a:gd name="T21" fmla="*/ 4 h 36"/>
                  <a:gd name="T22" fmla="*/ 78 w 96"/>
                  <a:gd name="T23" fmla="*/ 4 h 36"/>
                  <a:gd name="T24" fmla="*/ 92 w 96"/>
                  <a:gd name="T25" fmla="*/ 18 h 36"/>
                  <a:gd name="T26" fmla="*/ 78 w 96"/>
                  <a:gd name="T27" fmla="*/ 3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6" h="36">
                    <a:moveTo>
                      <a:pt x="78" y="0"/>
                    </a:moveTo>
                    <a:cubicBezTo>
                      <a:pt x="18" y="0"/>
                      <a:pt x="18" y="0"/>
                      <a:pt x="18" y="0"/>
                    </a:cubicBezTo>
                    <a:cubicBezTo>
                      <a:pt x="8" y="0"/>
                      <a:pt x="0" y="8"/>
                      <a:pt x="0" y="18"/>
                    </a:cubicBezTo>
                    <a:cubicBezTo>
                      <a:pt x="0" y="28"/>
                      <a:pt x="8" y="36"/>
                      <a:pt x="18" y="36"/>
                    </a:cubicBezTo>
                    <a:cubicBezTo>
                      <a:pt x="78" y="36"/>
                      <a:pt x="78" y="36"/>
                      <a:pt x="78" y="36"/>
                    </a:cubicBezTo>
                    <a:cubicBezTo>
                      <a:pt x="88" y="36"/>
                      <a:pt x="96" y="28"/>
                      <a:pt x="96" y="18"/>
                    </a:cubicBezTo>
                    <a:cubicBezTo>
                      <a:pt x="96" y="8"/>
                      <a:pt x="88" y="0"/>
                      <a:pt x="78" y="0"/>
                    </a:cubicBezTo>
                    <a:close/>
                    <a:moveTo>
                      <a:pt x="78" y="32"/>
                    </a:moveTo>
                    <a:cubicBezTo>
                      <a:pt x="18" y="32"/>
                      <a:pt x="18" y="32"/>
                      <a:pt x="18" y="32"/>
                    </a:cubicBezTo>
                    <a:cubicBezTo>
                      <a:pt x="10" y="32"/>
                      <a:pt x="4" y="26"/>
                      <a:pt x="4" y="18"/>
                    </a:cubicBezTo>
                    <a:cubicBezTo>
                      <a:pt x="4" y="10"/>
                      <a:pt x="10" y="4"/>
                      <a:pt x="18" y="4"/>
                    </a:cubicBezTo>
                    <a:cubicBezTo>
                      <a:pt x="78" y="4"/>
                      <a:pt x="78" y="4"/>
                      <a:pt x="78" y="4"/>
                    </a:cubicBezTo>
                    <a:cubicBezTo>
                      <a:pt x="86" y="4"/>
                      <a:pt x="92" y="10"/>
                      <a:pt x="92" y="18"/>
                    </a:cubicBezTo>
                    <a:cubicBezTo>
                      <a:pt x="92" y="26"/>
                      <a:pt x="86" y="32"/>
                      <a:pt x="78" y="3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93" name="Freeform 8"/>
              <p:cNvSpPr>
                <a:spLocks noEditPoints="1"/>
              </p:cNvSpPr>
              <p:nvPr/>
            </p:nvSpPr>
            <p:spPr bwMode="auto">
              <a:xfrm>
                <a:off x="6524625" y="473075"/>
                <a:ext cx="671513" cy="492125"/>
              </a:xfrm>
              <a:custGeom>
                <a:avLst/>
                <a:gdLst>
                  <a:gd name="T0" fmla="*/ 133 w 176"/>
                  <a:gd name="T1" fmla="*/ 32 h 128"/>
                  <a:gd name="T2" fmla="*/ 88 w 176"/>
                  <a:gd name="T3" fmla="*/ 0 h 128"/>
                  <a:gd name="T4" fmla="*/ 43 w 176"/>
                  <a:gd name="T5" fmla="*/ 32 h 128"/>
                  <a:gd name="T6" fmla="*/ 0 w 176"/>
                  <a:gd name="T7" fmla="*/ 80 h 128"/>
                  <a:gd name="T8" fmla="*/ 48 w 176"/>
                  <a:gd name="T9" fmla="*/ 128 h 128"/>
                  <a:gd name="T10" fmla="*/ 128 w 176"/>
                  <a:gd name="T11" fmla="*/ 128 h 128"/>
                  <a:gd name="T12" fmla="*/ 176 w 176"/>
                  <a:gd name="T13" fmla="*/ 80 h 128"/>
                  <a:gd name="T14" fmla="*/ 133 w 176"/>
                  <a:gd name="T15" fmla="*/ 32 h 128"/>
                  <a:gd name="T16" fmla="*/ 128 w 176"/>
                  <a:gd name="T17" fmla="*/ 120 h 128"/>
                  <a:gd name="T18" fmla="*/ 48 w 176"/>
                  <a:gd name="T19" fmla="*/ 120 h 128"/>
                  <a:gd name="T20" fmla="*/ 8 w 176"/>
                  <a:gd name="T21" fmla="*/ 80 h 128"/>
                  <a:gd name="T22" fmla="*/ 44 w 176"/>
                  <a:gd name="T23" fmla="*/ 40 h 128"/>
                  <a:gd name="T24" fmla="*/ 50 w 176"/>
                  <a:gd name="T25" fmla="*/ 35 h 128"/>
                  <a:gd name="T26" fmla="*/ 88 w 176"/>
                  <a:gd name="T27" fmla="*/ 8 h 128"/>
                  <a:gd name="T28" fmla="*/ 126 w 176"/>
                  <a:gd name="T29" fmla="*/ 35 h 128"/>
                  <a:gd name="T30" fmla="*/ 133 w 176"/>
                  <a:gd name="T31" fmla="*/ 40 h 128"/>
                  <a:gd name="T32" fmla="*/ 168 w 176"/>
                  <a:gd name="T33" fmla="*/ 80 h 128"/>
                  <a:gd name="T34" fmla="*/ 128 w 176"/>
                  <a:gd name="T35" fmla="*/ 12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6" h="128">
                    <a:moveTo>
                      <a:pt x="133" y="32"/>
                    </a:moveTo>
                    <a:cubicBezTo>
                      <a:pt x="127" y="14"/>
                      <a:pt x="109" y="0"/>
                      <a:pt x="88" y="0"/>
                    </a:cubicBezTo>
                    <a:cubicBezTo>
                      <a:pt x="67" y="0"/>
                      <a:pt x="49" y="14"/>
                      <a:pt x="43" y="32"/>
                    </a:cubicBezTo>
                    <a:cubicBezTo>
                      <a:pt x="19" y="35"/>
                      <a:pt x="0" y="55"/>
                      <a:pt x="0" y="80"/>
                    </a:cubicBezTo>
                    <a:cubicBezTo>
                      <a:pt x="0" y="107"/>
                      <a:pt x="22" y="128"/>
                      <a:pt x="48" y="128"/>
                    </a:cubicBezTo>
                    <a:cubicBezTo>
                      <a:pt x="128" y="128"/>
                      <a:pt x="128" y="128"/>
                      <a:pt x="128" y="128"/>
                    </a:cubicBezTo>
                    <a:cubicBezTo>
                      <a:pt x="155" y="128"/>
                      <a:pt x="176" y="107"/>
                      <a:pt x="176" y="80"/>
                    </a:cubicBezTo>
                    <a:cubicBezTo>
                      <a:pt x="176" y="55"/>
                      <a:pt x="157" y="35"/>
                      <a:pt x="133" y="32"/>
                    </a:cubicBezTo>
                    <a:close/>
                    <a:moveTo>
                      <a:pt x="128" y="120"/>
                    </a:moveTo>
                    <a:cubicBezTo>
                      <a:pt x="48" y="120"/>
                      <a:pt x="48" y="120"/>
                      <a:pt x="48" y="120"/>
                    </a:cubicBezTo>
                    <a:cubicBezTo>
                      <a:pt x="26" y="120"/>
                      <a:pt x="8" y="102"/>
                      <a:pt x="8" y="80"/>
                    </a:cubicBezTo>
                    <a:cubicBezTo>
                      <a:pt x="8" y="60"/>
                      <a:pt x="23" y="43"/>
                      <a:pt x="44" y="40"/>
                    </a:cubicBezTo>
                    <a:cubicBezTo>
                      <a:pt x="47" y="40"/>
                      <a:pt x="49" y="38"/>
                      <a:pt x="50" y="35"/>
                    </a:cubicBezTo>
                    <a:cubicBezTo>
                      <a:pt x="56" y="19"/>
                      <a:pt x="71" y="8"/>
                      <a:pt x="88" y="8"/>
                    </a:cubicBezTo>
                    <a:cubicBezTo>
                      <a:pt x="105" y="8"/>
                      <a:pt x="120" y="19"/>
                      <a:pt x="126" y="35"/>
                    </a:cubicBezTo>
                    <a:cubicBezTo>
                      <a:pt x="127" y="38"/>
                      <a:pt x="129" y="40"/>
                      <a:pt x="133" y="40"/>
                    </a:cubicBezTo>
                    <a:cubicBezTo>
                      <a:pt x="153" y="43"/>
                      <a:pt x="168" y="60"/>
                      <a:pt x="168" y="80"/>
                    </a:cubicBezTo>
                    <a:cubicBezTo>
                      <a:pt x="168" y="102"/>
                      <a:pt x="150" y="120"/>
                      <a:pt x="128" y="1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grpSp>
        <p:sp>
          <p:nvSpPr>
            <p:cNvPr id="89" name="圆角矩形 88"/>
            <p:cNvSpPr/>
            <p:nvPr/>
          </p:nvSpPr>
          <p:spPr>
            <a:xfrm>
              <a:off x="4045462" y="1467902"/>
              <a:ext cx="661415" cy="1544606"/>
            </a:xfrm>
            <a:prstGeom prst="roundRect">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06" name="组合 105"/>
          <p:cNvGrpSpPr/>
          <p:nvPr/>
        </p:nvGrpSpPr>
        <p:grpSpPr>
          <a:xfrm>
            <a:off x="6977887" y="1600999"/>
            <a:ext cx="521205" cy="380092"/>
            <a:chOff x="6524625" y="473075"/>
            <a:chExt cx="671513" cy="492125"/>
          </a:xfrm>
          <a:solidFill>
            <a:schemeClr val="tx1">
              <a:lumMod val="75000"/>
              <a:lumOff val="25000"/>
            </a:schemeClr>
          </a:solidFill>
        </p:grpSpPr>
        <p:sp>
          <p:nvSpPr>
            <p:cNvPr id="107" name="Oval 5"/>
            <p:cNvSpPr>
              <a:spLocks noChangeArrowheads="1"/>
            </p:cNvSpPr>
            <p:nvPr/>
          </p:nvSpPr>
          <p:spPr bwMode="auto">
            <a:xfrm>
              <a:off x="6951663" y="735013"/>
              <a:ext cx="46038" cy="4603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108" name="Freeform 6"/>
            <p:cNvSpPr/>
            <p:nvPr/>
          </p:nvSpPr>
          <p:spPr bwMode="auto">
            <a:xfrm>
              <a:off x="6692900" y="873125"/>
              <a:ext cx="323850" cy="14288"/>
            </a:xfrm>
            <a:custGeom>
              <a:avLst/>
              <a:gdLst>
                <a:gd name="T0" fmla="*/ 83 w 85"/>
                <a:gd name="T1" fmla="*/ 0 h 4"/>
                <a:gd name="T2" fmla="*/ 2 w 85"/>
                <a:gd name="T3" fmla="*/ 0 h 4"/>
                <a:gd name="T4" fmla="*/ 0 w 85"/>
                <a:gd name="T5" fmla="*/ 2 h 4"/>
                <a:gd name="T6" fmla="*/ 2 w 85"/>
                <a:gd name="T7" fmla="*/ 4 h 4"/>
                <a:gd name="T8" fmla="*/ 83 w 85"/>
                <a:gd name="T9" fmla="*/ 4 h 4"/>
                <a:gd name="T10" fmla="*/ 85 w 85"/>
                <a:gd name="T11" fmla="*/ 2 h 4"/>
                <a:gd name="T12" fmla="*/ 83 w 8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85" h="4">
                  <a:moveTo>
                    <a:pt x="83" y="0"/>
                  </a:moveTo>
                  <a:cubicBezTo>
                    <a:pt x="2" y="0"/>
                    <a:pt x="2" y="0"/>
                    <a:pt x="2" y="0"/>
                  </a:cubicBezTo>
                  <a:cubicBezTo>
                    <a:pt x="1" y="0"/>
                    <a:pt x="0" y="1"/>
                    <a:pt x="0" y="2"/>
                  </a:cubicBezTo>
                  <a:cubicBezTo>
                    <a:pt x="0" y="3"/>
                    <a:pt x="1" y="4"/>
                    <a:pt x="2" y="4"/>
                  </a:cubicBezTo>
                  <a:cubicBezTo>
                    <a:pt x="83" y="4"/>
                    <a:pt x="83" y="4"/>
                    <a:pt x="83" y="4"/>
                  </a:cubicBezTo>
                  <a:cubicBezTo>
                    <a:pt x="85" y="4"/>
                    <a:pt x="85" y="3"/>
                    <a:pt x="85" y="2"/>
                  </a:cubicBezTo>
                  <a:cubicBezTo>
                    <a:pt x="85" y="1"/>
                    <a:pt x="85" y="0"/>
                    <a:pt x="8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109" name="Freeform 7"/>
            <p:cNvSpPr>
              <a:spLocks noEditPoints="1"/>
            </p:cNvSpPr>
            <p:nvPr/>
          </p:nvSpPr>
          <p:spPr bwMode="auto">
            <a:xfrm>
              <a:off x="6678613" y="687388"/>
              <a:ext cx="365125" cy="139700"/>
            </a:xfrm>
            <a:custGeom>
              <a:avLst/>
              <a:gdLst>
                <a:gd name="T0" fmla="*/ 78 w 96"/>
                <a:gd name="T1" fmla="*/ 0 h 36"/>
                <a:gd name="T2" fmla="*/ 18 w 96"/>
                <a:gd name="T3" fmla="*/ 0 h 36"/>
                <a:gd name="T4" fmla="*/ 0 w 96"/>
                <a:gd name="T5" fmla="*/ 18 h 36"/>
                <a:gd name="T6" fmla="*/ 18 w 96"/>
                <a:gd name="T7" fmla="*/ 36 h 36"/>
                <a:gd name="T8" fmla="*/ 78 w 96"/>
                <a:gd name="T9" fmla="*/ 36 h 36"/>
                <a:gd name="T10" fmla="*/ 96 w 96"/>
                <a:gd name="T11" fmla="*/ 18 h 36"/>
                <a:gd name="T12" fmla="*/ 78 w 96"/>
                <a:gd name="T13" fmla="*/ 0 h 36"/>
                <a:gd name="T14" fmla="*/ 78 w 96"/>
                <a:gd name="T15" fmla="*/ 32 h 36"/>
                <a:gd name="T16" fmla="*/ 18 w 96"/>
                <a:gd name="T17" fmla="*/ 32 h 36"/>
                <a:gd name="T18" fmla="*/ 4 w 96"/>
                <a:gd name="T19" fmla="*/ 18 h 36"/>
                <a:gd name="T20" fmla="*/ 18 w 96"/>
                <a:gd name="T21" fmla="*/ 4 h 36"/>
                <a:gd name="T22" fmla="*/ 78 w 96"/>
                <a:gd name="T23" fmla="*/ 4 h 36"/>
                <a:gd name="T24" fmla="*/ 92 w 96"/>
                <a:gd name="T25" fmla="*/ 18 h 36"/>
                <a:gd name="T26" fmla="*/ 78 w 96"/>
                <a:gd name="T27" fmla="*/ 3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6" h="36">
                  <a:moveTo>
                    <a:pt x="78" y="0"/>
                  </a:moveTo>
                  <a:cubicBezTo>
                    <a:pt x="18" y="0"/>
                    <a:pt x="18" y="0"/>
                    <a:pt x="18" y="0"/>
                  </a:cubicBezTo>
                  <a:cubicBezTo>
                    <a:pt x="8" y="0"/>
                    <a:pt x="0" y="8"/>
                    <a:pt x="0" y="18"/>
                  </a:cubicBezTo>
                  <a:cubicBezTo>
                    <a:pt x="0" y="28"/>
                    <a:pt x="8" y="36"/>
                    <a:pt x="18" y="36"/>
                  </a:cubicBezTo>
                  <a:cubicBezTo>
                    <a:pt x="78" y="36"/>
                    <a:pt x="78" y="36"/>
                    <a:pt x="78" y="36"/>
                  </a:cubicBezTo>
                  <a:cubicBezTo>
                    <a:pt x="88" y="36"/>
                    <a:pt x="96" y="28"/>
                    <a:pt x="96" y="18"/>
                  </a:cubicBezTo>
                  <a:cubicBezTo>
                    <a:pt x="96" y="8"/>
                    <a:pt x="88" y="0"/>
                    <a:pt x="78" y="0"/>
                  </a:cubicBezTo>
                  <a:close/>
                  <a:moveTo>
                    <a:pt x="78" y="32"/>
                  </a:moveTo>
                  <a:cubicBezTo>
                    <a:pt x="18" y="32"/>
                    <a:pt x="18" y="32"/>
                    <a:pt x="18" y="32"/>
                  </a:cubicBezTo>
                  <a:cubicBezTo>
                    <a:pt x="10" y="32"/>
                    <a:pt x="4" y="26"/>
                    <a:pt x="4" y="18"/>
                  </a:cubicBezTo>
                  <a:cubicBezTo>
                    <a:pt x="4" y="10"/>
                    <a:pt x="10" y="4"/>
                    <a:pt x="18" y="4"/>
                  </a:cubicBezTo>
                  <a:cubicBezTo>
                    <a:pt x="78" y="4"/>
                    <a:pt x="78" y="4"/>
                    <a:pt x="78" y="4"/>
                  </a:cubicBezTo>
                  <a:cubicBezTo>
                    <a:pt x="86" y="4"/>
                    <a:pt x="92" y="10"/>
                    <a:pt x="92" y="18"/>
                  </a:cubicBezTo>
                  <a:cubicBezTo>
                    <a:pt x="92" y="26"/>
                    <a:pt x="86" y="32"/>
                    <a:pt x="78" y="3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110" name="Freeform 8"/>
            <p:cNvSpPr>
              <a:spLocks noEditPoints="1"/>
            </p:cNvSpPr>
            <p:nvPr/>
          </p:nvSpPr>
          <p:spPr bwMode="auto">
            <a:xfrm>
              <a:off x="6524625" y="473075"/>
              <a:ext cx="671513" cy="492125"/>
            </a:xfrm>
            <a:custGeom>
              <a:avLst/>
              <a:gdLst>
                <a:gd name="T0" fmla="*/ 133 w 176"/>
                <a:gd name="T1" fmla="*/ 32 h 128"/>
                <a:gd name="T2" fmla="*/ 88 w 176"/>
                <a:gd name="T3" fmla="*/ 0 h 128"/>
                <a:gd name="T4" fmla="*/ 43 w 176"/>
                <a:gd name="T5" fmla="*/ 32 h 128"/>
                <a:gd name="T6" fmla="*/ 0 w 176"/>
                <a:gd name="T7" fmla="*/ 80 h 128"/>
                <a:gd name="T8" fmla="*/ 48 w 176"/>
                <a:gd name="T9" fmla="*/ 128 h 128"/>
                <a:gd name="T10" fmla="*/ 128 w 176"/>
                <a:gd name="T11" fmla="*/ 128 h 128"/>
                <a:gd name="T12" fmla="*/ 176 w 176"/>
                <a:gd name="T13" fmla="*/ 80 h 128"/>
                <a:gd name="T14" fmla="*/ 133 w 176"/>
                <a:gd name="T15" fmla="*/ 32 h 128"/>
                <a:gd name="T16" fmla="*/ 128 w 176"/>
                <a:gd name="T17" fmla="*/ 120 h 128"/>
                <a:gd name="T18" fmla="*/ 48 w 176"/>
                <a:gd name="T19" fmla="*/ 120 h 128"/>
                <a:gd name="T20" fmla="*/ 8 w 176"/>
                <a:gd name="T21" fmla="*/ 80 h 128"/>
                <a:gd name="T22" fmla="*/ 44 w 176"/>
                <a:gd name="T23" fmla="*/ 40 h 128"/>
                <a:gd name="T24" fmla="*/ 50 w 176"/>
                <a:gd name="T25" fmla="*/ 35 h 128"/>
                <a:gd name="T26" fmla="*/ 88 w 176"/>
                <a:gd name="T27" fmla="*/ 8 h 128"/>
                <a:gd name="T28" fmla="*/ 126 w 176"/>
                <a:gd name="T29" fmla="*/ 35 h 128"/>
                <a:gd name="T30" fmla="*/ 133 w 176"/>
                <a:gd name="T31" fmla="*/ 40 h 128"/>
                <a:gd name="T32" fmla="*/ 168 w 176"/>
                <a:gd name="T33" fmla="*/ 80 h 128"/>
                <a:gd name="T34" fmla="*/ 128 w 176"/>
                <a:gd name="T35" fmla="*/ 12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6" h="128">
                  <a:moveTo>
                    <a:pt x="133" y="32"/>
                  </a:moveTo>
                  <a:cubicBezTo>
                    <a:pt x="127" y="14"/>
                    <a:pt x="109" y="0"/>
                    <a:pt x="88" y="0"/>
                  </a:cubicBezTo>
                  <a:cubicBezTo>
                    <a:pt x="67" y="0"/>
                    <a:pt x="49" y="14"/>
                    <a:pt x="43" y="32"/>
                  </a:cubicBezTo>
                  <a:cubicBezTo>
                    <a:pt x="19" y="35"/>
                    <a:pt x="0" y="55"/>
                    <a:pt x="0" y="80"/>
                  </a:cubicBezTo>
                  <a:cubicBezTo>
                    <a:pt x="0" y="107"/>
                    <a:pt x="22" y="128"/>
                    <a:pt x="48" y="128"/>
                  </a:cubicBezTo>
                  <a:cubicBezTo>
                    <a:pt x="128" y="128"/>
                    <a:pt x="128" y="128"/>
                    <a:pt x="128" y="128"/>
                  </a:cubicBezTo>
                  <a:cubicBezTo>
                    <a:pt x="155" y="128"/>
                    <a:pt x="176" y="107"/>
                    <a:pt x="176" y="80"/>
                  </a:cubicBezTo>
                  <a:cubicBezTo>
                    <a:pt x="176" y="55"/>
                    <a:pt x="157" y="35"/>
                    <a:pt x="133" y="32"/>
                  </a:cubicBezTo>
                  <a:close/>
                  <a:moveTo>
                    <a:pt x="128" y="120"/>
                  </a:moveTo>
                  <a:cubicBezTo>
                    <a:pt x="48" y="120"/>
                    <a:pt x="48" y="120"/>
                    <a:pt x="48" y="120"/>
                  </a:cubicBezTo>
                  <a:cubicBezTo>
                    <a:pt x="26" y="120"/>
                    <a:pt x="8" y="102"/>
                    <a:pt x="8" y="80"/>
                  </a:cubicBezTo>
                  <a:cubicBezTo>
                    <a:pt x="8" y="60"/>
                    <a:pt x="23" y="43"/>
                    <a:pt x="44" y="40"/>
                  </a:cubicBezTo>
                  <a:cubicBezTo>
                    <a:pt x="47" y="40"/>
                    <a:pt x="49" y="38"/>
                    <a:pt x="50" y="35"/>
                  </a:cubicBezTo>
                  <a:cubicBezTo>
                    <a:pt x="56" y="19"/>
                    <a:pt x="71" y="8"/>
                    <a:pt x="88" y="8"/>
                  </a:cubicBezTo>
                  <a:cubicBezTo>
                    <a:pt x="105" y="8"/>
                    <a:pt x="120" y="19"/>
                    <a:pt x="126" y="35"/>
                  </a:cubicBezTo>
                  <a:cubicBezTo>
                    <a:pt x="127" y="38"/>
                    <a:pt x="129" y="40"/>
                    <a:pt x="133" y="40"/>
                  </a:cubicBezTo>
                  <a:cubicBezTo>
                    <a:pt x="153" y="43"/>
                    <a:pt x="168" y="60"/>
                    <a:pt x="168" y="80"/>
                  </a:cubicBezTo>
                  <a:cubicBezTo>
                    <a:pt x="168" y="102"/>
                    <a:pt x="150" y="120"/>
                    <a:pt x="128" y="1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grpSp>
      <p:cxnSp>
        <p:nvCxnSpPr>
          <p:cNvPr id="111" name="直接箭头连接符 110"/>
          <p:cNvCxnSpPr>
            <a:endCxn id="110" idx="10"/>
          </p:cNvCxnSpPr>
          <p:nvPr/>
        </p:nvCxnSpPr>
        <p:spPr>
          <a:xfrm flipV="1">
            <a:off x="6363220" y="1838557"/>
            <a:ext cx="638358" cy="69502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2" name="文本框 111"/>
          <p:cNvSpPr txBox="1"/>
          <p:nvPr/>
        </p:nvSpPr>
        <p:spPr>
          <a:xfrm>
            <a:off x="6759589" y="2071914"/>
            <a:ext cx="1004515" cy="461665"/>
          </a:xfrm>
          <a:prstGeom prst="rect">
            <a:avLst/>
          </a:prstGeom>
          <a:noFill/>
        </p:spPr>
        <p:txBody>
          <a:bodyPr wrap="square" rtlCol="0">
            <a:spAutoFit/>
          </a:bodyPr>
          <a:lstStyle/>
          <a:p>
            <a:pPr algn="ctr"/>
            <a:r>
              <a:rPr lang="en-US" altLang="zh-CN" sz="1200" b="1" dirty="0" err="1">
                <a:latin typeface="华文楷体" panose="02010600040101010101" pitchFamily="2" charset="-122"/>
                <a:ea typeface="华文楷体" panose="02010600040101010101" pitchFamily="2" charset="-122"/>
              </a:rPr>
              <a:t>Redis</a:t>
            </a:r>
            <a:endParaRPr lang="en-US" altLang="zh-CN" sz="1200" b="1" dirty="0">
              <a:latin typeface="华文楷体" panose="02010600040101010101" pitchFamily="2" charset="-122"/>
              <a:ea typeface="华文楷体" panose="02010600040101010101" pitchFamily="2" charset="-122"/>
            </a:endParaRPr>
          </a:p>
          <a:p>
            <a:pPr algn="ctr"/>
            <a:r>
              <a:rPr lang="zh-CN" altLang="en-US" sz="1200" b="1" dirty="0">
                <a:latin typeface="华文楷体" panose="02010600040101010101" pitchFamily="2" charset="-122"/>
                <a:ea typeface="华文楷体" panose="02010600040101010101" pitchFamily="2" charset="-122"/>
              </a:rPr>
              <a:t>缓存（</a:t>
            </a:r>
            <a:r>
              <a:rPr lang="en-US" altLang="zh-CN" sz="1200" b="1" dirty="0">
                <a:latin typeface="华文楷体" panose="02010600040101010101" pitchFamily="2" charset="-122"/>
                <a:ea typeface="华文楷体" panose="02010600040101010101" pitchFamily="2" charset="-122"/>
              </a:rPr>
              <a:t>X</a:t>
            </a:r>
            <a:r>
              <a:rPr lang="zh-CN" altLang="en-US" sz="1200" b="1" dirty="0">
                <a:latin typeface="华文楷体" panose="02010600040101010101" pitchFamily="2" charset="-122"/>
                <a:ea typeface="华文楷体" panose="02010600040101010101" pitchFamily="2" charset="-122"/>
              </a:rPr>
              <a:t>台）</a:t>
            </a:r>
          </a:p>
        </p:txBody>
      </p:sp>
      <p:sp>
        <p:nvSpPr>
          <p:cNvPr id="123" name="文本框 122"/>
          <p:cNvSpPr txBox="1"/>
          <p:nvPr/>
        </p:nvSpPr>
        <p:spPr>
          <a:xfrm>
            <a:off x="7872699" y="3385989"/>
            <a:ext cx="1004515" cy="461665"/>
          </a:xfrm>
          <a:prstGeom prst="rect">
            <a:avLst/>
          </a:prstGeom>
          <a:noFill/>
        </p:spPr>
        <p:txBody>
          <a:bodyPr wrap="square" rtlCol="0">
            <a:spAutoFit/>
          </a:bodyPr>
          <a:lstStyle/>
          <a:p>
            <a:pPr algn="ctr"/>
            <a:r>
              <a:rPr lang="en-US" altLang="zh-CN" sz="1200" b="1" dirty="0">
                <a:latin typeface="华文楷体" panose="02010600040101010101" pitchFamily="2" charset="-122"/>
                <a:ea typeface="华文楷体" panose="02010600040101010101" pitchFamily="2" charset="-122"/>
              </a:rPr>
              <a:t>RDS-MySQL</a:t>
            </a:r>
            <a:r>
              <a:rPr lang="zh-CN" altLang="en-US" sz="1200" b="1" dirty="0">
                <a:latin typeface="华文楷体" panose="02010600040101010101" pitchFamily="2" charset="-122"/>
                <a:ea typeface="华文楷体" panose="02010600040101010101" pitchFamily="2" charset="-122"/>
              </a:rPr>
              <a:t>（</a:t>
            </a:r>
            <a:r>
              <a:rPr lang="en-US" altLang="zh-CN" sz="1200" b="1" dirty="0">
                <a:latin typeface="华文楷体" panose="02010600040101010101" pitchFamily="2" charset="-122"/>
                <a:ea typeface="华文楷体" panose="02010600040101010101" pitchFamily="2" charset="-122"/>
              </a:rPr>
              <a:t>X</a:t>
            </a:r>
            <a:r>
              <a:rPr lang="zh-CN" altLang="en-US" sz="1200" b="1" dirty="0">
                <a:latin typeface="华文楷体" panose="02010600040101010101" pitchFamily="2" charset="-122"/>
                <a:ea typeface="华文楷体" panose="02010600040101010101" pitchFamily="2" charset="-122"/>
              </a:rPr>
              <a:t>台）</a:t>
            </a:r>
          </a:p>
        </p:txBody>
      </p:sp>
      <p:cxnSp>
        <p:nvCxnSpPr>
          <p:cNvPr id="128" name="直接箭头连接符 127"/>
          <p:cNvCxnSpPr>
            <a:stCxn id="22" idx="3"/>
            <a:endCxn id="37" idx="3"/>
          </p:cNvCxnSpPr>
          <p:nvPr/>
        </p:nvCxnSpPr>
        <p:spPr>
          <a:xfrm flipV="1">
            <a:off x="2294632" y="1960520"/>
            <a:ext cx="2007575" cy="2352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7" name="文本框 166"/>
          <p:cNvSpPr txBox="1"/>
          <p:nvPr/>
        </p:nvSpPr>
        <p:spPr>
          <a:xfrm>
            <a:off x="9156169" y="2561020"/>
            <a:ext cx="1004515" cy="276999"/>
          </a:xfrm>
          <a:prstGeom prst="rect">
            <a:avLst/>
          </a:prstGeom>
          <a:noFill/>
        </p:spPr>
        <p:txBody>
          <a:bodyPr wrap="square" rtlCol="0">
            <a:spAutoFit/>
          </a:bodyPr>
          <a:lstStyle/>
          <a:p>
            <a:pPr algn="ctr"/>
            <a:r>
              <a:rPr lang="en-US" altLang="zh-CN" sz="1200" b="1" dirty="0">
                <a:latin typeface="华文楷体" panose="02010600040101010101" pitchFamily="2" charset="-122"/>
                <a:ea typeface="华文楷体" panose="02010600040101010101" pitchFamily="2" charset="-122"/>
              </a:rPr>
              <a:t>OBS</a:t>
            </a:r>
            <a:endParaRPr lang="zh-CN" altLang="en-US" sz="1200" b="1" dirty="0">
              <a:latin typeface="华文楷体" panose="02010600040101010101" pitchFamily="2" charset="-122"/>
              <a:ea typeface="华文楷体" panose="02010600040101010101" pitchFamily="2" charset="-122"/>
            </a:endParaRPr>
          </a:p>
        </p:txBody>
      </p:sp>
      <p:grpSp>
        <p:nvGrpSpPr>
          <p:cNvPr id="210" name="组合 209"/>
          <p:cNvGrpSpPr/>
          <p:nvPr/>
        </p:nvGrpSpPr>
        <p:grpSpPr>
          <a:xfrm>
            <a:off x="4301278" y="4392024"/>
            <a:ext cx="521205" cy="380092"/>
            <a:chOff x="6524625" y="473075"/>
            <a:chExt cx="671513" cy="492125"/>
          </a:xfrm>
          <a:solidFill>
            <a:schemeClr val="tx1">
              <a:lumMod val="75000"/>
              <a:lumOff val="25000"/>
            </a:schemeClr>
          </a:solidFill>
        </p:grpSpPr>
        <p:sp>
          <p:nvSpPr>
            <p:cNvPr id="211" name="Oval 5"/>
            <p:cNvSpPr>
              <a:spLocks noChangeArrowheads="1"/>
            </p:cNvSpPr>
            <p:nvPr/>
          </p:nvSpPr>
          <p:spPr bwMode="auto">
            <a:xfrm>
              <a:off x="6951663" y="735013"/>
              <a:ext cx="46038" cy="4603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212" name="Freeform 6"/>
            <p:cNvSpPr/>
            <p:nvPr/>
          </p:nvSpPr>
          <p:spPr bwMode="auto">
            <a:xfrm>
              <a:off x="6692900" y="873125"/>
              <a:ext cx="323850" cy="14288"/>
            </a:xfrm>
            <a:custGeom>
              <a:avLst/>
              <a:gdLst>
                <a:gd name="T0" fmla="*/ 83 w 85"/>
                <a:gd name="T1" fmla="*/ 0 h 4"/>
                <a:gd name="T2" fmla="*/ 2 w 85"/>
                <a:gd name="T3" fmla="*/ 0 h 4"/>
                <a:gd name="T4" fmla="*/ 0 w 85"/>
                <a:gd name="T5" fmla="*/ 2 h 4"/>
                <a:gd name="T6" fmla="*/ 2 w 85"/>
                <a:gd name="T7" fmla="*/ 4 h 4"/>
                <a:gd name="T8" fmla="*/ 83 w 85"/>
                <a:gd name="T9" fmla="*/ 4 h 4"/>
                <a:gd name="T10" fmla="*/ 85 w 85"/>
                <a:gd name="T11" fmla="*/ 2 h 4"/>
                <a:gd name="T12" fmla="*/ 83 w 8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85" h="4">
                  <a:moveTo>
                    <a:pt x="83" y="0"/>
                  </a:moveTo>
                  <a:cubicBezTo>
                    <a:pt x="2" y="0"/>
                    <a:pt x="2" y="0"/>
                    <a:pt x="2" y="0"/>
                  </a:cubicBezTo>
                  <a:cubicBezTo>
                    <a:pt x="1" y="0"/>
                    <a:pt x="0" y="1"/>
                    <a:pt x="0" y="2"/>
                  </a:cubicBezTo>
                  <a:cubicBezTo>
                    <a:pt x="0" y="3"/>
                    <a:pt x="1" y="4"/>
                    <a:pt x="2" y="4"/>
                  </a:cubicBezTo>
                  <a:cubicBezTo>
                    <a:pt x="83" y="4"/>
                    <a:pt x="83" y="4"/>
                    <a:pt x="83" y="4"/>
                  </a:cubicBezTo>
                  <a:cubicBezTo>
                    <a:pt x="85" y="4"/>
                    <a:pt x="85" y="3"/>
                    <a:pt x="85" y="2"/>
                  </a:cubicBezTo>
                  <a:cubicBezTo>
                    <a:pt x="85" y="1"/>
                    <a:pt x="85" y="0"/>
                    <a:pt x="8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213" name="Freeform 7"/>
            <p:cNvSpPr>
              <a:spLocks noEditPoints="1"/>
            </p:cNvSpPr>
            <p:nvPr/>
          </p:nvSpPr>
          <p:spPr bwMode="auto">
            <a:xfrm>
              <a:off x="6678613" y="687388"/>
              <a:ext cx="365125" cy="139700"/>
            </a:xfrm>
            <a:custGeom>
              <a:avLst/>
              <a:gdLst>
                <a:gd name="T0" fmla="*/ 78 w 96"/>
                <a:gd name="T1" fmla="*/ 0 h 36"/>
                <a:gd name="T2" fmla="*/ 18 w 96"/>
                <a:gd name="T3" fmla="*/ 0 h 36"/>
                <a:gd name="T4" fmla="*/ 0 w 96"/>
                <a:gd name="T5" fmla="*/ 18 h 36"/>
                <a:gd name="T6" fmla="*/ 18 w 96"/>
                <a:gd name="T7" fmla="*/ 36 h 36"/>
                <a:gd name="T8" fmla="*/ 78 w 96"/>
                <a:gd name="T9" fmla="*/ 36 h 36"/>
                <a:gd name="T10" fmla="*/ 96 w 96"/>
                <a:gd name="T11" fmla="*/ 18 h 36"/>
                <a:gd name="T12" fmla="*/ 78 w 96"/>
                <a:gd name="T13" fmla="*/ 0 h 36"/>
                <a:gd name="T14" fmla="*/ 78 w 96"/>
                <a:gd name="T15" fmla="*/ 32 h 36"/>
                <a:gd name="T16" fmla="*/ 18 w 96"/>
                <a:gd name="T17" fmla="*/ 32 h 36"/>
                <a:gd name="T18" fmla="*/ 4 w 96"/>
                <a:gd name="T19" fmla="*/ 18 h 36"/>
                <a:gd name="T20" fmla="*/ 18 w 96"/>
                <a:gd name="T21" fmla="*/ 4 h 36"/>
                <a:gd name="T22" fmla="*/ 78 w 96"/>
                <a:gd name="T23" fmla="*/ 4 h 36"/>
                <a:gd name="T24" fmla="*/ 92 w 96"/>
                <a:gd name="T25" fmla="*/ 18 h 36"/>
                <a:gd name="T26" fmla="*/ 78 w 96"/>
                <a:gd name="T27" fmla="*/ 3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6" h="36">
                  <a:moveTo>
                    <a:pt x="78" y="0"/>
                  </a:moveTo>
                  <a:cubicBezTo>
                    <a:pt x="18" y="0"/>
                    <a:pt x="18" y="0"/>
                    <a:pt x="18" y="0"/>
                  </a:cubicBezTo>
                  <a:cubicBezTo>
                    <a:pt x="8" y="0"/>
                    <a:pt x="0" y="8"/>
                    <a:pt x="0" y="18"/>
                  </a:cubicBezTo>
                  <a:cubicBezTo>
                    <a:pt x="0" y="28"/>
                    <a:pt x="8" y="36"/>
                    <a:pt x="18" y="36"/>
                  </a:cubicBezTo>
                  <a:cubicBezTo>
                    <a:pt x="78" y="36"/>
                    <a:pt x="78" y="36"/>
                    <a:pt x="78" y="36"/>
                  </a:cubicBezTo>
                  <a:cubicBezTo>
                    <a:pt x="88" y="36"/>
                    <a:pt x="96" y="28"/>
                    <a:pt x="96" y="18"/>
                  </a:cubicBezTo>
                  <a:cubicBezTo>
                    <a:pt x="96" y="8"/>
                    <a:pt x="88" y="0"/>
                    <a:pt x="78" y="0"/>
                  </a:cubicBezTo>
                  <a:close/>
                  <a:moveTo>
                    <a:pt x="78" y="32"/>
                  </a:moveTo>
                  <a:cubicBezTo>
                    <a:pt x="18" y="32"/>
                    <a:pt x="18" y="32"/>
                    <a:pt x="18" y="32"/>
                  </a:cubicBezTo>
                  <a:cubicBezTo>
                    <a:pt x="10" y="32"/>
                    <a:pt x="4" y="26"/>
                    <a:pt x="4" y="18"/>
                  </a:cubicBezTo>
                  <a:cubicBezTo>
                    <a:pt x="4" y="10"/>
                    <a:pt x="10" y="4"/>
                    <a:pt x="18" y="4"/>
                  </a:cubicBezTo>
                  <a:cubicBezTo>
                    <a:pt x="78" y="4"/>
                    <a:pt x="78" y="4"/>
                    <a:pt x="78" y="4"/>
                  </a:cubicBezTo>
                  <a:cubicBezTo>
                    <a:pt x="86" y="4"/>
                    <a:pt x="92" y="10"/>
                    <a:pt x="92" y="18"/>
                  </a:cubicBezTo>
                  <a:cubicBezTo>
                    <a:pt x="92" y="26"/>
                    <a:pt x="86" y="32"/>
                    <a:pt x="78" y="3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214" name="Freeform 8"/>
            <p:cNvSpPr>
              <a:spLocks noEditPoints="1"/>
            </p:cNvSpPr>
            <p:nvPr/>
          </p:nvSpPr>
          <p:spPr bwMode="auto">
            <a:xfrm>
              <a:off x="6524625" y="473075"/>
              <a:ext cx="671513" cy="492125"/>
            </a:xfrm>
            <a:custGeom>
              <a:avLst/>
              <a:gdLst>
                <a:gd name="T0" fmla="*/ 133 w 176"/>
                <a:gd name="T1" fmla="*/ 32 h 128"/>
                <a:gd name="T2" fmla="*/ 88 w 176"/>
                <a:gd name="T3" fmla="*/ 0 h 128"/>
                <a:gd name="T4" fmla="*/ 43 w 176"/>
                <a:gd name="T5" fmla="*/ 32 h 128"/>
                <a:gd name="T6" fmla="*/ 0 w 176"/>
                <a:gd name="T7" fmla="*/ 80 h 128"/>
                <a:gd name="T8" fmla="*/ 48 w 176"/>
                <a:gd name="T9" fmla="*/ 128 h 128"/>
                <a:gd name="T10" fmla="*/ 128 w 176"/>
                <a:gd name="T11" fmla="*/ 128 h 128"/>
                <a:gd name="T12" fmla="*/ 176 w 176"/>
                <a:gd name="T13" fmla="*/ 80 h 128"/>
                <a:gd name="T14" fmla="*/ 133 w 176"/>
                <a:gd name="T15" fmla="*/ 32 h 128"/>
                <a:gd name="T16" fmla="*/ 128 w 176"/>
                <a:gd name="T17" fmla="*/ 120 h 128"/>
                <a:gd name="T18" fmla="*/ 48 w 176"/>
                <a:gd name="T19" fmla="*/ 120 h 128"/>
                <a:gd name="T20" fmla="*/ 8 w 176"/>
                <a:gd name="T21" fmla="*/ 80 h 128"/>
                <a:gd name="T22" fmla="*/ 44 w 176"/>
                <a:gd name="T23" fmla="*/ 40 h 128"/>
                <a:gd name="T24" fmla="*/ 50 w 176"/>
                <a:gd name="T25" fmla="*/ 35 h 128"/>
                <a:gd name="T26" fmla="*/ 88 w 176"/>
                <a:gd name="T27" fmla="*/ 8 h 128"/>
                <a:gd name="T28" fmla="*/ 126 w 176"/>
                <a:gd name="T29" fmla="*/ 35 h 128"/>
                <a:gd name="T30" fmla="*/ 133 w 176"/>
                <a:gd name="T31" fmla="*/ 40 h 128"/>
                <a:gd name="T32" fmla="*/ 168 w 176"/>
                <a:gd name="T33" fmla="*/ 80 h 128"/>
                <a:gd name="T34" fmla="*/ 128 w 176"/>
                <a:gd name="T35" fmla="*/ 12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6" h="128">
                  <a:moveTo>
                    <a:pt x="133" y="32"/>
                  </a:moveTo>
                  <a:cubicBezTo>
                    <a:pt x="127" y="14"/>
                    <a:pt x="109" y="0"/>
                    <a:pt x="88" y="0"/>
                  </a:cubicBezTo>
                  <a:cubicBezTo>
                    <a:pt x="67" y="0"/>
                    <a:pt x="49" y="14"/>
                    <a:pt x="43" y="32"/>
                  </a:cubicBezTo>
                  <a:cubicBezTo>
                    <a:pt x="19" y="35"/>
                    <a:pt x="0" y="55"/>
                    <a:pt x="0" y="80"/>
                  </a:cubicBezTo>
                  <a:cubicBezTo>
                    <a:pt x="0" y="107"/>
                    <a:pt x="22" y="128"/>
                    <a:pt x="48" y="128"/>
                  </a:cubicBezTo>
                  <a:cubicBezTo>
                    <a:pt x="128" y="128"/>
                    <a:pt x="128" y="128"/>
                    <a:pt x="128" y="128"/>
                  </a:cubicBezTo>
                  <a:cubicBezTo>
                    <a:pt x="155" y="128"/>
                    <a:pt x="176" y="107"/>
                    <a:pt x="176" y="80"/>
                  </a:cubicBezTo>
                  <a:cubicBezTo>
                    <a:pt x="176" y="55"/>
                    <a:pt x="157" y="35"/>
                    <a:pt x="133" y="32"/>
                  </a:cubicBezTo>
                  <a:close/>
                  <a:moveTo>
                    <a:pt x="128" y="120"/>
                  </a:moveTo>
                  <a:cubicBezTo>
                    <a:pt x="48" y="120"/>
                    <a:pt x="48" y="120"/>
                    <a:pt x="48" y="120"/>
                  </a:cubicBezTo>
                  <a:cubicBezTo>
                    <a:pt x="26" y="120"/>
                    <a:pt x="8" y="102"/>
                    <a:pt x="8" y="80"/>
                  </a:cubicBezTo>
                  <a:cubicBezTo>
                    <a:pt x="8" y="60"/>
                    <a:pt x="23" y="43"/>
                    <a:pt x="44" y="40"/>
                  </a:cubicBezTo>
                  <a:cubicBezTo>
                    <a:pt x="47" y="40"/>
                    <a:pt x="49" y="38"/>
                    <a:pt x="50" y="35"/>
                  </a:cubicBezTo>
                  <a:cubicBezTo>
                    <a:pt x="56" y="19"/>
                    <a:pt x="71" y="8"/>
                    <a:pt x="88" y="8"/>
                  </a:cubicBezTo>
                  <a:cubicBezTo>
                    <a:pt x="105" y="8"/>
                    <a:pt x="120" y="19"/>
                    <a:pt x="126" y="35"/>
                  </a:cubicBezTo>
                  <a:cubicBezTo>
                    <a:pt x="127" y="38"/>
                    <a:pt x="129" y="40"/>
                    <a:pt x="133" y="40"/>
                  </a:cubicBezTo>
                  <a:cubicBezTo>
                    <a:pt x="153" y="43"/>
                    <a:pt x="168" y="60"/>
                    <a:pt x="168" y="80"/>
                  </a:cubicBezTo>
                  <a:cubicBezTo>
                    <a:pt x="168" y="102"/>
                    <a:pt x="150" y="120"/>
                    <a:pt x="128" y="1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grpSp>
      <p:grpSp>
        <p:nvGrpSpPr>
          <p:cNvPr id="215" name="组合 214"/>
          <p:cNvGrpSpPr/>
          <p:nvPr/>
        </p:nvGrpSpPr>
        <p:grpSpPr>
          <a:xfrm>
            <a:off x="9219521" y="4808946"/>
            <a:ext cx="521205" cy="380092"/>
            <a:chOff x="6524625" y="473075"/>
            <a:chExt cx="671513" cy="492125"/>
          </a:xfrm>
          <a:solidFill>
            <a:schemeClr val="tx1">
              <a:lumMod val="75000"/>
              <a:lumOff val="25000"/>
            </a:schemeClr>
          </a:solidFill>
        </p:grpSpPr>
        <p:sp>
          <p:nvSpPr>
            <p:cNvPr id="216" name="Oval 5"/>
            <p:cNvSpPr>
              <a:spLocks noChangeArrowheads="1"/>
            </p:cNvSpPr>
            <p:nvPr/>
          </p:nvSpPr>
          <p:spPr bwMode="auto">
            <a:xfrm>
              <a:off x="6951663" y="735013"/>
              <a:ext cx="46038" cy="4603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217" name="Freeform 6"/>
            <p:cNvSpPr/>
            <p:nvPr/>
          </p:nvSpPr>
          <p:spPr bwMode="auto">
            <a:xfrm>
              <a:off x="6692900" y="873125"/>
              <a:ext cx="323850" cy="14288"/>
            </a:xfrm>
            <a:custGeom>
              <a:avLst/>
              <a:gdLst>
                <a:gd name="T0" fmla="*/ 83 w 85"/>
                <a:gd name="T1" fmla="*/ 0 h 4"/>
                <a:gd name="T2" fmla="*/ 2 w 85"/>
                <a:gd name="T3" fmla="*/ 0 h 4"/>
                <a:gd name="T4" fmla="*/ 0 w 85"/>
                <a:gd name="T5" fmla="*/ 2 h 4"/>
                <a:gd name="T6" fmla="*/ 2 w 85"/>
                <a:gd name="T7" fmla="*/ 4 h 4"/>
                <a:gd name="T8" fmla="*/ 83 w 85"/>
                <a:gd name="T9" fmla="*/ 4 h 4"/>
                <a:gd name="T10" fmla="*/ 85 w 85"/>
                <a:gd name="T11" fmla="*/ 2 h 4"/>
                <a:gd name="T12" fmla="*/ 83 w 8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85" h="4">
                  <a:moveTo>
                    <a:pt x="83" y="0"/>
                  </a:moveTo>
                  <a:cubicBezTo>
                    <a:pt x="2" y="0"/>
                    <a:pt x="2" y="0"/>
                    <a:pt x="2" y="0"/>
                  </a:cubicBezTo>
                  <a:cubicBezTo>
                    <a:pt x="1" y="0"/>
                    <a:pt x="0" y="1"/>
                    <a:pt x="0" y="2"/>
                  </a:cubicBezTo>
                  <a:cubicBezTo>
                    <a:pt x="0" y="3"/>
                    <a:pt x="1" y="4"/>
                    <a:pt x="2" y="4"/>
                  </a:cubicBezTo>
                  <a:cubicBezTo>
                    <a:pt x="83" y="4"/>
                    <a:pt x="83" y="4"/>
                    <a:pt x="83" y="4"/>
                  </a:cubicBezTo>
                  <a:cubicBezTo>
                    <a:pt x="85" y="4"/>
                    <a:pt x="85" y="3"/>
                    <a:pt x="85" y="2"/>
                  </a:cubicBezTo>
                  <a:cubicBezTo>
                    <a:pt x="85" y="1"/>
                    <a:pt x="85" y="0"/>
                    <a:pt x="8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218" name="Freeform 7"/>
            <p:cNvSpPr>
              <a:spLocks noEditPoints="1"/>
            </p:cNvSpPr>
            <p:nvPr/>
          </p:nvSpPr>
          <p:spPr bwMode="auto">
            <a:xfrm>
              <a:off x="6678613" y="687388"/>
              <a:ext cx="365125" cy="139700"/>
            </a:xfrm>
            <a:custGeom>
              <a:avLst/>
              <a:gdLst>
                <a:gd name="T0" fmla="*/ 78 w 96"/>
                <a:gd name="T1" fmla="*/ 0 h 36"/>
                <a:gd name="T2" fmla="*/ 18 w 96"/>
                <a:gd name="T3" fmla="*/ 0 h 36"/>
                <a:gd name="T4" fmla="*/ 0 w 96"/>
                <a:gd name="T5" fmla="*/ 18 h 36"/>
                <a:gd name="T6" fmla="*/ 18 w 96"/>
                <a:gd name="T7" fmla="*/ 36 h 36"/>
                <a:gd name="T8" fmla="*/ 78 w 96"/>
                <a:gd name="T9" fmla="*/ 36 h 36"/>
                <a:gd name="T10" fmla="*/ 96 w 96"/>
                <a:gd name="T11" fmla="*/ 18 h 36"/>
                <a:gd name="T12" fmla="*/ 78 w 96"/>
                <a:gd name="T13" fmla="*/ 0 h 36"/>
                <a:gd name="T14" fmla="*/ 78 w 96"/>
                <a:gd name="T15" fmla="*/ 32 h 36"/>
                <a:gd name="T16" fmla="*/ 18 w 96"/>
                <a:gd name="T17" fmla="*/ 32 h 36"/>
                <a:gd name="T18" fmla="*/ 4 w 96"/>
                <a:gd name="T19" fmla="*/ 18 h 36"/>
                <a:gd name="T20" fmla="*/ 18 w 96"/>
                <a:gd name="T21" fmla="*/ 4 h 36"/>
                <a:gd name="T22" fmla="*/ 78 w 96"/>
                <a:gd name="T23" fmla="*/ 4 h 36"/>
                <a:gd name="T24" fmla="*/ 92 w 96"/>
                <a:gd name="T25" fmla="*/ 18 h 36"/>
                <a:gd name="T26" fmla="*/ 78 w 96"/>
                <a:gd name="T27" fmla="*/ 3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6" h="36">
                  <a:moveTo>
                    <a:pt x="78" y="0"/>
                  </a:moveTo>
                  <a:cubicBezTo>
                    <a:pt x="18" y="0"/>
                    <a:pt x="18" y="0"/>
                    <a:pt x="18" y="0"/>
                  </a:cubicBezTo>
                  <a:cubicBezTo>
                    <a:pt x="8" y="0"/>
                    <a:pt x="0" y="8"/>
                    <a:pt x="0" y="18"/>
                  </a:cubicBezTo>
                  <a:cubicBezTo>
                    <a:pt x="0" y="28"/>
                    <a:pt x="8" y="36"/>
                    <a:pt x="18" y="36"/>
                  </a:cubicBezTo>
                  <a:cubicBezTo>
                    <a:pt x="78" y="36"/>
                    <a:pt x="78" y="36"/>
                    <a:pt x="78" y="36"/>
                  </a:cubicBezTo>
                  <a:cubicBezTo>
                    <a:pt x="88" y="36"/>
                    <a:pt x="96" y="28"/>
                    <a:pt x="96" y="18"/>
                  </a:cubicBezTo>
                  <a:cubicBezTo>
                    <a:pt x="96" y="8"/>
                    <a:pt x="88" y="0"/>
                    <a:pt x="78" y="0"/>
                  </a:cubicBezTo>
                  <a:close/>
                  <a:moveTo>
                    <a:pt x="78" y="32"/>
                  </a:moveTo>
                  <a:cubicBezTo>
                    <a:pt x="18" y="32"/>
                    <a:pt x="18" y="32"/>
                    <a:pt x="18" y="32"/>
                  </a:cubicBezTo>
                  <a:cubicBezTo>
                    <a:pt x="10" y="32"/>
                    <a:pt x="4" y="26"/>
                    <a:pt x="4" y="18"/>
                  </a:cubicBezTo>
                  <a:cubicBezTo>
                    <a:pt x="4" y="10"/>
                    <a:pt x="10" y="4"/>
                    <a:pt x="18" y="4"/>
                  </a:cubicBezTo>
                  <a:cubicBezTo>
                    <a:pt x="78" y="4"/>
                    <a:pt x="78" y="4"/>
                    <a:pt x="78" y="4"/>
                  </a:cubicBezTo>
                  <a:cubicBezTo>
                    <a:pt x="86" y="4"/>
                    <a:pt x="92" y="10"/>
                    <a:pt x="92" y="18"/>
                  </a:cubicBezTo>
                  <a:cubicBezTo>
                    <a:pt x="92" y="26"/>
                    <a:pt x="86" y="32"/>
                    <a:pt x="78" y="3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219" name="Freeform 8"/>
            <p:cNvSpPr>
              <a:spLocks noEditPoints="1"/>
            </p:cNvSpPr>
            <p:nvPr/>
          </p:nvSpPr>
          <p:spPr bwMode="auto">
            <a:xfrm>
              <a:off x="6524625" y="473075"/>
              <a:ext cx="671513" cy="492125"/>
            </a:xfrm>
            <a:custGeom>
              <a:avLst/>
              <a:gdLst>
                <a:gd name="T0" fmla="*/ 133 w 176"/>
                <a:gd name="T1" fmla="*/ 32 h 128"/>
                <a:gd name="T2" fmla="*/ 88 w 176"/>
                <a:gd name="T3" fmla="*/ 0 h 128"/>
                <a:gd name="T4" fmla="*/ 43 w 176"/>
                <a:gd name="T5" fmla="*/ 32 h 128"/>
                <a:gd name="T6" fmla="*/ 0 w 176"/>
                <a:gd name="T7" fmla="*/ 80 h 128"/>
                <a:gd name="T8" fmla="*/ 48 w 176"/>
                <a:gd name="T9" fmla="*/ 128 h 128"/>
                <a:gd name="T10" fmla="*/ 128 w 176"/>
                <a:gd name="T11" fmla="*/ 128 h 128"/>
                <a:gd name="T12" fmla="*/ 176 w 176"/>
                <a:gd name="T13" fmla="*/ 80 h 128"/>
                <a:gd name="T14" fmla="*/ 133 w 176"/>
                <a:gd name="T15" fmla="*/ 32 h 128"/>
                <a:gd name="T16" fmla="*/ 128 w 176"/>
                <a:gd name="T17" fmla="*/ 120 h 128"/>
                <a:gd name="T18" fmla="*/ 48 w 176"/>
                <a:gd name="T19" fmla="*/ 120 h 128"/>
                <a:gd name="T20" fmla="*/ 8 w 176"/>
                <a:gd name="T21" fmla="*/ 80 h 128"/>
                <a:gd name="T22" fmla="*/ 44 w 176"/>
                <a:gd name="T23" fmla="*/ 40 h 128"/>
                <a:gd name="T24" fmla="*/ 50 w 176"/>
                <a:gd name="T25" fmla="*/ 35 h 128"/>
                <a:gd name="T26" fmla="*/ 88 w 176"/>
                <a:gd name="T27" fmla="*/ 8 h 128"/>
                <a:gd name="T28" fmla="*/ 126 w 176"/>
                <a:gd name="T29" fmla="*/ 35 h 128"/>
                <a:gd name="T30" fmla="*/ 133 w 176"/>
                <a:gd name="T31" fmla="*/ 40 h 128"/>
                <a:gd name="T32" fmla="*/ 168 w 176"/>
                <a:gd name="T33" fmla="*/ 80 h 128"/>
                <a:gd name="T34" fmla="*/ 128 w 176"/>
                <a:gd name="T35" fmla="*/ 12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6" h="128">
                  <a:moveTo>
                    <a:pt x="133" y="32"/>
                  </a:moveTo>
                  <a:cubicBezTo>
                    <a:pt x="127" y="14"/>
                    <a:pt x="109" y="0"/>
                    <a:pt x="88" y="0"/>
                  </a:cubicBezTo>
                  <a:cubicBezTo>
                    <a:pt x="67" y="0"/>
                    <a:pt x="49" y="14"/>
                    <a:pt x="43" y="32"/>
                  </a:cubicBezTo>
                  <a:cubicBezTo>
                    <a:pt x="19" y="35"/>
                    <a:pt x="0" y="55"/>
                    <a:pt x="0" y="80"/>
                  </a:cubicBezTo>
                  <a:cubicBezTo>
                    <a:pt x="0" y="107"/>
                    <a:pt x="22" y="128"/>
                    <a:pt x="48" y="128"/>
                  </a:cubicBezTo>
                  <a:cubicBezTo>
                    <a:pt x="128" y="128"/>
                    <a:pt x="128" y="128"/>
                    <a:pt x="128" y="128"/>
                  </a:cubicBezTo>
                  <a:cubicBezTo>
                    <a:pt x="155" y="128"/>
                    <a:pt x="176" y="107"/>
                    <a:pt x="176" y="80"/>
                  </a:cubicBezTo>
                  <a:cubicBezTo>
                    <a:pt x="176" y="55"/>
                    <a:pt x="157" y="35"/>
                    <a:pt x="133" y="32"/>
                  </a:cubicBezTo>
                  <a:close/>
                  <a:moveTo>
                    <a:pt x="128" y="120"/>
                  </a:moveTo>
                  <a:cubicBezTo>
                    <a:pt x="48" y="120"/>
                    <a:pt x="48" y="120"/>
                    <a:pt x="48" y="120"/>
                  </a:cubicBezTo>
                  <a:cubicBezTo>
                    <a:pt x="26" y="120"/>
                    <a:pt x="8" y="102"/>
                    <a:pt x="8" y="80"/>
                  </a:cubicBezTo>
                  <a:cubicBezTo>
                    <a:pt x="8" y="60"/>
                    <a:pt x="23" y="43"/>
                    <a:pt x="44" y="40"/>
                  </a:cubicBezTo>
                  <a:cubicBezTo>
                    <a:pt x="47" y="40"/>
                    <a:pt x="49" y="38"/>
                    <a:pt x="50" y="35"/>
                  </a:cubicBezTo>
                  <a:cubicBezTo>
                    <a:pt x="56" y="19"/>
                    <a:pt x="71" y="8"/>
                    <a:pt x="88" y="8"/>
                  </a:cubicBezTo>
                  <a:cubicBezTo>
                    <a:pt x="105" y="8"/>
                    <a:pt x="120" y="19"/>
                    <a:pt x="126" y="35"/>
                  </a:cubicBezTo>
                  <a:cubicBezTo>
                    <a:pt x="127" y="38"/>
                    <a:pt x="129" y="40"/>
                    <a:pt x="133" y="40"/>
                  </a:cubicBezTo>
                  <a:cubicBezTo>
                    <a:pt x="153" y="43"/>
                    <a:pt x="168" y="60"/>
                    <a:pt x="168" y="80"/>
                  </a:cubicBezTo>
                  <a:cubicBezTo>
                    <a:pt x="168" y="102"/>
                    <a:pt x="150" y="120"/>
                    <a:pt x="128" y="1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grpSp>
      <p:sp>
        <p:nvSpPr>
          <p:cNvPr id="220" name="文本框 219"/>
          <p:cNvSpPr txBox="1"/>
          <p:nvPr/>
        </p:nvSpPr>
        <p:spPr>
          <a:xfrm>
            <a:off x="4038737" y="4807673"/>
            <a:ext cx="1004515" cy="276999"/>
          </a:xfrm>
          <a:prstGeom prst="rect">
            <a:avLst/>
          </a:prstGeom>
          <a:noFill/>
        </p:spPr>
        <p:txBody>
          <a:bodyPr wrap="square" rtlCol="0">
            <a:spAutoFit/>
          </a:bodyPr>
          <a:lstStyle/>
          <a:p>
            <a:pPr algn="ctr"/>
            <a:r>
              <a:rPr lang="en-US" altLang="zh-CN" sz="1200" b="1" dirty="0">
                <a:latin typeface="华文楷体" panose="02010600040101010101" pitchFamily="2" charset="-122"/>
                <a:ea typeface="华文楷体" panose="02010600040101010101" pitchFamily="2" charset="-122"/>
              </a:rPr>
              <a:t>ELB</a:t>
            </a:r>
            <a:endParaRPr lang="zh-CN" altLang="en-US" sz="1200" b="1" dirty="0">
              <a:latin typeface="华文楷体" panose="02010600040101010101" pitchFamily="2" charset="-122"/>
              <a:ea typeface="华文楷体" panose="02010600040101010101" pitchFamily="2" charset="-122"/>
            </a:endParaRPr>
          </a:p>
        </p:txBody>
      </p:sp>
      <p:cxnSp>
        <p:nvCxnSpPr>
          <p:cNvPr id="221" name="直接箭头连接符 220"/>
          <p:cNvCxnSpPr>
            <a:stCxn id="214" idx="6"/>
            <a:endCxn id="194" idx="3"/>
          </p:cNvCxnSpPr>
          <p:nvPr/>
        </p:nvCxnSpPr>
        <p:spPr>
          <a:xfrm>
            <a:off x="4822483" y="4629582"/>
            <a:ext cx="921789" cy="5255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22" name="文本框 221"/>
          <p:cNvSpPr txBox="1"/>
          <p:nvPr/>
        </p:nvSpPr>
        <p:spPr>
          <a:xfrm>
            <a:off x="5506199" y="6191793"/>
            <a:ext cx="1004515" cy="461665"/>
          </a:xfrm>
          <a:prstGeom prst="rect">
            <a:avLst/>
          </a:prstGeom>
          <a:noFill/>
        </p:spPr>
        <p:txBody>
          <a:bodyPr wrap="square" rtlCol="0">
            <a:spAutoFit/>
          </a:bodyPr>
          <a:lstStyle/>
          <a:p>
            <a:pPr algn="ctr"/>
            <a:r>
              <a:rPr lang="en-US" altLang="zh-CN" sz="1200" b="1" dirty="0">
                <a:latin typeface="华文楷体" panose="02010600040101010101" pitchFamily="2" charset="-122"/>
                <a:ea typeface="华文楷体" panose="02010600040101010101" pitchFamily="2" charset="-122"/>
              </a:rPr>
              <a:t>k8s</a:t>
            </a:r>
            <a:r>
              <a:rPr lang="zh-CN" altLang="en-US" sz="1200" b="1" dirty="0">
                <a:latin typeface="华文楷体" panose="02010600040101010101" pitchFamily="2" charset="-122"/>
                <a:ea typeface="华文楷体" panose="02010600040101010101" pitchFamily="2" charset="-122"/>
              </a:rPr>
              <a:t>应用服务（</a:t>
            </a:r>
            <a:r>
              <a:rPr lang="en-US" altLang="zh-CN" sz="1200" b="1" dirty="0">
                <a:latin typeface="华文楷体" panose="02010600040101010101" pitchFamily="2" charset="-122"/>
                <a:ea typeface="华文楷体" panose="02010600040101010101" pitchFamily="2" charset="-122"/>
              </a:rPr>
              <a:t>XX</a:t>
            </a:r>
            <a:r>
              <a:rPr lang="zh-CN" altLang="en-US" sz="1200" b="1" dirty="0">
                <a:latin typeface="华文楷体" panose="02010600040101010101" pitchFamily="2" charset="-122"/>
                <a:ea typeface="华文楷体" panose="02010600040101010101" pitchFamily="2" charset="-122"/>
              </a:rPr>
              <a:t>台）</a:t>
            </a:r>
          </a:p>
        </p:txBody>
      </p:sp>
      <p:grpSp>
        <p:nvGrpSpPr>
          <p:cNvPr id="240" name="组合 239"/>
          <p:cNvGrpSpPr/>
          <p:nvPr/>
        </p:nvGrpSpPr>
        <p:grpSpPr>
          <a:xfrm>
            <a:off x="7013595" y="4216806"/>
            <a:ext cx="521205" cy="380092"/>
            <a:chOff x="6524625" y="473075"/>
            <a:chExt cx="671513" cy="492125"/>
          </a:xfrm>
          <a:solidFill>
            <a:schemeClr val="tx1">
              <a:lumMod val="75000"/>
              <a:lumOff val="25000"/>
            </a:schemeClr>
          </a:solidFill>
        </p:grpSpPr>
        <p:sp>
          <p:nvSpPr>
            <p:cNvPr id="241" name="Oval 5"/>
            <p:cNvSpPr>
              <a:spLocks noChangeArrowheads="1"/>
            </p:cNvSpPr>
            <p:nvPr/>
          </p:nvSpPr>
          <p:spPr bwMode="auto">
            <a:xfrm>
              <a:off x="6951663" y="735013"/>
              <a:ext cx="46038" cy="4603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242" name="Freeform 6"/>
            <p:cNvSpPr/>
            <p:nvPr/>
          </p:nvSpPr>
          <p:spPr bwMode="auto">
            <a:xfrm>
              <a:off x="6692900" y="873125"/>
              <a:ext cx="323850" cy="14288"/>
            </a:xfrm>
            <a:custGeom>
              <a:avLst/>
              <a:gdLst>
                <a:gd name="T0" fmla="*/ 83 w 85"/>
                <a:gd name="T1" fmla="*/ 0 h 4"/>
                <a:gd name="T2" fmla="*/ 2 w 85"/>
                <a:gd name="T3" fmla="*/ 0 h 4"/>
                <a:gd name="T4" fmla="*/ 0 w 85"/>
                <a:gd name="T5" fmla="*/ 2 h 4"/>
                <a:gd name="T6" fmla="*/ 2 w 85"/>
                <a:gd name="T7" fmla="*/ 4 h 4"/>
                <a:gd name="T8" fmla="*/ 83 w 85"/>
                <a:gd name="T9" fmla="*/ 4 h 4"/>
                <a:gd name="T10" fmla="*/ 85 w 85"/>
                <a:gd name="T11" fmla="*/ 2 h 4"/>
                <a:gd name="T12" fmla="*/ 83 w 8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85" h="4">
                  <a:moveTo>
                    <a:pt x="83" y="0"/>
                  </a:moveTo>
                  <a:cubicBezTo>
                    <a:pt x="2" y="0"/>
                    <a:pt x="2" y="0"/>
                    <a:pt x="2" y="0"/>
                  </a:cubicBezTo>
                  <a:cubicBezTo>
                    <a:pt x="1" y="0"/>
                    <a:pt x="0" y="1"/>
                    <a:pt x="0" y="2"/>
                  </a:cubicBezTo>
                  <a:cubicBezTo>
                    <a:pt x="0" y="3"/>
                    <a:pt x="1" y="4"/>
                    <a:pt x="2" y="4"/>
                  </a:cubicBezTo>
                  <a:cubicBezTo>
                    <a:pt x="83" y="4"/>
                    <a:pt x="83" y="4"/>
                    <a:pt x="83" y="4"/>
                  </a:cubicBezTo>
                  <a:cubicBezTo>
                    <a:pt x="85" y="4"/>
                    <a:pt x="85" y="3"/>
                    <a:pt x="85" y="2"/>
                  </a:cubicBezTo>
                  <a:cubicBezTo>
                    <a:pt x="85" y="1"/>
                    <a:pt x="85" y="0"/>
                    <a:pt x="8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243" name="Freeform 7"/>
            <p:cNvSpPr>
              <a:spLocks noEditPoints="1"/>
            </p:cNvSpPr>
            <p:nvPr/>
          </p:nvSpPr>
          <p:spPr bwMode="auto">
            <a:xfrm>
              <a:off x="6678613" y="687388"/>
              <a:ext cx="365125" cy="139700"/>
            </a:xfrm>
            <a:custGeom>
              <a:avLst/>
              <a:gdLst>
                <a:gd name="T0" fmla="*/ 78 w 96"/>
                <a:gd name="T1" fmla="*/ 0 h 36"/>
                <a:gd name="T2" fmla="*/ 18 w 96"/>
                <a:gd name="T3" fmla="*/ 0 h 36"/>
                <a:gd name="T4" fmla="*/ 0 w 96"/>
                <a:gd name="T5" fmla="*/ 18 h 36"/>
                <a:gd name="T6" fmla="*/ 18 w 96"/>
                <a:gd name="T7" fmla="*/ 36 h 36"/>
                <a:gd name="T8" fmla="*/ 78 w 96"/>
                <a:gd name="T9" fmla="*/ 36 h 36"/>
                <a:gd name="T10" fmla="*/ 96 w 96"/>
                <a:gd name="T11" fmla="*/ 18 h 36"/>
                <a:gd name="T12" fmla="*/ 78 w 96"/>
                <a:gd name="T13" fmla="*/ 0 h 36"/>
                <a:gd name="T14" fmla="*/ 78 w 96"/>
                <a:gd name="T15" fmla="*/ 32 h 36"/>
                <a:gd name="T16" fmla="*/ 18 w 96"/>
                <a:gd name="T17" fmla="*/ 32 h 36"/>
                <a:gd name="T18" fmla="*/ 4 w 96"/>
                <a:gd name="T19" fmla="*/ 18 h 36"/>
                <a:gd name="T20" fmla="*/ 18 w 96"/>
                <a:gd name="T21" fmla="*/ 4 h 36"/>
                <a:gd name="T22" fmla="*/ 78 w 96"/>
                <a:gd name="T23" fmla="*/ 4 h 36"/>
                <a:gd name="T24" fmla="*/ 92 w 96"/>
                <a:gd name="T25" fmla="*/ 18 h 36"/>
                <a:gd name="T26" fmla="*/ 78 w 96"/>
                <a:gd name="T27" fmla="*/ 3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6" h="36">
                  <a:moveTo>
                    <a:pt x="78" y="0"/>
                  </a:moveTo>
                  <a:cubicBezTo>
                    <a:pt x="18" y="0"/>
                    <a:pt x="18" y="0"/>
                    <a:pt x="18" y="0"/>
                  </a:cubicBezTo>
                  <a:cubicBezTo>
                    <a:pt x="8" y="0"/>
                    <a:pt x="0" y="8"/>
                    <a:pt x="0" y="18"/>
                  </a:cubicBezTo>
                  <a:cubicBezTo>
                    <a:pt x="0" y="28"/>
                    <a:pt x="8" y="36"/>
                    <a:pt x="18" y="36"/>
                  </a:cubicBezTo>
                  <a:cubicBezTo>
                    <a:pt x="78" y="36"/>
                    <a:pt x="78" y="36"/>
                    <a:pt x="78" y="36"/>
                  </a:cubicBezTo>
                  <a:cubicBezTo>
                    <a:pt x="88" y="36"/>
                    <a:pt x="96" y="28"/>
                    <a:pt x="96" y="18"/>
                  </a:cubicBezTo>
                  <a:cubicBezTo>
                    <a:pt x="96" y="8"/>
                    <a:pt x="88" y="0"/>
                    <a:pt x="78" y="0"/>
                  </a:cubicBezTo>
                  <a:close/>
                  <a:moveTo>
                    <a:pt x="78" y="32"/>
                  </a:moveTo>
                  <a:cubicBezTo>
                    <a:pt x="18" y="32"/>
                    <a:pt x="18" y="32"/>
                    <a:pt x="18" y="32"/>
                  </a:cubicBezTo>
                  <a:cubicBezTo>
                    <a:pt x="10" y="32"/>
                    <a:pt x="4" y="26"/>
                    <a:pt x="4" y="18"/>
                  </a:cubicBezTo>
                  <a:cubicBezTo>
                    <a:pt x="4" y="10"/>
                    <a:pt x="10" y="4"/>
                    <a:pt x="18" y="4"/>
                  </a:cubicBezTo>
                  <a:cubicBezTo>
                    <a:pt x="78" y="4"/>
                    <a:pt x="78" y="4"/>
                    <a:pt x="78" y="4"/>
                  </a:cubicBezTo>
                  <a:cubicBezTo>
                    <a:pt x="86" y="4"/>
                    <a:pt x="92" y="10"/>
                    <a:pt x="92" y="18"/>
                  </a:cubicBezTo>
                  <a:cubicBezTo>
                    <a:pt x="92" y="26"/>
                    <a:pt x="86" y="32"/>
                    <a:pt x="78" y="3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244" name="Freeform 8"/>
            <p:cNvSpPr>
              <a:spLocks noEditPoints="1"/>
            </p:cNvSpPr>
            <p:nvPr/>
          </p:nvSpPr>
          <p:spPr bwMode="auto">
            <a:xfrm>
              <a:off x="6524625" y="473075"/>
              <a:ext cx="671513" cy="492125"/>
            </a:xfrm>
            <a:custGeom>
              <a:avLst/>
              <a:gdLst>
                <a:gd name="T0" fmla="*/ 133 w 176"/>
                <a:gd name="T1" fmla="*/ 32 h 128"/>
                <a:gd name="T2" fmla="*/ 88 w 176"/>
                <a:gd name="T3" fmla="*/ 0 h 128"/>
                <a:gd name="T4" fmla="*/ 43 w 176"/>
                <a:gd name="T5" fmla="*/ 32 h 128"/>
                <a:gd name="T6" fmla="*/ 0 w 176"/>
                <a:gd name="T7" fmla="*/ 80 h 128"/>
                <a:gd name="T8" fmla="*/ 48 w 176"/>
                <a:gd name="T9" fmla="*/ 128 h 128"/>
                <a:gd name="T10" fmla="*/ 128 w 176"/>
                <a:gd name="T11" fmla="*/ 128 h 128"/>
                <a:gd name="T12" fmla="*/ 176 w 176"/>
                <a:gd name="T13" fmla="*/ 80 h 128"/>
                <a:gd name="T14" fmla="*/ 133 w 176"/>
                <a:gd name="T15" fmla="*/ 32 h 128"/>
                <a:gd name="T16" fmla="*/ 128 w 176"/>
                <a:gd name="T17" fmla="*/ 120 h 128"/>
                <a:gd name="T18" fmla="*/ 48 w 176"/>
                <a:gd name="T19" fmla="*/ 120 h 128"/>
                <a:gd name="T20" fmla="*/ 8 w 176"/>
                <a:gd name="T21" fmla="*/ 80 h 128"/>
                <a:gd name="T22" fmla="*/ 44 w 176"/>
                <a:gd name="T23" fmla="*/ 40 h 128"/>
                <a:gd name="T24" fmla="*/ 50 w 176"/>
                <a:gd name="T25" fmla="*/ 35 h 128"/>
                <a:gd name="T26" fmla="*/ 88 w 176"/>
                <a:gd name="T27" fmla="*/ 8 h 128"/>
                <a:gd name="T28" fmla="*/ 126 w 176"/>
                <a:gd name="T29" fmla="*/ 35 h 128"/>
                <a:gd name="T30" fmla="*/ 133 w 176"/>
                <a:gd name="T31" fmla="*/ 40 h 128"/>
                <a:gd name="T32" fmla="*/ 168 w 176"/>
                <a:gd name="T33" fmla="*/ 80 h 128"/>
                <a:gd name="T34" fmla="*/ 128 w 176"/>
                <a:gd name="T35" fmla="*/ 12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6" h="128">
                  <a:moveTo>
                    <a:pt x="133" y="32"/>
                  </a:moveTo>
                  <a:cubicBezTo>
                    <a:pt x="127" y="14"/>
                    <a:pt x="109" y="0"/>
                    <a:pt x="88" y="0"/>
                  </a:cubicBezTo>
                  <a:cubicBezTo>
                    <a:pt x="67" y="0"/>
                    <a:pt x="49" y="14"/>
                    <a:pt x="43" y="32"/>
                  </a:cubicBezTo>
                  <a:cubicBezTo>
                    <a:pt x="19" y="35"/>
                    <a:pt x="0" y="55"/>
                    <a:pt x="0" y="80"/>
                  </a:cubicBezTo>
                  <a:cubicBezTo>
                    <a:pt x="0" y="107"/>
                    <a:pt x="22" y="128"/>
                    <a:pt x="48" y="128"/>
                  </a:cubicBezTo>
                  <a:cubicBezTo>
                    <a:pt x="128" y="128"/>
                    <a:pt x="128" y="128"/>
                    <a:pt x="128" y="128"/>
                  </a:cubicBezTo>
                  <a:cubicBezTo>
                    <a:pt x="155" y="128"/>
                    <a:pt x="176" y="107"/>
                    <a:pt x="176" y="80"/>
                  </a:cubicBezTo>
                  <a:cubicBezTo>
                    <a:pt x="176" y="55"/>
                    <a:pt x="157" y="35"/>
                    <a:pt x="133" y="32"/>
                  </a:cubicBezTo>
                  <a:close/>
                  <a:moveTo>
                    <a:pt x="128" y="120"/>
                  </a:moveTo>
                  <a:cubicBezTo>
                    <a:pt x="48" y="120"/>
                    <a:pt x="48" y="120"/>
                    <a:pt x="48" y="120"/>
                  </a:cubicBezTo>
                  <a:cubicBezTo>
                    <a:pt x="26" y="120"/>
                    <a:pt x="8" y="102"/>
                    <a:pt x="8" y="80"/>
                  </a:cubicBezTo>
                  <a:cubicBezTo>
                    <a:pt x="8" y="60"/>
                    <a:pt x="23" y="43"/>
                    <a:pt x="44" y="40"/>
                  </a:cubicBezTo>
                  <a:cubicBezTo>
                    <a:pt x="47" y="40"/>
                    <a:pt x="49" y="38"/>
                    <a:pt x="50" y="35"/>
                  </a:cubicBezTo>
                  <a:cubicBezTo>
                    <a:pt x="56" y="19"/>
                    <a:pt x="71" y="8"/>
                    <a:pt x="88" y="8"/>
                  </a:cubicBezTo>
                  <a:cubicBezTo>
                    <a:pt x="105" y="8"/>
                    <a:pt x="120" y="19"/>
                    <a:pt x="126" y="35"/>
                  </a:cubicBezTo>
                  <a:cubicBezTo>
                    <a:pt x="127" y="38"/>
                    <a:pt x="129" y="40"/>
                    <a:pt x="133" y="40"/>
                  </a:cubicBezTo>
                  <a:cubicBezTo>
                    <a:pt x="153" y="43"/>
                    <a:pt x="168" y="60"/>
                    <a:pt x="168" y="80"/>
                  </a:cubicBezTo>
                  <a:cubicBezTo>
                    <a:pt x="168" y="102"/>
                    <a:pt x="150" y="120"/>
                    <a:pt x="128" y="1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grpSp>
      <p:cxnSp>
        <p:nvCxnSpPr>
          <p:cNvPr id="245" name="直接箭头连接符 244"/>
          <p:cNvCxnSpPr>
            <a:endCxn id="244" idx="10"/>
          </p:cNvCxnSpPr>
          <p:nvPr/>
        </p:nvCxnSpPr>
        <p:spPr>
          <a:xfrm flipV="1">
            <a:off x="6277798" y="4454364"/>
            <a:ext cx="759488" cy="65843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46" name="文本框 245"/>
          <p:cNvSpPr txBox="1"/>
          <p:nvPr/>
        </p:nvSpPr>
        <p:spPr>
          <a:xfrm>
            <a:off x="6790745" y="4659252"/>
            <a:ext cx="1004515" cy="461665"/>
          </a:xfrm>
          <a:prstGeom prst="rect">
            <a:avLst/>
          </a:prstGeom>
          <a:noFill/>
        </p:spPr>
        <p:txBody>
          <a:bodyPr wrap="square" rtlCol="0">
            <a:spAutoFit/>
          </a:bodyPr>
          <a:lstStyle/>
          <a:p>
            <a:pPr algn="ctr"/>
            <a:r>
              <a:rPr lang="en-US" altLang="zh-CN" sz="1200" b="1" dirty="0" err="1">
                <a:latin typeface="华文楷体" panose="02010600040101010101" pitchFamily="2" charset="-122"/>
                <a:ea typeface="华文楷体" panose="02010600040101010101" pitchFamily="2" charset="-122"/>
              </a:rPr>
              <a:t>Redis</a:t>
            </a:r>
            <a:endParaRPr lang="en-US" altLang="zh-CN" sz="1200" b="1" dirty="0">
              <a:latin typeface="华文楷体" panose="02010600040101010101" pitchFamily="2" charset="-122"/>
              <a:ea typeface="华文楷体" panose="02010600040101010101" pitchFamily="2" charset="-122"/>
            </a:endParaRPr>
          </a:p>
          <a:p>
            <a:pPr algn="ctr"/>
            <a:r>
              <a:rPr lang="zh-CN" altLang="en-US" sz="1200" b="1" dirty="0">
                <a:latin typeface="华文楷体" panose="02010600040101010101" pitchFamily="2" charset="-122"/>
                <a:ea typeface="华文楷体" panose="02010600040101010101" pitchFamily="2" charset="-122"/>
              </a:rPr>
              <a:t>缓存（</a:t>
            </a:r>
            <a:r>
              <a:rPr lang="en-US" altLang="zh-CN" sz="1200" b="1" dirty="0">
                <a:latin typeface="华文楷体" panose="02010600040101010101" pitchFamily="2" charset="-122"/>
                <a:ea typeface="华文楷体" panose="02010600040101010101" pitchFamily="2" charset="-122"/>
              </a:rPr>
              <a:t>X</a:t>
            </a:r>
            <a:r>
              <a:rPr lang="zh-CN" altLang="en-US" sz="1200" b="1" dirty="0">
                <a:latin typeface="华文楷体" panose="02010600040101010101" pitchFamily="2" charset="-122"/>
                <a:ea typeface="华文楷体" panose="02010600040101010101" pitchFamily="2" charset="-122"/>
              </a:rPr>
              <a:t>台）</a:t>
            </a:r>
          </a:p>
        </p:txBody>
      </p:sp>
      <p:cxnSp>
        <p:nvCxnSpPr>
          <p:cNvPr id="247" name="直接箭头连接符 246"/>
          <p:cNvCxnSpPr>
            <a:stCxn id="23" idx="2"/>
            <a:endCxn id="214" idx="3"/>
          </p:cNvCxnSpPr>
          <p:nvPr/>
        </p:nvCxnSpPr>
        <p:spPr>
          <a:xfrm>
            <a:off x="2198621" y="2381339"/>
            <a:ext cx="2102657" cy="224824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72" name="文本框 271"/>
          <p:cNvSpPr txBox="1"/>
          <p:nvPr/>
        </p:nvSpPr>
        <p:spPr>
          <a:xfrm>
            <a:off x="9140800" y="5199498"/>
            <a:ext cx="1004515" cy="276999"/>
          </a:xfrm>
          <a:prstGeom prst="rect">
            <a:avLst/>
          </a:prstGeom>
          <a:noFill/>
        </p:spPr>
        <p:txBody>
          <a:bodyPr wrap="square" rtlCol="0">
            <a:spAutoFit/>
          </a:bodyPr>
          <a:lstStyle/>
          <a:p>
            <a:pPr algn="ctr"/>
            <a:r>
              <a:rPr lang="en-US" altLang="zh-CN" sz="1200" b="1" dirty="0">
                <a:latin typeface="华文楷体" panose="02010600040101010101" pitchFamily="2" charset="-122"/>
                <a:ea typeface="华文楷体" panose="02010600040101010101" pitchFamily="2" charset="-122"/>
              </a:rPr>
              <a:t>OBS</a:t>
            </a:r>
            <a:endParaRPr lang="zh-CN" altLang="en-US" sz="1200" b="1" dirty="0">
              <a:latin typeface="华文楷体" panose="02010600040101010101" pitchFamily="2" charset="-122"/>
              <a:ea typeface="华文楷体" panose="02010600040101010101" pitchFamily="2" charset="-122"/>
            </a:endParaRPr>
          </a:p>
        </p:txBody>
      </p:sp>
      <p:sp>
        <p:nvSpPr>
          <p:cNvPr id="276" name="文本框 275"/>
          <p:cNvSpPr txBox="1"/>
          <p:nvPr/>
        </p:nvSpPr>
        <p:spPr>
          <a:xfrm>
            <a:off x="7847918" y="5954720"/>
            <a:ext cx="1152088" cy="461665"/>
          </a:xfrm>
          <a:prstGeom prst="rect">
            <a:avLst/>
          </a:prstGeom>
          <a:noFill/>
        </p:spPr>
        <p:txBody>
          <a:bodyPr wrap="square" rtlCol="0">
            <a:spAutoFit/>
          </a:bodyPr>
          <a:lstStyle/>
          <a:p>
            <a:pPr algn="ctr"/>
            <a:r>
              <a:rPr lang="en-US" altLang="zh-CN" sz="1200" b="1" dirty="0">
                <a:latin typeface="华文楷体" panose="02010600040101010101" pitchFamily="2" charset="-122"/>
                <a:ea typeface="华文楷体" panose="02010600040101010101" pitchFamily="2" charset="-122"/>
              </a:rPr>
              <a:t>RDS- MySQL</a:t>
            </a:r>
            <a:r>
              <a:rPr lang="zh-CN" altLang="en-US" sz="1200" b="1" dirty="0">
                <a:latin typeface="华文楷体" panose="02010600040101010101" pitchFamily="2" charset="-122"/>
                <a:ea typeface="华文楷体" panose="02010600040101010101" pitchFamily="2" charset="-122"/>
              </a:rPr>
              <a:t>（</a:t>
            </a:r>
            <a:r>
              <a:rPr lang="en-US" altLang="zh-CN" sz="1200" b="1" dirty="0">
                <a:latin typeface="华文楷体" panose="02010600040101010101" pitchFamily="2" charset="-122"/>
                <a:ea typeface="华文楷体" panose="02010600040101010101" pitchFamily="2" charset="-122"/>
              </a:rPr>
              <a:t>X</a:t>
            </a:r>
            <a:r>
              <a:rPr lang="zh-CN" altLang="en-US" sz="1200" b="1" dirty="0">
                <a:latin typeface="华文楷体" panose="02010600040101010101" pitchFamily="2" charset="-122"/>
                <a:ea typeface="华文楷体" panose="02010600040101010101" pitchFamily="2" charset="-122"/>
              </a:rPr>
              <a:t>台）</a:t>
            </a:r>
          </a:p>
        </p:txBody>
      </p:sp>
      <p:cxnSp>
        <p:nvCxnSpPr>
          <p:cNvPr id="282" name="肘形连接符 281"/>
          <p:cNvCxnSpPr/>
          <p:nvPr/>
        </p:nvCxnSpPr>
        <p:spPr>
          <a:xfrm flipV="1">
            <a:off x="6336042" y="2561020"/>
            <a:ext cx="3116618" cy="276999"/>
          </a:xfrm>
          <a:prstGeom prst="bentConnector4">
            <a:avLst>
              <a:gd name="adj1" fmla="val 6009"/>
              <a:gd name="adj2" fmla="val -36271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3" name="肘形连接符 282"/>
          <p:cNvCxnSpPr/>
          <p:nvPr/>
        </p:nvCxnSpPr>
        <p:spPr>
          <a:xfrm flipV="1">
            <a:off x="6356511" y="5264012"/>
            <a:ext cx="3116618" cy="276999"/>
          </a:xfrm>
          <a:prstGeom prst="bentConnector4">
            <a:avLst>
              <a:gd name="adj1" fmla="val 6009"/>
              <a:gd name="adj2" fmla="val -340455"/>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4" name="直接箭头连接符 283"/>
          <p:cNvCxnSpPr/>
          <p:nvPr/>
        </p:nvCxnSpPr>
        <p:spPr>
          <a:xfrm>
            <a:off x="6315332" y="2693063"/>
            <a:ext cx="1709039"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5" name="直接箭头连接符 284"/>
          <p:cNvCxnSpPr/>
          <p:nvPr/>
        </p:nvCxnSpPr>
        <p:spPr>
          <a:xfrm>
            <a:off x="6328402" y="5306761"/>
            <a:ext cx="1709039"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86" name="组合 285"/>
          <p:cNvGrpSpPr/>
          <p:nvPr/>
        </p:nvGrpSpPr>
        <p:grpSpPr>
          <a:xfrm>
            <a:off x="8050014" y="1865731"/>
            <a:ext cx="661415" cy="1544606"/>
            <a:chOff x="4045462" y="1467902"/>
            <a:chExt cx="661415" cy="1544606"/>
          </a:xfrm>
        </p:grpSpPr>
        <p:grpSp>
          <p:nvGrpSpPr>
            <p:cNvPr id="287" name="组合 286"/>
            <p:cNvGrpSpPr/>
            <p:nvPr/>
          </p:nvGrpSpPr>
          <p:grpSpPr>
            <a:xfrm>
              <a:off x="4109681" y="1588979"/>
              <a:ext cx="521205" cy="380092"/>
              <a:chOff x="6524625" y="473075"/>
              <a:chExt cx="671513" cy="492125"/>
            </a:xfrm>
            <a:solidFill>
              <a:schemeClr val="tx1">
                <a:lumMod val="75000"/>
                <a:lumOff val="25000"/>
              </a:schemeClr>
            </a:solidFill>
          </p:grpSpPr>
          <p:sp>
            <p:nvSpPr>
              <p:cNvPr id="299" name="Oval 5"/>
              <p:cNvSpPr>
                <a:spLocks noChangeArrowheads="1"/>
              </p:cNvSpPr>
              <p:nvPr/>
            </p:nvSpPr>
            <p:spPr bwMode="auto">
              <a:xfrm>
                <a:off x="6951663" y="735013"/>
                <a:ext cx="46038" cy="4603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300" name="Freeform 6"/>
              <p:cNvSpPr/>
              <p:nvPr/>
            </p:nvSpPr>
            <p:spPr bwMode="auto">
              <a:xfrm>
                <a:off x="6692900" y="873125"/>
                <a:ext cx="323850" cy="14288"/>
              </a:xfrm>
              <a:custGeom>
                <a:avLst/>
                <a:gdLst>
                  <a:gd name="T0" fmla="*/ 83 w 85"/>
                  <a:gd name="T1" fmla="*/ 0 h 4"/>
                  <a:gd name="T2" fmla="*/ 2 w 85"/>
                  <a:gd name="T3" fmla="*/ 0 h 4"/>
                  <a:gd name="T4" fmla="*/ 0 w 85"/>
                  <a:gd name="T5" fmla="*/ 2 h 4"/>
                  <a:gd name="T6" fmla="*/ 2 w 85"/>
                  <a:gd name="T7" fmla="*/ 4 h 4"/>
                  <a:gd name="T8" fmla="*/ 83 w 85"/>
                  <a:gd name="T9" fmla="*/ 4 h 4"/>
                  <a:gd name="T10" fmla="*/ 85 w 85"/>
                  <a:gd name="T11" fmla="*/ 2 h 4"/>
                  <a:gd name="T12" fmla="*/ 83 w 8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85" h="4">
                    <a:moveTo>
                      <a:pt x="83" y="0"/>
                    </a:moveTo>
                    <a:cubicBezTo>
                      <a:pt x="2" y="0"/>
                      <a:pt x="2" y="0"/>
                      <a:pt x="2" y="0"/>
                    </a:cubicBezTo>
                    <a:cubicBezTo>
                      <a:pt x="1" y="0"/>
                      <a:pt x="0" y="1"/>
                      <a:pt x="0" y="2"/>
                    </a:cubicBezTo>
                    <a:cubicBezTo>
                      <a:pt x="0" y="3"/>
                      <a:pt x="1" y="4"/>
                      <a:pt x="2" y="4"/>
                    </a:cubicBezTo>
                    <a:cubicBezTo>
                      <a:pt x="83" y="4"/>
                      <a:pt x="83" y="4"/>
                      <a:pt x="83" y="4"/>
                    </a:cubicBezTo>
                    <a:cubicBezTo>
                      <a:pt x="85" y="4"/>
                      <a:pt x="85" y="3"/>
                      <a:pt x="85" y="2"/>
                    </a:cubicBezTo>
                    <a:cubicBezTo>
                      <a:pt x="85" y="1"/>
                      <a:pt x="85" y="0"/>
                      <a:pt x="8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301" name="Freeform 7"/>
              <p:cNvSpPr>
                <a:spLocks noEditPoints="1"/>
              </p:cNvSpPr>
              <p:nvPr/>
            </p:nvSpPr>
            <p:spPr bwMode="auto">
              <a:xfrm>
                <a:off x="6678613" y="687388"/>
                <a:ext cx="365125" cy="139700"/>
              </a:xfrm>
              <a:custGeom>
                <a:avLst/>
                <a:gdLst>
                  <a:gd name="T0" fmla="*/ 78 w 96"/>
                  <a:gd name="T1" fmla="*/ 0 h 36"/>
                  <a:gd name="T2" fmla="*/ 18 w 96"/>
                  <a:gd name="T3" fmla="*/ 0 h 36"/>
                  <a:gd name="T4" fmla="*/ 0 w 96"/>
                  <a:gd name="T5" fmla="*/ 18 h 36"/>
                  <a:gd name="T6" fmla="*/ 18 w 96"/>
                  <a:gd name="T7" fmla="*/ 36 h 36"/>
                  <a:gd name="T8" fmla="*/ 78 w 96"/>
                  <a:gd name="T9" fmla="*/ 36 h 36"/>
                  <a:gd name="T10" fmla="*/ 96 w 96"/>
                  <a:gd name="T11" fmla="*/ 18 h 36"/>
                  <a:gd name="T12" fmla="*/ 78 w 96"/>
                  <a:gd name="T13" fmla="*/ 0 h 36"/>
                  <a:gd name="T14" fmla="*/ 78 w 96"/>
                  <a:gd name="T15" fmla="*/ 32 h 36"/>
                  <a:gd name="T16" fmla="*/ 18 w 96"/>
                  <a:gd name="T17" fmla="*/ 32 h 36"/>
                  <a:gd name="T18" fmla="*/ 4 w 96"/>
                  <a:gd name="T19" fmla="*/ 18 h 36"/>
                  <a:gd name="T20" fmla="*/ 18 w 96"/>
                  <a:gd name="T21" fmla="*/ 4 h 36"/>
                  <a:gd name="T22" fmla="*/ 78 w 96"/>
                  <a:gd name="T23" fmla="*/ 4 h 36"/>
                  <a:gd name="T24" fmla="*/ 92 w 96"/>
                  <a:gd name="T25" fmla="*/ 18 h 36"/>
                  <a:gd name="T26" fmla="*/ 78 w 96"/>
                  <a:gd name="T27" fmla="*/ 3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6" h="36">
                    <a:moveTo>
                      <a:pt x="78" y="0"/>
                    </a:moveTo>
                    <a:cubicBezTo>
                      <a:pt x="18" y="0"/>
                      <a:pt x="18" y="0"/>
                      <a:pt x="18" y="0"/>
                    </a:cubicBezTo>
                    <a:cubicBezTo>
                      <a:pt x="8" y="0"/>
                      <a:pt x="0" y="8"/>
                      <a:pt x="0" y="18"/>
                    </a:cubicBezTo>
                    <a:cubicBezTo>
                      <a:pt x="0" y="28"/>
                      <a:pt x="8" y="36"/>
                      <a:pt x="18" y="36"/>
                    </a:cubicBezTo>
                    <a:cubicBezTo>
                      <a:pt x="78" y="36"/>
                      <a:pt x="78" y="36"/>
                      <a:pt x="78" y="36"/>
                    </a:cubicBezTo>
                    <a:cubicBezTo>
                      <a:pt x="88" y="36"/>
                      <a:pt x="96" y="28"/>
                      <a:pt x="96" y="18"/>
                    </a:cubicBezTo>
                    <a:cubicBezTo>
                      <a:pt x="96" y="8"/>
                      <a:pt x="88" y="0"/>
                      <a:pt x="78" y="0"/>
                    </a:cubicBezTo>
                    <a:close/>
                    <a:moveTo>
                      <a:pt x="78" y="32"/>
                    </a:moveTo>
                    <a:cubicBezTo>
                      <a:pt x="18" y="32"/>
                      <a:pt x="18" y="32"/>
                      <a:pt x="18" y="32"/>
                    </a:cubicBezTo>
                    <a:cubicBezTo>
                      <a:pt x="10" y="32"/>
                      <a:pt x="4" y="26"/>
                      <a:pt x="4" y="18"/>
                    </a:cubicBezTo>
                    <a:cubicBezTo>
                      <a:pt x="4" y="10"/>
                      <a:pt x="10" y="4"/>
                      <a:pt x="18" y="4"/>
                    </a:cubicBezTo>
                    <a:cubicBezTo>
                      <a:pt x="78" y="4"/>
                      <a:pt x="78" y="4"/>
                      <a:pt x="78" y="4"/>
                    </a:cubicBezTo>
                    <a:cubicBezTo>
                      <a:pt x="86" y="4"/>
                      <a:pt x="92" y="10"/>
                      <a:pt x="92" y="18"/>
                    </a:cubicBezTo>
                    <a:cubicBezTo>
                      <a:pt x="92" y="26"/>
                      <a:pt x="86" y="32"/>
                      <a:pt x="78" y="3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302" name="Freeform 8"/>
              <p:cNvSpPr>
                <a:spLocks noEditPoints="1"/>
              </p:cNvSpPr>
              <p:nvPr/>
            </p:nvSpPr>
            <p:spPr bwMode="auto">
              <a:xfrm>
                <a:off x="6524625" y="473075"/>
                <a:ext cx="671513" cy="492125"/>
              </a:xfrm>
              <a:custGeom>
                <a:avLst/>
                <a:gdLst>
                  <a:gd name="T0" fmla="*/ 133 w 176"/>
                  <a:gd name="T1" fmla="*/ 32 h 128"/>
                  <a:gd name="T2" fmla="*/ 88 w 176"/>
                  <a:gd name="T3" fmla="*/ 0 h 128"/>
                  <a:gd name="T4" fmla="*/ 43 w 176"/>
                  <a:gd name="T5" fmla="*/ 32 h 128"/>
                  <a:gd name="T6" fmla="*/ 0 w 176"/>
                  <a:gd name="T7" fmla="*/ 80 h 128"/>
                  <a:gd name="T8" fmla="*/ 48 w 176"/>
                  <a:gd name="T9" fmla="*/ 128 h 128"/>
                  <a:gd name="T10" fmla="*/ 128 w 176"/>
                  <a:gd name="T11" fmla="*/ 128 h 128"/>
                  <a:gd name="T12" fmla="*/ 176 w 176"/>
                  <a:gd name="T13" fmla="*/ 80 h 128"/>
                  <a:gd name="T14" fmla="*/ 133 w 176"/>
                  <a:gd name="T15" fmla="*/ 32 h 128"/>
                  <a:gd name="T16" fmla="*/ 128 w 176"/>
                  <a:gd name="T17" fmla="*/ 120 h 128"/>
                  <a:gd name="T18" fmla="*/ 48 w 176"/>
                  <a:gd name="T19" fmla="*/ 120 h 128"/>
                  <a:gd name="T20" fmla="*/ 8 w 176"/>
                  <a:gd name="T21" fmla="*/ 80 h 128"/>
                  <a:gd name="T22" fmla="*/ 44 w 176"/>
                  <a:gd name="T23" fmla="*/ 40 h 128"/>
                  <a:gd name="T24" fmla="*/ 50 w 176"/>
                  <a:gd name="T25" fmla="*/ 35 h 128"/>
                  <a:gd name="T26" fmla="*/ 88 w 176"/>
                  <a:gd name="T27" fmla="*/ 8 h 128"/>
                  <a:gd name="T28" fmla="*/ 126 w 176"/>
                  <a:gd name="T29" fmla="*/ 35 h 128"/>
                  <a:gd name="T30" fmla="*/ 133 w 176"/>
                  <a:gd name="T31" fmla="*/ 40 h 128"/>
                  <a:gd name="T32" fmla="*/ 168 w 176"/>
                  <a:gd name="T33" fmla="*/ 80 h 128"/>
                  <a:gd name="T34" fmla="*/ 128 w 176"/>
                  <a:gd name="T35" fmla="*/ 12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6" h="128">
                    <a:moveTo>
                      <a:pt x="133" y="32"/>
                    </a:moveTo>
                    <a:cubicBezTo>
                      <a:pt x="127" y="14"/>
                      <a:pt x="109" y="0"/>
                      <a:pt x="88" y="0"/>
                    </a:cubicBezTo>
                    <a:cubicBezTo>
                      <a:pt x="67" y="0"/>
                      <a:pt x="49" y="14"/>
                      <a:pt x="43" y="32"/>
                    </a:cubicBezTo>
                    <a:cubicBezTo>
                      <a:pt x="19" y="35"/>
                      <a:pt x="0" y="55"/>
                      <a:pt x="0" y="80"/>
                    </a:cubicBezTo>
                    <a:cubicBezTo>
                      <a:pt x="0" y="107"/>
                      <a:pt x="22" y="128"/>
                      <a:pt x="48" y="128"/>
                    </a:cubicBezTo>
                    <a:cubicBezTo>
                      <a:pt x="128" y="128"/>
                      <a:pt x="128" y="128"/>
                      <a:pt x="128" y="128"/>
                    </a:cubicBezTo>
                    <a:cubicBezTo>
                      <a:pt x="155" y="128"/>
                      <a:pt x="176" y="107"/>
                      <a:pt x="176" y="80"/>
                    </a:cubicBezTo>
                    <a:cubicBezTo>
                      <a:pt x="176" y="55"/>
                      <a:pt x="157" y="35"/>
                      <a:pt x="133" y="32"/>
                    </a:cubicBezTo>
                    <a:close/>
                    <a:moveTo>
                      <a:pt x="128" y="120"/>
                    </a:moveTo>
                    <a:cubicBezTo>
                      <a:pt x="48" y="120"/>
                      <a:pt x="48" y="120"/>
                      <a:pt x="48" y="120"/>
                    </a:cubicBezTo>
                    <a:cubicBezTo>
                      <a:pt x="26" y="120"/>
                      <a:pt x="8" y="102"/>
                      <a:pt x="8" y="80"/>
                    </a:cubicBezTo>
                    <a:cubicBezTo>
                      <a:pt x="8" y="60"/>
                      <a:pt x="23" y="43"/>
                      <a:pt x="44" y="40"/>
                    </a:cubicBezTo>
                    <a:cubicBezTo>
                      <a:pt x="47" y="40"/>
                      <a:pt x="49" y="38"/>
                      <a:pt x="50" y="35"/>
                    </a:cubicBezTo>
                    <a:cubicBezTo>
                      <a:pt x="56" y="19"/>
                      <a:pt x="71" y="8"/>
                      <a:pt x="88" y="8"/>
                    </a:cubicBezTo>
                    <a:cubicBezTo>
                      <a:pt x="105" y="8"/>
                      <a:pt x="120" y="19"/>
                      <a:pt x="126" y="35"/>
                    </a:cubicBezTo>
                    <a:cubicBezTo>
                      <a:pt x="127" y="38"/>
                      <a:pt x="129" y="40"/>
                      <a:pt x="133" y="40"/>
                    </a:cubicBezTo>
                    <a:cubicBezTo>
                      <a:pt x="153" y="43"/>
                      <a:pt x="168" y="60"/>
                      <a:pt x="168" y="80"/>
                    </a:cubicBezTo>
                    <a:cubicBezTo>
                      <a:pt x="168" y="102"/>
                      <a:pt x="150" y="120"/>
                      <a:pt x="128" y="1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grpSp>
        <p:grpSp>
          <p:nvGrpSpPr>
            <p:cNvPr id="288" name="组合 287"/>
            <p:cNvGrpSpPr/>
            <p:nvPr/>
          </p:nvGrpSpPr>
          <p:grpSpPr>
            <a:xfrm>
              <a:off x="4107172" y="2021995"/>
              <a:ext cx="521205" cy="380092"/>
              <a:chOff x="6524625" y="473075"/>
              <a:chExt cx="671513" cy="492125"/>
            </a:xfrm>
            <a:solidFill>
              <a:schemeClr val="tx1">
                <a:lumMod val="75000"/>
                <a:lumOff val="25000"/>
              </a:schemeClr>
            </a:solidFill>
          </p:grpSpPr>
          <p:sp>
            <p:nvSpPr>
              <p:cNvPr id="295" name="Oval 5"/>
              <p:cNvSpPr>
                <a:spLocks noChangeArrowheads="1"/>
              </p:cNvSpPr>
              <p:nvPr/>
            </p:nvSpPr>
            <p:spPr bwMode="auto">
              <a:xfrm>
                <a:off x="6951663" y="735013"/>
                <a:ext cx="46038" cy="4603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296" name="Freeform 6"/>
              <p:cNvSpPr/>
              <p:nvPr/>
            </p:nvSpPr>
            <p:spPr bwMode="auto">
              <a:xfrm>
                <a:off x="6692900" y="873125"/>
                <a:ext cx="323850" cy="14288"/>
              </a:xfrm>
              <a:custGeom>
                <a:avLst/>
                <a:gdLst>
                  <a:gd name="T0" fmla="*/ 83 w 85"/>
                  <a:gd name="T1" fmla="*/ 0 h 4"/>
                  <a:gd name="T2" fmla="*/ 2 w 85"/>
                  <a:gd name="T3" fmla="*/ 0 h 4"/>
                  <a:gd name="T4" fmla="*/ 0 w 85"/>
                  <a:gd name="T5" fmla="*/ 2 h 4"/>
                  <a:gd name="T6" fmla="*/ 2 w 85"/>
                  <a:gd name="T7" fmla="*/ 4 h 4"/>
                  <a:gd name="T8" fmla="*/ 83 w 85"/>
                  <a:gd name="T9" fmla="*/ 4 h 4"/>
                  <a:gd name="T10" fmla="*/ 85 w 85"/>
                  <a:gd name="T11" fmla="*/ 2 h 4"/>
                  <a:gd name="T12" fmla="*/ 83 w 8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85" h="4">
                    <a:moveTo>
                      <a:pt x="83" y="0"/>
                    </a:moveTo>
                    <a:cubicBezTo>
                      <a:pt x="2" y="0"/>
                      <a:pt x="2" y="0"/>
                      <a:pt x="2" y="0"/>
                    </a:cubicBezTo>
                    <a:cubicBezTo>
                      <a:pt x="1" y="0"/>
                      <a:pt x="0" y="1"/>
                      <a:pt x="0" y="2"/>
                    </a:cubicBezTo>
                    <a:cubicBezTo>
                      <a:pt x="0" y="3"/>
                      <a:pt x="1" y="4"/>
                      <a:pt x="2" y="4"/>
                    </a:cubicBezTo>
                    <a:cubicBezTo>
                      <a:pt x="83" y="4"/>
                      <a:pt x="83" y="4"/>
                      <a:pt x="83" y="4"/>
                    </a:cubicBezTo>
                    <a:cubicBezTo>
                      <a:pt x="85" y="4"/>
                      <a:pt x="85" y="3"/>
                      <a:pt x="85" y="2"/>
                    </a:cubicBezTo>
                    <a:cubicBezTo>
                      <a:pt x="85" y="1"/>
                      <a:pt x="85" y="0"/>
                      <a:pt x="8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297" name="Freeform 7"/>
              <p:cNvSpPr>
                <a:spLocks noEditPoints="1"/>
              </p:cNvSpPr>
              <p:nvPr/>
            </p:nvSpPr>
            <p:spPr bwMode="auto">
              <a:xfrm>
                <a:off x="6678613" y="687388"/>
                <a:ext cx="365125" cy="139700"/>
              </a:xfrm>
              <a:custGeom>
                <a:avLst/>
                <a:gdLst>
                  <a:gd name="T0" fmla="*/ 78 w 96"/>
                  <a:gd name="T1" fmla="*/ 0 h 36"/>
                  <a:gd name="T2" fmla="*/ 18 w 96"/>
                  <a:gd name="T3" fmla="*/ 0 h 36"/>
                  <a:gd name="T4" fmla="*/ 0 w 96"/>
                  <a:gd name="T5" fmla="*/ 18 h 36"/>
                  <a:gd name="T6" fmla="*/ 18 w 96"/>
                  <a:gd name="T7" fmla="*/ 36 h 36"/>
                  <a:gd name="T8" fmla="*/ 78 w 96"/>
                  <a:gd name="T9" fmla="*/ 36 h 36"/>
                  <a:gd name="T10" fmla="*/ 96 w 96"/>
                  <a:gd name="T11" fmla="*/ 18 h 36"/>
                  <a:gd name="T12" fmla="*/ 78 w 96"/>
                  <a:gd name="T13" fmla="*/ 0 h 36"/>
                  <a:gd name="T14" fmla="*/ 78 w 96"/>
                  <a:gd name="T15" fmla="*/ 32 h 36"/>
                  <a:gd name="T16" fmla="*/ 18 w 96"/>
                  <a:gd name="T17" fmla="*/ 32 h 36"/>
                  <a:gd name="T18" fmla="*/ 4 w 96"/>
                  <a:gd name="T19" fmla="*/ 18 h 36"/>
                  <a:gd name="T20" fmla="*/ 18 w 96"/>
                  <a:gd name="T21" fmla="*/ 4 h 36"/>
                  <a:gd name="T22" fmla="*/ 78 w 96"/>
                  <a:gd name="T23" fmla="*/ 4 h 36"/>
                  <a:gd name="T24" fmla="*/ 92 w 96"/>
                  <a:gd name="T25" fmla="*/ 18 h 36"/>
                  <a:gd name="T26" fmla="*/ 78 w 96"/>
                  <a:gd name="T27" fmla="*/ 3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6" h="36">
                    <a:moveTo>
                      <a:pt x="78" y="0"/>
                    </a:moveTo>
                    <a:cubicBezTo>
                      <a:pt x="18" y="0"/>
                      <a:pt x="18" y="0"/>
                      <a:pt x="18" y="0"/>
                    </a:cubicBezTo>
                    <a:cubicBezTo>
                      <a:pt x="8" y="0"/>
                      <a:pt x="0" y="8"/>
                      <a:pt x="0" y="18"/>
                    </a:cubicBezTo>
                    <a:cubicBezTo>
                      <a:pt x="0" y="28"/>
                      <a:pt x="8" y="36"/>
                      <a:pt x="18" y="36"/>
                    </a:cubicBezTo>
                    <a:cubicBezTo>
                      <a:pt x="78" y="36"/>
                      <a:pt x="78" y="36"/>
                      <a:pt x="78" y="36"/>
                    </a:cubicBezTo>
                    <a:cubicBezTo>
                      <a:pt x="88" y="36"/>
                      <a:pt x="96" y="28"/>
                      <a:pt x="96" y="18"/>
                    </a:cubicBezTo>
                    <a:cubicBezTo>
                      <a:pt x="96" y="8"/>
                      <a:pt x="88" y="0"/>
                      <a:pt x="78" y="0"/>
                    </a:cubicBezTo>
                    <a:close/>
                    <a:moveTo>
                      <a:pt x="78" y="32"/>
                    </a:moveTo>
                    <a:cubicBezTo>
                      <a:pt x="18" y="32"/>
                      <a:pt x="18" y="32"/>
                      <a:pt x="18" y="32"/>
                    </a:cubicBezTo>
                    <a:cubicBezTo>
                      <a:pt x="10" y="32"/>
                      <a:pt x="4" y="26"/>
                      <a:pt x="4" y="18"/>
                    </a:cubicBezTo>
                    <a:cubicBezTo>
                      <a:pt x="4" y="10"/>
                      <a:pt x="10" y="4"/>
                      <a:pt x="18" y="4"/>
                    </a:cubicBezTo>
                    <a:cubicBezTo>
                      <a:pt x="78" y="4"/>
                      <a:pt x="78" y="4"/>
                      <a:pt x="78" y="4"/>
                    </a:cubicBezTo>
                    <a:cubicBezTo>
                      <a:pt x="86" y="4"/>
                      <a:pt x="92" y="10"/>
                      <a:pt x="92" y="18"/>
                    </a:cubicBezTo>
                    <a:cubicBezTo>
                      <a:pt x="92" y="26"/>
                      <a:pt x="86" y="32"/>
                      <a:pt x="78" y="3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298" name="Freeform 8"/>
              <p:cNvSpPr>
                <a:spLocks noEditPoints="1"/>
              </p:cNvSpPr>
              <p:nvPr/>
            </p:nvSpPr>
            <p:spPr bwMode="auto">
              <a:xfrm>
                <a:off x="6524625" y="473075"/>
                <a:ext cx="671513" cy="492125"/>
              </a:xfrm>
              <a:custGeom>
                <a:avLst/>
                <a:gdLst>
                  <a:gd name="T0" fmla="*/ 133 w 176"/>
                  <a:gd name="T1" fmla="*/ 32 h 128"/>
                  <a:gd name="T2" fmla="*/ 88 w 176"/>
                  <a:gd name="T3" fmla="*/ 0 h 128"/>
                  <a:gd name="T4" fmla="*/ 43 w 176"/>
                  <a:gd name="T5" fmla="*/ 32 h 128"/>
                  <a:gd name="T6" fmla="*/ 0 w 176"/>
                  <a:gd name="T7" fmla="*/ 80 h 128"/>
                  <a:gd name="T8" fmla="*/ 48 w 176"/>
                  <a:gd name="T9" fmla="*/ 128 h 128"/>
                  <a:gd name="T10" fmla="*/ 128 w 176"/>
                  <a:gd name="T11" fmla="*/ 128 h 128"/>
                  <a:gd name="T12" fmla="*/ 176 w 176"/>
                  <a:gd name="T13" fmla="*/ 80 h 128"/>
                  <a:gd name="T14" fmla="*/ 133 w 176"/>
                  <a:gd name="T15" fmla="*/ 32 h 128"/>
                  <a:gd name="T16" fmla="*/ 128 w 176"/>
                  <a:gd name="T17" fmla="*/ 120 h 128"/>
                  <a:gd name="T18" fmla="*/ 48 w 176"/>
                  <a:gd name="T19" fmla="*/ 120 h 128"/>
                  <a:gd name="T20" fmla="*/ 8 w 176"/>
                  <a:gd name="T21" fmla="*/ 80 h 128"/>
                  <a:gd name="T22" fmla="*/ 44 w 176"/>
                  <a:gd name="T23" fmla="*/ 40 h 128"/>
                  <a:gd name="T24" fmla="*/ 50 w 176"/>
                  <a:gd name="T25" fmla="*/ 35 h 128"/>
                  <a:gd name="T26" fmla="*/ 88 w 176"/>
                  <a:gd name="T27" fmla="*/ 8 h 128"/>
                  <a:gd name="T28" fmla="*/ 126 w 176"/>
                  <a:gd name="T29" fmla="*/ 35 h 128"/>
                  <a:gd name="T30" fmla="*/ 133 w 176"/>
                  <a:gd name="T31" fmla="*/ 40 h 128"/>
                  <a:gd name="T32" fmla="*/ 168 w 176"/>
                  <a:gd name="T33" fmla="*/ 80 h 128"/>
                  <a:gd name="T34" fmla="*/ 128 w 176"/>
                  <a:gd name="T35" fmla="*/ 12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6" h="128">
                    <a:moveTo>
                      <a:pt x="133" y="32"/>
                    </a:moveTo>
                    <a:cubicBezTo>
                      <a:pt x="127" y="14"/>
                      <a:pt x="109" y="0"/>
                      <a:pt x="88" y="0"/>
                    </a:cubicBezTo>
                    <a:cubicBezTo>
                      <a:pt x="67" y="0"/>
                      <a:pt x="49" y="14"/>
                      <a:pt x="43" y="32"/>
                    </a:cubicBezTo>
                    <a:cubicBezTo>
                      <a:pt x="19" y="35"/>
                      <a:pt x="0" y="55"/>
                      <a:pt x="0" y="80"/>
                    </a:cubicBezTo>
                    <a:cubicBezTo>
                      <a:pt x="0" y="107"/>
                      <a:pt x="22" y="128"/>
                      <a:pt x="48" y="128"/>
                    </a:cubicBezTo>
                    <a:cubicBezTo>
                      <a:pt x="128" y="128"/>
                      <a:pt x="128" y="128"/>
                      <a:pt x="128" y="128"/>
                    </a:cubicBezTo>
                    <a:cubicBezTo>
                      <a:pt x="155" y="128"/>
                      <a:pt x="176" y="107"/>
                      <a:pt x="176" y="80"/>
                    </a:cubicBezTo>
                    <a:cubicBezTo>
                      <a:pt x="176" y="55"/>
                      <a:pt x="157" y="35"/>
                      <a:pt x="133" y="32"/>
                    </a:cubicBezTo>
                    <a:close/>
                    <a:moveTo>
                      <a:pt x="128" y="120"/>
                    </a:moveTo>
                    <a:cubicBezTo>
                      <a:pt x="48" y="120"/>
                      <a:pt x="48" y="120"/>
                      <a:pt x="48" y="120"/>
                    </a:cubicBezTo>
                    <a:cubicBezTo>
                      <a:pt x="26" y="120"/>
                      <a:pt x="8" y="102"/>
                      <a:pt x="8" y="80"/>
                    </a:cubicBezTo>
                    <a:cubicBezTo>
                      <a:pt x="8" y="60"/>
                      <a:pt x="23" y="43"/>
                      <a:pt x="44" y="40"/>
                    </a:cubicBezTo>
                    <a:cubicBezTo>
                      <a:pt x="47" y="40"/>
                      <a:pt x="49" y="38"/>
                      <a:pt x="50" y="35"/>
                    </a:cubicBezTo>
                    <a:cubicBezTo>
                      <a:pt x="56" y="19"/>
                      <a:pt x="71" y="8"/>
                      <a:pt x="88" y="8"/>
                    </a:cubicBezTo>
                    <a:cubicBezTo>
                      <a:pt x="105" y="8"/>
                      <a:pt x="120" y="19"/>
                      <a:pt x="126" y="35"/>
                    </a:cubicBezTo>
                    <a:cubicBezTo>
                      <a:pt x="127" y="38"/>
                      <a:pt x="129" y="40"/>
                      <a:pt x="133" y="40"/>
                    </a:cubicBezTo>
                    <a:cubicBezTo>
                      <a:pt x="153" y="43"/>
                      <a:pt x="168" y="60"/>
                      <a:pt x="168" y="80"/>
                    </a:cubicBezTo>
                    <a:cubicBezTo>
                      <a:pt x="168" y="102"/>
                      <a:pt x="150" y="120"/>
                      <a:pt x="128" y="1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grpSp>
        <p:grpSp>
          <p:nvGrpSpPr>
            <p:cNvPr id="289" name="组合 288"/>
            <p:cNvGrpSpPr/>
            <p:nvPr/>
          </p:nvGrpSpPr>
          <p:grpSpPr>
            <a:xfrm>
              <a:off x="4122421" y="2478169"/>
              <a:ext cx="521205" cy="380092"/>
              <a:chOff x="6524625" y="473075"/>
              <a:chExt cx="671513" cy="492125"/>
            </a:xfrm>
            <a:solidFill>
              <a:schemeClr val="tx1">
                <a:lumMod val="75000"/>
                <a:lumOff val="25000"/>
              </a:schemeClr>
            </a:solidFill>
          </p:grpSpPr>
          <p:sp>
            <p:nvSpPr>
              <p:cNvPr id="291" name="Oval 5"/>
              <p:cNvSpPr>
                <a:spLocks noChangeArrowheads="1"/>
              </p:cNvSpPr>
              <p:nvPr/>
            </p:nvSpPr>
            <p:spPr bwMode="auto">
              <a:xfrm>
                <a:off x="6951663" y="735013"/>
                <a:ext cx="46038" cy="4603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292" name="Freeform 6"/>
              <p:cNvSpPr/>
              <p:nvPr/>
            </p:nvSpPr>
            <p:spPr bwMode="auto">
              <a:xfrm>
                <a:off x="6692900" y="873125"/>
                <a:ext cx="323850" cy="14288"/>
              </a:xfrm>
              <a:custGeom>
                <a:avLst/>
                <a:gdLst>
                  <a:gd name="T0" fmla="*/ 83 w 85"/>
                  <a:gd name="T1" fmla="*/ 0 h 4"/>
                  <a:gd name="T2" fmla="*/ 2 w 85"/>
                  <a:gd name="T3" fmla="*/ 0 h 4"/>
                  <a:gd name="T4" fmla="*/ 0 w 85"/>
                  <a:gd name="T5" fmla="*/ 2 h 4"/>
                  <a:gd name="T6" fmla="*/ 2 w 85"/>
                  <a:gd name="T7" fmla="*/ 4 h 4"/>
                  <a:gd name="T8" fmla="*/ 83 w 85"/>
                  <a:gd name="T9" fmla="*/ 4 h 4"/>
                  <a:gd name="T10" fmla="*/ 85 w 85"/>
                  <a:gd name="T11" fmla="*/ 2 h 4"/>
                  <a:gd name="T12" fmla="*/ 83 w 8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85" h="4">
                    <a:moveTo>
                      <a:pt x="83" y="0"/>
                    </a:moveTo>
                    <a:cubicBezTo>
                      <a:pt x="2" y="0"/>
                      <a:pt x="2" y="0"/>
                      <a:pt x="2" y="0"/>
                    </a:cubicBezTo>
                    <a:cubicBezTo>
                      <a:pt x="1" y="0"/>
                      <a:pt x="0" y="1"/>
                      <a:pt x="0" y="2"/>
                    </a:cubicBezTo>
                    <a:cubicBezTo>
                      <a:pt x="0" y="3"/>
                      <a:pt x="1" y="4"/>
                      <a:pt x="2" y="4"/>
                    </a:cubicBezTo>
                    <a:cubicBezTo>
                      <a:pt x="83" y="4"/>
                      <a:pt x="83" y="4"/>
                      <a:pt x="83" y="4"/>
                    </a:cubicBezTo>
                    <a:cubicBezTo>
                      <a:pt x="85" y="4"/>
                      <a:pt x="85" y="3"/>
                      <a:pt x="85" y="2"/>
                    </a:cubicBezTo>
                    <a:cubicBezTo>
                      <a:pt x="85" y="1"/>
                      <a:pt x="85" y="0"/>
                      <a:pt x="8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293" name="Freeform 7"/>
              <p:cNvSpPr>
                <a:spLocks noEditPoints="1"/>
              </p:cNvSpPr>
              <p:nvPr/>
            </p:nvSpPr>
            <p:spPr bwMode="auto">
              <a:xfrm>
                <a:off x="6678613" y="687388"/>
                <a:ext cx="365125" cy="139700"/>
              </a:xfrm>
              <a:custGeom>
                <a:avLst/>
                <a:gdLst>
                  <a:gd name="T0" fmla="*/ 78 w 96"/>
                  <a:gd name="T1" fmla="*/ 0 h 36"/>
                  <a:gd name="T2" fmla="*/ 18 w 96"/>
                  <a:gd name="T3" fmla="*/ 0 h 36"/>
                  <a:gd name="T4" fmla="*/ 0 w 96"/>
                  <a:gd name="T5" fmla="*/ 18 h 36"/>
                  <a:gd name="T6" fmla="*/ 18 w 96"/>
                  <a:gd name="T7" fmla="*/ 36 h 36"/>
                  <a:gd name="T8" fmla="*/ 78 w 96"/>
                  <a:gd name="T9" fmla="*/ 36 h 36"/>
                  <a:gd name="T10" fmla="*/ 96 w 96"/>
                  <a:gd name="T11" fmla="*/ 18 h 36"/>
                  <a:gd name="T12" fmla="*/ 78 w 96"/>
                  <a:gd name="T13" fmla="*/ 0 h 36"/>
                  <a:gd name="T14" fmla="*/ 78 w 96"/>
                  <a:gd name="T15" fmla="*/ 32 h 36"/>
                  <a:gd name="T16" fmla="*/ 18 w 96"/>
                  <a:gd name="T17" fmla="*/ 32 h 36"/>
                  <a:gd name="T18" fmla="*/ 4 w 96"/>
                  <a:gd name="T19" fmla="*/ 18 h 36"/>
                  <a:gd name="T20" fmla="*/ 18 w 96"/>
                  <a:gd name="T21" fmla="*/ 4 h 36"/>
                  <a:gd name="T22" fmla="*/ 78 w 96"/>
                  <a:gd name="T23" fmla="*/ 4 h 36"/>
                  <a:gd name="T24" fmla="*/ 92 w 96"/>
                  <a:gd name="T25" fmla="*/ 18 h 36"/>
                  <a:gd name="T26" fmla="*/ 78 w 96"/>
                  <a:gd name="T27" fmla="*/ 3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6" h="36">
                    <a:moveTo>
                      <a:pt x="78" y="0"/>
                    </a:moveTo>
                    <a:cubicBezTo>
                      <a:pt x="18" y="0"/>
                      <a:pt x="18" y="0"/>
                      <a:pt x="18" y="0"/>
                    </a:cubicBezTo>
                    <a:cubicBezTo>
                      <a:pt x="8" y="0"/>
                      <a:pt x="0" y="8"/>
                      <a:pt x="0" y="18"/>
                    </a:cubicBezTo>
                    <a:cubicBezTo>
                      <a:pt x="0" y="28"/>
                      <a:pt x="8" y="36"/>
                      <a:pt x="18" y="36"/>
                    </a:cubicBezTo>
                    <a:cubicBezTo>
                      <a:pt x="78" y="36"/>
                      <a:pt x="78" y="36"/>
                      <a:pt x="78" y="36"/>
                    </a:cubicBezTo>
                    <a:cubicBezTo>
                      <a:pt x="88" y="36"/>
                      <a:pt x="96" y="28"/>
                      <a:pt x="96" y="18"/>
                    </a:cubicBezTo>
                    <a:cubicBezTo>
                      <a:pt x="96" y="8"/>
                      <a:pt x="88" y="0"/>
                      <a:pt x="78" y="0"/>
                    </a:cubicBezTo>
                    <a:close/>
                    <a:moveTo>
                      <a:pt x="78" y="32"/>
                    </a:moveTo>
                    <a:cubicBezTo>
                      <a:pt x="18" y="32"/>
                      <a:pt x="18" y="32"/>
                      <a:pt x="18" y="32"/>
                    </a:cubicBezTo>
                    <a:cubicBezTo>
                      <a:pt x="10" y="32"/>
                      <a:pt x="4" y="26"/>
                      <a:pt x="4" y="18"/>
                    </a:cubicBezTo>
                    <a:cubicBezTo>
                      <a:pt x="4" y="10"/>
                      <a:pt x="10" y="4"/>
                      <a:pt x="18" y="4"/>
                    </a:cubicBezTo>
                    <a:cubicBezTo>
                      <a:pt x="78" y="4"/>
                      <a:pt x="78" y="4"/>
                      <a:pt x="78" y="4"/>
                    </a:cubicBezTo>
                    <a:cubicBezTo>
                      <a:pt x="86" y="4"/>
                      <a:pt x="92" y="10"/>
                      <a:pt x="92" y="18"/>
                    </a:cubicBezTo>
                    <a:cubicBezTo>
                      <a:pt x="92" y="26"/>
                      <a:pt x="86" y="32"/>
                      <a:pt x="78" y="3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294" name="Freeform 8"/>
              <p:cNvSpPr>
                <a:spLocks noEditPoints="1"/>
              </p:cNvSpPr>
              <p:nvPr/>
            </p:nvSpPr>
            <p:spPr bwMode="auto">
              <a:xfrm>
                <a:off x="6524625" y="473075"/>
                <a:ext cx="671513" cy="492125"/>
              </a:xfrm>
              <a:custGeom>
                <a:avLst/>
                <a:gdLst>
                  <a:gd name="T0" fmla="*/ 133 w 176"/>
                  <a:gd name="T1" fmla="*/ 32 h 128"/>
                  <a:gd name="T2" fmla="*/ 88 w 176"/>
                  <a:gd name="T3" fmla="*/ 0 h 128"/>
                  <a:gd name="T4" fmla="*/ 43 w 176"/>
                  <a:gd name="T5" fmla="*/ 32 h 128"/>
                  <a:gd name="T6" fmla="*/ 0 w 176"/>
                  <a:gd name="T7" fmla="*/ 80 h 128"/>
                  <a:gd name="T8" fmla="*/ 48 w 176"/>
                  <a:gd name="T9" fmla="*/ 128 h 128"/>
                  <a:gd name="T10" fmla="*/ 128 w 176"/>
                  <a:gd name="T11" fmla="*/ 128 h 128"/>
                  <a:gd name="T12" fmla="*/ 176 w 176"/>
                  <a:gd name="T13" fmla="*/ 80 h 128"/>
                  <a:gd name="T14" fmla="*/ 133 w 176"/>
                  <a:gd name="T15" fmla="*/ 32 h 128"/>
                  <a:gd name="T16" fmla="*/ 128 w 176"/>
                  <a:gd name="T17" fmla="*/ 120 h 128"/>
                  <a:gd name="T18" fmla="*/ 48 w 176"/>
                  <a:gd name="T19" fmla="*/ 120 h 128"/>
                  <a:gd name="T20" fmla="*/ 8 w 176"/>
                  <a:gd name="T21" fmla="*/ 80 h 128"/>
                  <a:gd name="T22" fmla="*/ 44 w 176"/>
                  <a:gd name="T23" fmla="*/ 40 h 128"/>
                  <a:gd name="T24" fmla="*/ 50 w 176"/>
                  <a:gd name="T25" fmla="*/ 35 h 128"/>
                  <a:gd name="T26" fmla="*/ 88 w 176"/>
                  <a:gd name="T27" fmla="*/ 8 h 128"/>
                  <a:gd name="T28" fmla="*/ 126 w 176"/>
                  <a:gd name="T29" fmla="*/ 35 h 128"/>
                  <a:gd name="T30" fmla="*/ 133 w 176"/>
                  <a:gd name="T31" fmla="*/ 40 h 128"/>
                  <a:gd name="T32" fmla="*/ 168 w 176"/>
                  <a:gd name="T33" fmla="*/ 80 h 128"/>
                  <a:gd name="T34" fmla="*/ 128 w 176"/>
                  <a:gd name="T35" fmla="*/ 12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6" h="128">
                    <a:moveTo>
                      <a:pt x="133" y="32"/>
                    </a:moveTo>
                    <a:cubicBezTo>
                      <a:pt x="127" y="14"/>
                      <a:pt x="109" y="0"/>
                      <a:pt x="88" y="0"/>
                    </a:cubicBezTo>
                    <a:cubicBezTo>
                      <a:pt x="67" y="0"/>
                      <a:pt x="49" y="14"/>
                      <a:pt x="43" y="32"/>
                    </a:cubicBezTo>
                    <a:cubicBezTo>
                      <a:pt x="19" y="35"/>
                      <a:pt x="0" y="55"/>
                      <a:pt x="0" y="80"/>
                    </a:cubicBezTo>
                    <a:cubicBezTo>
                      <a:pt x="0" y="107"/>
                      <a:pt x="22" y="128"/>
                      <a:pt x="48" y="128"/>
                    </a:cubicBezTo>
                    <a:cubicBezTo>
                      <a:pt x="128" y="128"/>
                      <a:pt x="128" y="128"/>
                      <a:pt x="128" y="128"/>
                    </a:cubicBezTo>
                    <a:cubicBezTo>
                      <a:pt x="155" y="128"/>
                      <a:pt x="176" y="107"/>
                      <a:pt x="176" y="80"/>
                    </a:cubicBezTo>
                    <a:cubicBezTo>
                      <a:pt x="176" y="55"/>
                      <a:pt x="157" y="35"/>
                      <a:pt x="133" y="32"/>
                    </a:cubicBezTo>
                    <a:close/>
                    <a:moveTo>
                      <a:pt x="128" y="120"/>
                    </a:moveTo>
                    <a:cubicBezTo>
                      <a:pt x="48" y="120"/>
                      <a:pt x="48" y="120"/>
                      <a:pt x="48" y="120"/>
                    </a:cubicBezTo>
                    <a:cubicBezTo>
                      <a:pt x="26" y="120"/>
                      <a:pt x="8" y="102"/>
                      <a:pt x="8" y="80"/>
                    </a:cubicBezTo>
                    <a:cubicBezTo>
                      <a:pt x="8" y="60"/>
                      <a:pt x="23" y="43"/>
                      <a:pt x="44" y="40"/>
                    </a:cubicBezTo>
                    <a:cubicBezTo>
                      <a:pt x="47" y="40"/>
                      <a:pt x="49" y="38"/>
                      <a:pt x="50" y="35"/>
                    </a:cubicBezTo>
                    <a:cubicBezTo>
                      <a:pt x="56" y="19"/>
                      <a:pt x="71" y="8"/>
                      <a:pt x="88" y="8"/>
                    </a:cubicBezTo>
                    <a:cubicBezTo>
                      <a:pt x="105" y="8"/>
                      <a:pt x="120" y="19"/>
                      <a:pt x="126" y="35"/>
                    </a:cubicBezTo>
                    <a:cubicBezTo>
                      <a:pt x="127" y="38"/>
                      <a:pt x="129" y="40"/>
                      <a:pt x="133" y="40"/>
                    </a:cubicBezTo>
                    <a:cubicBezTo>
                      <a:pt x="153" y="43"/>
                      <a:pt x="168" y="60"/>
                      <a:pt x="168" y="80"/>
                    </a:cubicBezTo>
                    <a:cubicBezTo>
                      <a:pt x="168" y="102"/>
                      <a:pt x="150" y="120"/>
                      <a:pt x="128" y="1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grpSp>
        <p:sp>
          <p:nvSpPr>
            <p:cNvPr id="290" name="圆角矩形 289"/>
            <p:cNvSpPr/>
            <p:nvPr/>
          </p:nvSpPr>
          <p:spPr>
            <a:xfrm>
              <a:off x="4045462" y="1467902"/>
              <a:ext cx="661415" cy="1544606"/>
            </a:xfrm>
            <a:prstGeom prst="roundRect">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303" name="组合 302"/>
          <p:cNvGrpSpPr/>
          <p:nvPr/>
        </p:nvGrpSpPr>
        <p:grpSpPr>
          <a:xfrm>
            <a:off x="8048586" y="4411343"/>
            <a:ext cx="661415" cy="1544606"/>
            <a:chOff x="4045462" y="1467902"/>
            <a:chExt cx="661415" cy="1544606"/>
          </a:xfrm>
        </p:grpSpPr>
        <p:grpSp>
          <p:nvGrpSpPr>
            <p:cNvPr id="304" name="组合 303"/>
            <p:cNvGrpSpPr/>
            <p:nvPr/>
          </p:nvGrpSpPr>
          <p:grpSpPr>
            <a:xfrm>
              <a:off x="4109681" y="1588979"/>
              <a:ext cx="521205" cy="380092"/>
              <a:chOff x="6524625" y="473075"/>
              <a:chExt cx="671513" cy="492125"/>
            </a:xfrm>
            <a:solidFill>
              <a:schemeClr val="tx1">
                <a:lumMod val="75000"/>
                <a:lumOff val="25000"/>
              </a:schemeClr>
            </a:solidFill>
          </p:grpSpPr>
          <p:sp>
            <p:nvSpPr>
              <p:cNvPr id="316" name="Oval 5"/>
              <p:cNvSpPr>
                <a:spLocks noChangeArrowheads="1"/>
              </p:cNvSpPr>
              <p:nvPr/>
            </p:nvSpPr>
            <p:spPr bwMode="auto">
              <a:xfrm>
                <a:off x="6951663" y="735013"/>
                <a:ext cx="46038" cy="4603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317" name="Freeform 6"/>
              <p:cNvSpPr/>
              <p:nvPr/>
            </p:nvSpPr>
            <p:spPr bwMode="auto">
              <a:xfrm>
                <a:off x="6692900" y="873125"/>
                <a:ext cx="323850" cy="14288"/>
              </a:xfrm>
              <a:custGeom>
                <a:avLst/>
                <a:gdLst>
                  <a:gd name="T0" fmla="*/ 83 w 85"/>
                  <a:gd name="T1" fmla="*/ 0 h 4"/>
                  <a:gd name="T2" fmla="*/ 2 w 85"/>
                  <a:gd name="T3" fmla="*/ 0 h 4"/>
                  <a:gd name="T4" fmla="*/ 0 w 85"/>
                  <a:gd name="T5" fmla="*/ 2 h 4"/>
                  <a:gd name="T6" fmla="*/ 2 w 85"/>
                  <a:gd name="T7" fmla="*/ 4 h 4"/>
                  <a:gd name="T8" fmla="*/ 83 w 85"/>
                  <a:gd name="T9" fmla="*/ 4 h 4"/>
                  <a:gd name="T10" fmla="*/ 85 w 85"/>
                  <a:gd name="T11" fmla="*/ 2 h 4"/>
                  <a:gd name="T12" fmla="*/ 83 w 8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85" h="4">
                    <a:moveTo>
                      <a:pt x="83" y="0"/>
                    </a:moveTo>
                    <a:cubicBezTo>
                      <a:pt x="2" y="0"/>
                      <a:pt x="2" y="0"/>
                      <a:pt x="2" y="0"/>
                    </a:cubicBezTo>
                    <a:cubicBezTo>
                      <a:pt x="1" y="0"/>
                      <a:pt x="0" y="1"/>
                      <a:pt x="0" y="2"/>
                    </a:cubicBezTo>
                    <a:cubicBezTo>
                      <a:pt x="0" y="3"/>
                      <a:pt x="1" y="4"/>
                      <a:pt x="2" y="4"/>
                    </a:cubicBezTo>
                    <a:cubicBezTo>
                      <a:pt x="83" y="4"/>
                      <a:pt x="83" y="4"/>
                      <a:pt x="83" y="4"/>
                    </a:cubicBezTo>
                    <a:cubicBezTo>
                      <a:pt x="85" y="4"/>
                      <a:pt x="85" y="3"/>
                      <a:pt x="85" y="2"/>
                    </a:cubicBezTo>
                    <a:cubicBezTo>
                      <a:pt x="85" y="1"/>
                      <a:pt x="85" y="0"/>
                      <a:pt x="8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318" name="Freeform 7"/>
              <p:cNvSpPr>
                <a:spLocks noEditPoints="1"/>
              </p:cNvSpPr>
              <p:nvPr/>
            </p:nvSpPr>
            <p:spPr bwMode="auto">
              <a:xfrm>
                <a:off x="6678613" y="687388"/>
                <a:ext cx="365125" cy="139700"/>
              </a:xfrm>
              <a:custGeom>
                <a:avLst/>
                <a:gdLst>
                  <a:gd name="T0" fmla="*/ 78 w 96"/>
                  <a:gd name="T1" fmla="*/ 0 h 36"/>
                  <a:gd name="T2" fmla="*/ 18 w 96"/>
                  <a:gd name="T3" fmla="*/ 0 h 36"/>
                  <a:gd name="T4" fmla="*/ 0 w 96"/>
                  <a:gd name="T5" fmla="*/ 18 h 36"/>
                  <a:gd name="T6" fmla="*/ 18 w 96"/>
                  <a:gd name="T7" fmla="*/ 36 h 36"/>
                  <a:gd name="T8" fmla="*/ 78 w 96"/>
                  <a:gd name="T9" fmla="*/ 36 h 36"/>
                  <a:gd name="T10" fmla="*/ 96 w 96"/>
                  <a:gd name="T11" fmla="*/ 18 h 36"/>
                  <a:gd name="T12" fmla="*/ 78 w 96"/>
                  <a:gd name="T13" fmla="*/ 0 h 36"/>
                  <a:gd name="T14" fmla="*/ 78 w 96"/>
                  <a:gd name="T15" fmla="*/ 32 h 36"/>
                  <a:gd name="T16" fmla="*/ 18 w 96"/>
                  <a:gd name="T17" fmla="*/ 32 h 36"/>
                  <a:gd name="T18" fmla="*/ 4 w 96"/>
                  <a:gd name="T19" fmla="*/ 18 h 36"/>
                  <a:gd name="T20" fmla="*/ 18 w 96"/>
                  <a:gd name="T21" fmla="*/ 4 h 36"/>
                  <a:gd name="T22" fmla="*/ 78 w 96"/>
                  <a:gd name="T23" fmla="*/ 4 h 36"/>
                  <a:gd name="T24" fmla="*/ 92 w 96"/>
                  <a:gd name="T25" fmla="*/ 18 h 36"/>
                  <a:gd name="T26" fmla="*/ 78 w 96"/>
                  <a:gd name="T27" fmla="*/ 3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6" h="36">
                    <a:moveTo>
                      <a:pt x="78" y="0"/>
                    </a:moveTo>
                    <a:cubicBezTo>
                      <a:pt x="18" y="0"/>
                      <a:pt x="18" y="0"/>
                      <a:pt x="18" y="0"/>
                    </a:cubicBezTo>
                    <a:cubicBezTo>
                      <a:pt x="8" y="0"/>
                      <a:pt x="0" y="8"/>
                      <a:pt x="0" y="18"/>
                    </a:cubicBezTo>
                    <a:cubicBezTo>
                      <a:pt x="0" y="28"/>
                      <a:pt x="8" y="36"/>
                      <a:pt x="18" y="36"/>
                    </a:cubicBezTo>
                    <a:cubicBezTo>
                      <a:pt x="78" y="36"/>
                      <a:pt x="78" y="36"/>
                      <a:pt x="78" y="36"/>
                    </a:cubicBezTo>
                    <a:cubicBezTo>
                      <a:pt x="88" y="36"/>
                      <a:pt x="96" y="28"/>
                      <a:pt x="96" y="18"/>
                    </a:cubicBezTo>
                    <a:cubicBezTo>
                      <a:pt x="96" y="8"/>
                      <a:pt x="88" y="0"/>
                      <a:pt x="78" y="0"/>
                    </a:cubicBezTo>
                    <a:close/>
                    <a:moveTo>
                      <a:pt x="78" y="32"/>
                    </a:moveTo>
                    <a:cubicBezTo>
                      <a:pt x="18" y="32"/>
                      <a:pt x="18" y="32"/>
                      <a:pt x="18" y="32"/>
                    </a:cubicBezTo>
                    <a:cubicBezTo>
                      <a:pt x="10" y="32"/>
                      <a:pt x="4" y="26"/>
                      <a:pt x="4" y="18"/>
                    </a:cubicBezTo>
                    <a:cubicBezTo>
                      <a:pt x="4" y="10"/>
                      <a:pt x="10" y="4"/>
                      <a:pt x="18" y="4"/>
                    </a:cubicBezTo>
                    <a:cubicBezTo>
                      <a:pt x="78" y="4"/>
                      <a:pt x="78" y="4"/>
                      <a:pt x="78" y="4"/>
                    </a:cubicBezTo>
                    <a:cubicBezTo>
                      <a:pt x="86" y="4"/>
                      <a:pt x="92" y="10"/>
                      <a:pt x="92" y="18"/>
                    </a:cubicBezTo>
                    <a:cubicBezTo>
                      <a:pt x="92" y="26"/>
                      <a:pt x="86" y="32"/>
                      <a:pt x="78" y="3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319" name="Freeform 8"/>
              <p:cNvSpPr>
                <a:spLocks noEditPoints="1"/>
              </p:cNvSpPr>
              <p:nvPr/>
            </p:nvSpPr>
            <p:spPr bwMode="auto">
              <a:xfrm>
                <a:off x="6524625" y="473075"/>
                <a:ext cx="671513" cy="492125"/>
              </a:xfrm>
              <a:custGeom>
                <a:avLst/>
                <a:gdLst>
                  <a:gd name="T0" fmla="*/ 133 w 176"/>
                  <a:gd name="T1" fmla="*/ 32 h 128"/>
                  <a:gd name="T2" fmla="*/ 88 w 176"/>
                  <a:gd name="T3" fmla="*/ 0 h 128"/>
                  <a:gd name="T4" fmla="*/ 43 w 176"/>
                  <a:gd name="T5" fmla="*/ 32 h 128"/>
                  <a:gd name="T6" fmla="*/ 0 w 176"/>
                  <a:gd name="T7" fmla="*/ 80 h 128"/>
                  <a:gd name="T8" fmla="*/ 48 w 176"/>
                  <a:gd name="T9" fmla="*/ 128 h 128"/>
                  <a:gd name="T10" fmla="*/ 128 w 176"/>
                  <a:gd name="T11" fmla="*/ 128 h 128"/>
                  <a:gd name="T12" fmla="*/ 176 w 176"/>
                  <a:gd name="T13" fmla="*/ 80 h 128"/>
                  <a:gd name="T14" fmla="*/ 133 w 176"/>
                  <a:gd name="T15" fmla="*/ 32 h 128"/>
                  <a:gd name="T16" fmla="*/ 128 w 176"/>
                  <a:gd name="T17" fmla="*/ 120 h 128"/>
                  <a:gd name="T18" fmla="*/ 48 w 176"/>
                  <a:gd name="T19" fmla="*/ 120 h 128"/>
                  <a:gd name="T20" fmla="*/ 8 w 176"/>
                  <a:gd name="T21" fmla="*/ 80 h 128"/>
                  <a:gd name="T22" fmla="*/ 44 w 176"/>
                  <a:gd name="T23" fmla="*/ 40 h 128"/>
                  <a:gd name="T24" fmla="*/ 50 w 176"/>
                  <a:gd name="T25" fmla="*/ 35 h 128"/>
                  <a:gd name="T26" fmla="*/ 88 w 176"/>
                  <a:gd name="T27" fmla="*/ 8 h 128"/>
                  <a:gd name="T28" fmla="*/ 126 w 176"/>
                  <a:gd name="T29" fmla="*/ 35 h 128"/>
                  <a:gd name="T30" fmla="*/ 133 w 176"/>
                  <a:gd name="T31" fmla="*/ 40 h 128"/>
                  <a:gd name="T32" fmla="*/ 168 w 176"/>
                  <a:gd name="T33" fmla="*/ 80 h 128"/>
                  <a:gd name="T34" fmla="*/ 128 w 176"/>
                  <a:gd name="T35" fmla="*/ 12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6" h="128">
                    <a:moveTo>
                      <a:pt x="133" y="32"/>
                    </a:moveTo>
                    <a:cubicBezTo>
                      <a:pt x="127" y="14"/>
                      <a:pt x="109" y="0"/>
                      <a:pt x="88" y="0"/>
                    </a:cubicBezTo>
                    <a:cubicBezTo>
                      <a:pt x="67" y="0"/>
                      <a:pt x="49" y="14"/>
                      <a:pt x="43" y="32"/>
                    </a:cubicBezTo>
                    <a:cubicBezTo>
                      <a:pt x="19" y="35"/>
                      <a:pt x="0" y="55"/>
                      <a:pt x="0" y="80"/>
                    </a:cubicBezTo>
                    <a:cubicBezTo>
                      <a:pt x="0" y="107"/>
                      <a:pt x="22" y="128"/>
                      <a:pt x="48" y="128"/>
                    </a:cubicBezTo>
                    <a:cubicBezTo>
                      <a:pt x="128" y="128"/>
                      <a:pt x="128" y="128"/>
                      <a:pt x="128" y="128"/>
                    </a:cubicBezTo>
                    <a:cubicBezTo>
                      <a:pt x="155" y="128"/>
                      <a:pt x="176" y="107"/>
                      <a:pt x="176" y="80"/>
                    </a:cubicBezTo>
                    <a:cubicBezTo>
                      <a:pt x="176" y="55"/>
                      <a:pt x="157" y="35"/>
                      <a:pt x="133" y="32"/>
                    </a:cubicBezTo>
                    <a:close/>
                    <a:moveTo>
                      <a:pt x="128" y="120"/>
                    </a:moveTo>
                    <a:cubicBezTo>
                      <a:pt x="48" y="120"/>
                      <a:pt x="48" y="120"/>
                      <a:pt x="48" y="120"/>
                    </a:cubicBezTo>
                    <a:cubicBezTo>
                      <a:pt x="26" y="120"/>
                      <a:pt x="8" y="102"/>
                      <a:pt x="8" y="80"/>
                    </a:cubicBezTo>
                    <a:cubicBezTo>
                      <a:pt x="8" y="60"/>
                      <a:pt x="23" y="43"/>
                      <a:pt x="44" y="40"/>
                    </a:cubicBezTo>
                    <a:cubicBezTo>
                      <a:pt x="47" y="40"/>
                      <a:pt x="49" y="38"/>
                      <a:pt x="50" y="35"/>
                    </a:cubicBezTo>
                    <a:cubicBezTo>
                      <a:pt x="56" y="19"/>
                      <a:pt x="71" y="8"/>
                      <a:pt x="88" y="8"/>
                    </a:cubicBezTo>
                    <a:cubicBezTo>
                      <a:pt x="105" y="8"/>
                      <a:pt x="120" y="19"/>
                      <a:pt x="126" y="35"/>
                    </a:cubicBezTo>
                    <a:cubicBezTo>
                      <a:pt x="127" y="38"/>
                      <a:pt x="129" y="40"/>
                      <a:pt x="133" y="40"/>
                    </a:cubicBezTo>
                    <a:cubicBezTo>
                      <a:pt x="153" y="43"/>
                      <a:pt x="168" y="60"/>
                      <a:pt x="168" y="80"/>
                    </a:cubicBezTo>
                    <a:cubicBezTo>
                      <a:pt x="168" y="102"/>
                      <a:pt x="150" y="120"/>
                      <a:pt x="128" y="1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grpSp>
        <p:grpSp>
          <p:nvGrpSpPr>
            <p:cNvPr id="305" name="组合 304"/>
            <p:cNvGrpSpPr/>
            <p:nvPr/>
          </p:nvGrpSpPr>
          <p:grpSpPr>
            <a:xfrm>
              <a:off x="4107172" y="2021995"/>
              <a:ext cx="521205" cy="380092"/>
              <a:chOff x="6524625" y="473075"/>
              <a:chExt cx="671513" cy="492125"/>
            </a:xfrm>
            <a:solidFill>
              <a:schemeClr val="tx1">
                <a:lumMod val="75000"/>
                <a:lumOff val="25000"/>
              </a:schemeClr>
            </a:solidFill>
          </p:grpSpPr>
          <p:sp>
            <p:nvSpPr>
              <p:cNvPr id="312" name="Oval 5"/>
              <p:cNvSpPr>
                <a:spLocks noChangeArrowheads="1"/>
              </p:cNvSpPr>
              <p:nvPr/>
            </p:nvSpPr>
            <p:spPr bwMode="auto">
              <a:xfrm>
                <a:off x="6951663" y="735013"/>
                <a:ext cx="46038" cy="4603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313" name="Freeform 6"/>
              <p:cNvSpPr/>
              <p:nvPr/>
            </p:nvSpPr>
            <p:spPr bwMode="auto">
              <a:xfrm>
                <a:off x="6692900" y="873125"/>
                <a:ext cx="323850" cy="14288"/>
              </a:xfrm>
              <a:custGeom>
                <a:avLst/>
                <a:gdLst>
                  <a:gd name="T0" fmla="*/ 83 w 85"/>
                  <a:gd name="T1" fmla="*/ 0 h 4"/>
                  <a:gd name="T2" fmla="*/ 2 w 85"/>
                  <a:gd name="T3" fmla="*/ 0 h 4"/>
                  <a:gd name="T4" fmla="*/ 0 w 85"/>
                  <a:gd name="T5" fmla="*/ 2 h 4"/>
                  <a:gd name="T6" fmla="*/ 2 w 85"/>
                  <a:gd name="T7" fmla="*/ 4 h 4"/>
                  <a:gd name="T8" fmla="*/ 83 w 85"/>
                  <a:gd name="T9" fmla="*/ 4 h 4"/>
                  <a:gd name="T10" fmla="*/ 85 w 85"/>
                  <a:gd name="T11" fmla="*/ 2 h 4"/>
                  <a:gd name="T12" fmla="*/ 83 w 8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85" h="4">
                    <a:moveTo>
                      <a:pt x="83" y="0"/>
                    </a:moveTo>
                    <a:cubicBezTo>
                      <a:pt x="2" y="0"/>
                      <a:pt x="2" y="0"/>
                      <a:pt x="2" y="0"/>
                    </a:cubicBezTo>
                    <a:cubicBezTo>
                      <a:pt x="1" y="0"/>
                      <a:pt x="0" y="1"/>
                      <a:pt x="0" y="2"/>
                    </a:cubicBezTo>
                    <a:cubicBezTo>
                      <a:pt x="0" y="3"/>
                      <a:pt x="1" y="4"/>
                      <a:pt x="2" y="4"/>
                    </a:cubicBezTo>
                    <a:cubicBezTo>
                      <a:pt x="83" y="4"/>
                      <a:pt x="83" y="4"/>
                      <a:pt x="83" y="4"/>
                    </a:cubicBezTo>
                    <a:cubicBezTo>
                      <a:pt x="85" y="4"/>
                      <a:pt x="85" y="3"/>
                      <a:pt x="85" y="2"/>
                    </a:cubicBezTo>
                    <a:cubicBezTo>
                      <a:pt x="85" y="1"/>
                      <a:pt x="85" y="0"/>
                      <a:pt x="8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314" name="Freeform 7"/>
              <p:cNvSpPr>
                <a:spLocks noEditPoints="1"/>
              </p:cNvSpPr>
              <p:nvPr/>
            </p:nvSpPr>
            <p:spPr bwMode="auto">
              <a:xfrm>
                <a:off x="6678613" y="687388"/>
                <a:ext cx="365125" cy="139700"/>
              </a:xfrm>
              <a:custGeom>
                <a:avLst/>
                <a:gdLst>
                  <a:gd name="T0" fmla="*/ 78 w 96"/>
                  <a:gd name="T1" fmla="*/ 0 h 36"/>
                  <a:gd name="T2" fmla="*/ 18 w 96"/>
                  <a:gd name="T3" fmla="*/ 0 h 36"/>
                  <a:gd name="T4" fmla="*/ 0 w 96"/>
                  <a:gd name="T5" fmla="*/ 18 h 36"/>
                  <a:gd name="T6" fmla="*/ 18 w 96"/>
                  <a:gd name="T7" fmla="*/ 36 h 36"/>
                  <a:gd name="T8" fmla="*/ 78 w 96"/>
                  <a:gd name="T9" fmla="*/ 36 h 36"/>
                  <a:gd name="T10" fmla="*/ 96 w 96"/>
                  <a:gd name="T11" fmla="*/ 18 h 36"/>
                  <a:gd name="T12" fmla="*/ 78 w 96"/>
                  <a:gd name="T13" fmla="*/ 0 h 36"/>
                  <a:gd name="T14" fmla="*/ 78 w 96"/>
                  <a:gd name="T15" fmla="*/ 32 h 36"/>
                  <a:gd name="T16" fmla="*/ 18 w 96"/>
                  <a:gd name="T17" fmla="*/ 32 h 36"/>
                  <a:gd name="T18" fmla="*/ 4 w 96"/>
                  <a:gd name="T19" fmla="*/ 18 h 36"/>
                  <a:gd name="T20" fmla="*/ 18 w 96"/>
                  <a:gd name="T21" fmla="*/ 4 h 36"/>
                  <a:gd name="T22" fmla="*/ 78 w 96"/>
                  <a:gd name="T23" fmla="*/ 4 h 36"/>
                  <a:gd name="T24" fmla="*/ 92 w 96"/>
                  <a:gd name="T25" fmla="*/ 18 h 36"/>
                  <a:gd name="T26" fmla="*/ 78 w 96"/>
                  <a:gd name="T27" fmla="*/ 3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6" h="36">
                    <a:moveTo>
                      <a:pt x="78" y="0"/>
                    </a:moveTo>
                    <a:cubicBezTo>
                      <a:pt x="18" y="0"/>
                      <a:pt x="18" y="0"/>
                      <a:pt x="18" y="0"/>
                    </a:cubicBezTo>
                    <a:cubicBezTo>
                      <a:pt x="8" y="0"/>
                      <a:pt x="0" y="8"/>
                      <a:pt x="0" y="18"/>
                    </a:cubicBezTo>
                    <a:cubicBezTo>
                      <a:pt x="0" y="28"/>
                      <a:pt x="8" y="36"/>
                      <a:pt x="18" y="36"/>
                    </a:cubicBezTo>
                    <a:cubicBezTo>
                      <a:pt x="78" y="36"/>
                      <a:pt x="78" y="36"/>
                      <a:pt x="78" y="36"/>
                    </a:cubicBezTo>
                    <a:cubicBezTo>
                      <a:pt x="88" y="36"/>
                      <a:pt x="96" y="28"/>
                      <a:pt x="96" y="18"/>
                    </a:cubicBezTo>
                    <a:cubicBezTo>
                      <a:pt x="96" y="8"/>
                      <a:pt x="88" y="0"/>
                      <a:pt x="78" y="0"/>
                    </a:cubicBezTo>
                    <a:close/>
                    <a:moveTo>
                      <a:pt x="78" y="32"/>
                    </a:moveTo>
                    <a:cubicBezTo>
                      <a:pt x="18" y="32"/>
                      <a:pt x="18" y="32"/>
                      <a:pt x="18" y="32"/>
                    </a:cubicBezTo>
                    <a:cubicBezTo>
                      <a:pt x="10" y="32"/>
                      <a:pt x="4" y="26"/>
                      <a:pt x="4" y="18"/>
                    </a:cubicBezTo>
                    <a:cubicBezTo>
                      <a:pt x="4" y="10"/>
                      <a:pt x="10" y="4"/>
                      <a:pt x="18" y="4"/>
                    </a:cubicBezTo>
                    <a:cubicBezTo>
                      <a:pt x="78" y="4"/>
                      <a:pt x="78" y="4"/>
                      <a:pt x="78" y="4"/>
                    </a:cubicBezTo>
                    <a:cubicBezTo>
                      <a:pt x="86" y="4"/>
                      <a:pt x="92" y="10"/>
                      <a:pt x="92" y="18"/>
                    </a:cubicBezTo>
                    <a:cubicBezTo>
                      <a:pt x="92" y="26"/>
                      <a:pt x="86" y="32"/>
                      <a:pt x="78" y="3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315" name="Freeform 8"/>
              <p:cNvSpPr>
                <a:spLocks noEditPoints="1"/>
              </p:cNvSpPr>
              <p:nvPr/>
            </p:nvSpPr>
            <p:spPr bwMode="auto">
              <a:xfrm>
                <a:off x="6524625" y="473075"/>
                <a:ext cx="671513" cy="492125"/>
              </a:xfrm>
              <a:custGeom>
                <a:avLst/>
                <a:gdLst>
                  <a:gd name="T0" fmla="*/ 133 w 176"/>
                  <a:gd name="T1" fmla="*/ 32 h 128"/>
                  <a:gd name="T2" fmla="*/ 88 w 176"/>
                  <a:gd name="T3" fmla="*/ 0 h 128"/>
                  <a:gd name="T4" fmla="*/ 43 w 176"/>
                  <a:gd name="T5" fmla="*/ 32 h 128"/>
                  <a:gd name="T6" fmla="*/ 0 w 176"/>
                  <a:gd name="T7" fmla="*/ 80 h 128"/>
                  <a:gd name="T8" fmla="*/ 48 w 176"/>
                  <a:gd name="T9" fmla="*/ 128 h 128"/>
                  <a:gd name="T10" fmla="*/ 128 w 176"/>
                  <a:gd name="T11" fmla="*/ 128 h 128"/>
                  <a:gd name="T12" fmla="*/ 176 w 176"/>
                  <a:gd name="T13" fmla="*/ 80 h 128"/>
                  <a:gd name="T14" fmla="*/ 133 w 176"/>
                  <a:gd name="T15" fmla="*/ 32 h 128"/>
                  <a:gd name="T16" fmla="*/ 128 w 176"/>
                  <a:gd name="T17" fmla="*/ 120 h 128"/>
                  <a:gd name="T18" fmla="*/ 48 w 176"/>
                  <a:gd name="T19" fmla="*/ 120 h 128"/>
                  <a:gd name="T20" fmla="*/ 8 w 176"/>
                  <a:gd name="T21" fmla="*/ 80 h 128"/>
                  <a:gd name="T22" fmla="*/ 44 w 176"/>
                  <a:gd name="T23" fmla="*/ 40 h 128"/>
                  <a:gd name="T24" fmla="*/ 50 w 176"/>
                  <a:gd name="T25" fmla="*/ 35 h 128"/>
                  <a:gd name="T26" fmla="*/ 88 w 176"/>
                  <a:gd name="T27" fmla="*/ 8 h 128"/>
                  <a:gd name="T28" fmla="*/ 126 w 176"/>
                  <a:gd name="T29" fmla="*/ 35 h 128"/>
                  <a:gd name="T30" fmla="*/ 133 w 176"/>
                  <a:gd name="T31" fmla="*/ 40 h 128"/>
                  <a:gd name="T32" fmla="*/ 168 w 176"/>
                  <a:gd name="T33" fmla="*/ 80 h 128"/>
                  <a:gd name="T34" fmla="*/ 128 w 176"/>
                  <a:gd name="T35" fmla="*/ 12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6" h="128">
                    <a:moveTo>
                      <a:pt x="133" y="32"/>
                    </a:moveTo>
                    <a:cubicBezTo>
                      <a:pt x="127" y="14"/>
                      <a:pt x="109" y="0"/>
                      <a:pt x="88" y="0"/>
                    </a:cubicBezTo>
                    <a:cubicBezTo>
                      <a:pt x="67" y="0"/>
                      <a:pt x="49" y="14"/>
                      <a:pt x="43" y="32"/>
                    </a:cubicBezTo>
                    <a:cubicBezTo>
                      <a:pt x="19" y="35"/>
                      <a:pt x="0" y="55"/>
                      <a:pt x="0" y="80"/>
                    </a:cubicBezTo>
                    <a:cubicBezTo>
                      <a:pt x="0" y="107"/>
                      <a:pt x="22" y="128"/>
                      <a:pt x="48" y="128"/>
                    </a:cubicBezTo>
                    <a:cubicBezTo>
                      <a:pt x="128" y="128"/>
                      <a:pt x="128" y="128"/>
                      <a:pt x="128" y="128"/>
                    </a:cubicBezTo>
                    <a:cubicBezTo>
                      <a:pt x="155" y="128"/>
                      <a:pt x="176" y="107"/>
                      <a:pt x="176" y="80"/>
                    </a:cubicBezTo>
                    <a:cubicBezTo>
                      <a:pt x="176" y="55"/>
                      <a:pt x="157" y="35"/>
                      <a:pt x="133" y="32"/>
                    </a:cubicBezTo>
                    <a:close/>
                    <a:moveTo>
                      <a:pt x="128" y="120"/>
                    </a:moveTo>
                    <a:cubicBezTo>
                      <a:pt x="48" y="120"/>
                      <a:pt x="48" y="120"/>
                      <a:pt x="48" y="120"/>
                    </a:cubicBezTo>
                    <a:cubicBezTo>
                      <a:pt x="26" y="120"/>
                      <a:pt x="8" y="102"/>
                      <a:pt x="8" y="80"/>
                    </a:cubicBezTo>
                    <a:cubicBezTo>
                      <a:pt x="8" y="60"/>
                      <a:pt x="23" y="43"/>
                      <a:pt x="44" y="40"/>
                    </a:cubicBezTo>
                    <a:cubicBezTo>
                      <a:pt x="47" y="40"/>
                      <a:pt x="49" y="38"/>
                      <a:pt x="50" y="35"/>
                    </a:cubicBezTo>
                    <a:cubicBezTo>
                      <a:pt x="56" y="19"/>
                      <a:pt x="71" y="8"/>
                      <a:pt x="88" y="8"/>
                    </a:cubicBezTo>
                    <a:cubicBezTo>
                      <a:pt x="105" y="8"/>
                      <a:pt x="120" y="19"/>
                      <a:pt x="126" y="35"/>
                    </a:cubicBezTo>
                    <a:cubicBezTo>
                      <a:pt x="127" y="38"/>
                      <a:pt x="129" y="40"/>
                      <a:pt x="133" y="40"/>
                    </a:cubicBezTo>
                    <a:cubicBezTo>
                      <a:pt x="153" y="43"/>
                      <a:pt x="168" y="60"/>
                      <a:pt x="168" y="80"/>
                    </a:cubicBezTo>
                    <a:cubicBezTo>
                      <a:pt x="168" y="102"/>
                      <a:pt x="150" y="120"/>
                      <a:pt x="128" y="1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grpSp>
        <p:grpSp>
          <p:nvGrpSpPr>
            <p:cNvPr id="306" name="组合 305"/>
            <p:cNvGrpSpPr/>
            <p:nvPr/>
          </p:nvGrpSpPr>
          <p:grpSpPr>
            <a:xfrm>
              <a:off x="4122421" y="2478169"/>
              <a:ext cx="521205" cy="380092"/>
              <a:chOff x="6524625" y="473075"/>
              <a:chExt cx="671513" cy="492125"/>
            </a:xfrm>
            <a:solidFill>
              <a:schemeClr val="tx1">
                <a:lumMod val="75000"/>
                <a:lumOff val="25000"/>
              </a:schemeClr>
            </a:solidFill>
          </p:grpSpPr>
          <p:sp>
            <p:nvSpPr>
              <p:cNvPr id="308" name="Oval 5"/>
              <p:cNvSpPr>
                <a:spLocks noChangeArrowheads="1"/>
              </p:cNvSpPr>
              <p:nvPr/>
            </p:nvSpPr>
            <p:spPr bwMode="auto">
              <a:xfrm>
                <a:off x="6951663" y="735013"/>
                <a:ext cx="46038" cy="4603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309" name="Freeform 6"/>
              <p:cNvSpPr/>
              <p:nvPr/>
            </p:nvSpPr>
            <p:spPr bwMode="auto">
              <a:xfrm>
                <a:off x="6692900" y="873125"/>
                <a:ext cx="323850" cy="14288"/>
              </a:xfrm>
              <a:custGeom>
                <a:avLst/>
                <a:gdLst>
                  <a:gd name="T0" fmla="*/ 83 w 85"/>
                  <a:gd name="T1" fmla="*/ 0 h 4"/>
                  <a:gd name="T2" fmla="*/ 2 w 85"/>
                  <a:gd name="T3" fmla="*/ 0 h 4"/>
                  <a:gd name="T4" fmla="*/ 0 w 85"/>
                  <a:gd name="T5" fmla="*/ 2 h 4"/>
                  <a:gd name="T6" fmla="*/ 2 w 85"/>
                  <a:gd name="T7" fmla="*/ 4 h 4"/>
                  <a:gd name="T8" fmla="*/ 83 w 85"/>
                  <a:gd name="T9" fmla="*/ 4 h 4"/>
                  <a:gd name="T10" fmla="*/ 85 w 85"/>
                  <a:gd name="T11" fmla="*/ 2 h 4"/>
                  <a:gd name="T12" fmla="*/ 83 w 8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85" h="4">
                    <a:moveTo>
                      <a:pt x="83" y="0"/>
                    </a:moveTo>
                    <a:cubicBezTo>
                      <a:pt x="2" y="0"/>
                      <a:pt x="2" y="0"/>
                      <a:pt x="2" y="0"/>
                    </a:cubicBezTo>
                    <a:cubicBezTo>
                      <a:pt x="1" y="0"/>
                      <a:pt x="0" y="1"/>
                      <a:pt x="0" y="2"/>
                    </a:cubicBezTo>
                    <a:cubicBezTo>
                      <a:pt x="0" y="3"/>
                      <a:pt x="1" y="4"/>
                      <a:pt x="2" y="4"/>
                    </a:cubicBezTo>
                    <a:cubicBezTo>
                      <a:pt x="83" y="4"/>
                      <a:pt x="83" y="4"/>
                      <a:pt x="83" y="4"/>
                    </a:cubicBezTo>
                    <a:cubicBezTo>
                      <a:pt x="85" y="4"/>
                      <a:pt x="85" y="3"/>
                      <a:pt x="85" y="2"/>
                    </a:cubicBezTo>
                    <a:cubicBezTo>
                      <a:pt x="85" y="1"/>
                      <a:pt x="85" y="0"/>
                      <a:pt x="8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310" name="Freeform 7"/>
              <p:cNvSpPr>
                <a:spLocks noEditPoints="1"/>
              </p:cNvSpPr>
              <p:nvPr/>
            </p:nvSpPr>
            <p:spPr bwMode="auto">
              <a:xfrm>
                <a:off x="6678613" y="687388"/>
                <a:ext cx="365125" cy="139700"/>
              </a:xfrm>
              <a:custGeom>
                <a:avLst/>
                <a:gdLst>
                  <a:gd name="T0" fmla="*/ 78 w 96"/>
                  <a:gd name="T1" fmla="*/ 0 h 36"/>
                  <a:gd name="T2" fmla="*/ 18 w 96"/>
                  <a:gd name="T3" fmla="*/ 0 h 36"/>
                  <a:gd name="T4" fmla="*/ 0 w 96"/>
                  <a:gd name="T5" fmla="*/ 18 h 36"/>
                  <a:gd name="T6" fmla="*/ 18 w 96"/>
                  <a:gd name="T7" fmla="*/ 36 h 36"/>
                  <a:gd name="T8" fmla="*/ 78 w 96"/>
                  <a:gd name="T9" fmla="*/ 36 h 36"/>
                  <a:gd name="T10" fmla="*/ 96 w 96"/>
                  <a:gd name="T11" fmla="*/ 18 h 36"/>
                  <a:gd name="T12" fmla="*/ 78 w 96"/>
                  <a:gd name="T13" fmla="*/ 0 h 36"/>
                  <a:gd name="T14" fmla="*/ 78 w 96"/>
                  <a:gd name="T15" fmla="*/ 32 h 36"/>
                  <a:gd name="T16" fmla="*/ 18 w 96"/>
                  <a:gd name="T17" fmla="*/ 32 h 36"/>
                  <a:gd name="T18" fmla="*/ 4 w 96"/>
                  <a:gd name="T19" fmla="*/ 18 h 36"/>
                  <a:gd name="T20" fmla="*/ 18 w 96"/>
                  <a:gd name="T21" fmla="*/ 4 h 36"/>
                  <a:gd name="T22" fmla="*/ 78 w 96"/>
                  <a:gd name="T23" fmla="*/ 4 h 36"/>
                  <a:gd name="T24" fmla="*/ 92 w 96"/>
                  <a:gd name="T25" fmla="*/ 18 h 36"/>
                  <a:gd name="T26" fmla="*/ 78 w 96"/>
                  <a:gd name="T27" fmla="*/ 3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6" h="36">
                    <a:moveTo>
                      <a:pt x="78" y="0"/>
                    </a:moveTo>
                    <a:cubicBezTo>
                      <a:pt x="18" y="0"/>
                      <a:pt x="18" y="0"/>
                      <a:pt x="18" y="0"/>
                    </a:cubicBezTo>
                    <a:cubicBezTo>
                      <a:pt x="8" y="0"/>
                      <a:pt x="0" y="8"/>
                      <a:pt x="0" y="18"/>
                    </a:cubicBezTo>
                    <a:cubicBezTo>
                      <a:pt x="0" y="28"/>
                      <a:pt x="8" y="36"/>
                      <a:pt x="18" y="36"/>
                    </a:cubicBezTo>
                    <a:cubicBezTo>
                      <a:pt x="78" y="36"/>
                      <a:pt x="78" y="36"/>
                      <a:pt x="78" y="36"/>
                    </a:cubicBezTo>
                    <a:cubicBezTo>
                      <a:pt x="88" y="36"/>
                      <a:pt x="96" y="28"/>
                      <a:pt x="96" y="18"/>
                    </a:cubicBezTo>
                    <a:cubicBezTo>
                      <a:pt x="96" y="8"/>
                      <a:pt x="88" y="0"/>
                      <a:pt x="78" y="0"/>
                    </a:cubicBezTo>
                    <a:close/>
                    <a:moveTo>
                      <a:pt x="78" y="32"/>
                    </a:moveTo>
                    <a:cubicBezTo>
                      <a:pt x="18" y="32"/>
                      <a:pt x="18" y="32"/>
                      <a:pt x="18" y="32"/>
                    </a:cubicBezTo>
                    <a:cubicBezTo>
                      <a:pt x="10" y="32"/>
                      <a:pt x="4" y="26"/>
                      <a:pt x="4" y="18"/>
                    </a:cubicBezTo>
                    <a:cubicBezTo>
                      <a:pt x="4" y="10"/>
                      <a:pt x="10" y="4"/>
                      <a:pt x="18" y="4"/>
                    </a:cubicBezTo>
                    <a:cubicBezTo>
                      <a:pt x="78" y="4"/>
                      <a:pt x="78" y="4"/>
                      <a:pt x="78" y="4"/>
                    </a:cubicBezTo>
                    <a:cubicBezTo>
                      <a:pt x="86" y="4"/>
                      <a:pt x="92" y="10"/>
                      <a:pt x="92" y="18"/>
                    </a:cubicBezTo>
                    <a:cubicBezTo>
                      <a:pt x="92" y="26"/>
                      <a:pt x="86" y="32"/>
                      <a:pt x="78" y="3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311" name="Freeform 8"/>
              <p:cNvSpPr>
                <a:spLocks noEditPoints="1"/>
              </p:cNvSpPr>
              <p:nvPr/>
            </p:nvSpPr>
            <p:spPr bwMode="auto">
              <a:xfrm>
                <a:off x="6524625" y="473075"/>
                <a:ext cx="671513" cy="492125"/>
              </a:xfrm>
              <a:custGeom>
                <a:avLst/>
                <a:gdLst>
                  <a:gd name="T0" fmla="*/ 133 w 176"/>
                  <a:gd name="T1" fmla="*/ 32 h 128"/>
                  <a:gd name="T2" fmla="*/ 88 w 176"/>
                  <a:gd name="T3" fmla="*/ 0 h 128"/>
                  <a:gd name="T4" fmla="*/ 43 w 176"/>
                  <a:gd name="T5" fmla="*/ 32 h 128"/>
                  <a:gd name="T6" fmla="*/ 0 w 176"/>
                  <a:gd name="T7" fmla="*/ 80 h 128"/>
                  <a:gd name="T8" fmla="*/ 48 w 176"/>
                  <a:gd name="T9" fmla="*/ 128 h 128"/>
                  <a:gd name="T10" fmla="*/ 128 w 176"/>
                  <a:gd name="T11" fmla="*/ 128 h 128"/>
                  <a:gd name="T12" fmla="*/ 176 w 176"/>
                  <a:gd name="T13" fmla="*/ 80 h 128"/>
                  <a:gd name="T14" fmla="*/ 133 w 176"/>
                  <a:gd name="T15" fmla="*/ 32 h 128"/>
                  <a:gd name="T16" fmla="*/ 128 w 176"/>
                  <a:gd name="T17" fmla="*/ 120 h 128"/>
                  <a:gd name="T18" fmla="*/ 48 w 176"/>
                  <a:gd name="T19" fmla="*/ 120 h 128"/>
                  <a:gd name="T20" fmla="*/ 8 w 176"/>
                  <a:gd name="T21" fmla="*/ 80 h 128"/>
                  <a:gd name="T22" fmla="*/ 44 w 176"/>
                  <a:gd name="T23" fmla="*/ 40 h 128"/>
                  <a:gd name="T24" fmla="*/ 50 w 176"/>
                  <a:gd name="T25" fmla="*/ 35 h 128"/>
                  <a:gd name="T26" fmla="*/ 88 w 176"/>
                  <a:gd name="T27" fmla="*/ 8 h 128"/>
                  <a:gd name="T28" fmla="*/ 126 w 176"/>
                  <a:gd name="T29" fmla="*/ 35 h 128"/>
                  <a:gd name="T30" fmla="*/ 133 w 176"/>
                  <a:gd name="T31" fmla="*/ 40 h 128"/>
                  <a:gd name="T32" fmla="*/ 168 w 176"/>
                  <a:gd name="T33" fmla="*/ 80 h 128"/>
                  <a:gd name="T34" fmla="*/ 128 w 176"/>
                  <a:gd name="T35" fmla="*/ 12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6" h="128">
                    <a:moveTo>
                      <a:pt x="133" y="32"/>
                    </a:moveTo>
                    <a:cubicBezTo>
                      <a:pt x="127" y="14"/>
                      <a:pt x="109" y="0"/>
                      <a:pt x="88" y="0"/>
                    </a:cubicBezTo>
                    <a:cubicBezTo>
                      <a:pt x="67" y="0"/>
                      <a:pt x="49" y="14"/>
                      <a:pt x="43" y="32"/>
                    </a:cubicBezTo>
                    <a:cubicBezTo>
                      <a:pt x="19" y="35"/>
                      <a:pt x="0" y="55"/>
                      <a:pt x="0" y="80"/>
                    </a:cubicBezTo>
                    <a:cubicBezTo>
                      <a:pt x="0" y="107"/>
                      <a:pt x="22" y="128"/>
                      <a:pt x="48" y="128"/>
                    </a:cubicBezTo>
                    <a:cubicBezTo>
                      <a:pt x="128" y="128"/>
                      <a:pt x="128" y="128"/>
                      <a:pt x="128" y="128"/>
                    </a:cubicBezTo>
                    <a:cubicBezTo>
                      <a:pt x="155" y="128"/>
                      <a:pt x="176" y="107"/>
                      <a:pt x="176" y="80"/>
                    </a:cubicBezTo>
                    <a:cubicBezTo>
                      <a:pt x="176" y="55"/>
                      <a:pt x="157" y="35"/>
                      <a:pt x="133" y="32"/>
                    </a:cubicBezTo>
                    <a:close/>
                    <a:moveTo>
                      <a:pt x="128" y="120"/>
                    </a:moveTo>
                    <a:cubicBezTo>
                      <a:pt x="48" y="120"/>
                      <a:pt x="48" y="120"/>
                      <a:pt x="48" y="120"/>
                    </a:cubicBezTo>
                    <a:cubicBezTo>
                      <a:pt x="26" y="120"/>
                      <a:pt x="8" y="102"/>
                      <a:pt x="8" y="80"/>
                    </a:cubicBezTo>
                    <a:cubicBezTo>
                      <a:pt x="8" y="60"/>
                      <a:pt x="23" y="43"/>
                      <a:pt x="44" y="40"/>
                    </a:cubicBezTo>
                    <a:cubicBezTo>
                      <a:pt x="47" y="40"/>
                      <a:pt x="49" y="38"/>
                      <a:pt x="50" y="35"/>
                    </a:cubicBezTo>
                    <a:cubicBezTo>
                      <a:pt x="56" y="19"/>
                      <a:pt x="71" y="8"/>
                      <a:pt x="88" y="8"/>
                    </a:cubicBezTo>
                    <a:cubicBezTo>
                      <a:pt x="105" y="8"/>
                      <a:pt x="120" y="19"/>
                      <a:pt x="126" y="35"/>
                    </a:cubicBezTo>
                    <a:cubicBezTo>
                      <a:pt x="127" y="38"/>
                      <a:pt x="129" y="40"/>
                      <a:pt x="133" y="40"/>
                    </a:cubicBezTo>
                    <a:cubicBezTo>
                      <a:pt x="153" y="43"/>
                      <a:pt x="168" y="60"/>
                      <a:pt x="168" y="80"/>
                    </a:cubicBezTo>
                    <a:cubicBezTo>
                      <a:pt x="168" y="102"/>
                      <a:pt x="150" y="120"/>
                      <a:pt x="128" y="1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grpSp>
        <p:sp>
          <p:nvSpPr>
            <p:cNvPr id="307" name="圆角矩形 306"/>
            <p:cNvSpPr/>
            <p:nvPr/>
          </p:nvSpPr>
          <p:spPr>
            <a:xfrm>
              <a:off x="4045462" y="1467902"/>
              <a:ext cx="661415" cy="1544606"/>
            </a:xfrm>
            <a:prstGeom prst="roundRect">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44" name="组合 143"/>
          <p:cNvGrpSpPr/>
          <p:nvPr/>
        </p:nvGrpSpPr>
        <p:grpSpPr>
          <a:xfrm>
            <a:off x="5803378" y="1728588"/>
            <a:ext cx="521205" cy="380092"/>
            <a:chOff x="6524625" y="473075"/>
            <a:chExt cx="671513" cy="492125"/>
          </a:xfrm>
          <a:solidFill>
            <a:schemeClr val="tx1">
              <a:lumMod val="75000"/>
              <a:lumOff val="25000"/>
            </a:schemeClr>
          </a:solidFill>
        </p:grpSpPr>
        <p:sp>
          <p:nvSpPr>
            <p:cNvPr id="145" name="Oval 5"/>
            <p:cNvSpPr>
              <a:spLocks noChangeArrowheads="1"/>
            </p:cNvSpPr>
            <p:nvPr/>
          </p:nvSpPr>
          <p:spPr bwMode="auto">
            <a:xfrm>
              <a:off x="6951663" y="735013"/>
              <a:ext cx="46038" cy="4603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146" name="Freeform 6"/>
            <p:cNvSpPr/>
            <p:nvPr/>
          </p:nvSpPr>
          <p:spPr bwMode="auto">
            <a:xfrm>
              <a:off x="6692900" y="873125"/>
              <a:ext cx="323850" cy="14288"/>
            </a:xfrm>
            <a:custGeom>
              <a:avLst/>
              <a:gdLst>
                <a:gd name="T0" fmla="*/ 83 w 85"/>
                <a:gd name="T1" fmla="*/ 0 h 4"/>
                <a:gd name="T2" fmla="*/ 2 w 85"/>
                <a:gd name="T3" fmla="*/ 0 h 4"/>
                <a:gd name="T4" fmla="*/ 0 w 85"/>
                <a:gd name="T5" fmla="*/ 2 h 4"/>
                <a:gd name="T6" fmla="*/ 2 w 85"/>
                <a:gd name="T7" fmla="*/ 4 h 4"/>
                <a:gd name="T8" fmla="*/ 83 w 85"/>
                <a:gd name="T9" fmla="*/ 4 h 4"/>
                <a:gd name="T10" fmla="*/ 85 w 85"/>
                <a:gd name="T11" fmla="*/ 2 h 4"/>
                <a:gd name="T12" fmla="*/ 83 w 8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85" h="4">
                  <a:moveTo>
                    <a:pt x="83" y="0"/>
                  </a:moveTo>
                  <a:cubicBezTo>
                    <a:pt x="2" y="0"/>
                    <a:pt x="2" y="0"/>
                    <a:pt x="2" y="0"/>
                  </a:cubicBezTo>
                  <a:cubicBezTo>
                    <a:pt x="1" y="0"/>
                    <a:pt x="0" y="1"/>
                    <a:pt x="0" y="2"/>
                  </a:cubicBezTo>
                  <a:cubicBezTo>
                    <a:pt x="0" y="3"/>
                    <a:pt x="1" y="4"/>
                    <a:pt x="2" y="4"/>
                  </a:cubicBezTo>
                  <a:cubicBezTo>
                    <a:pt x="83" y="4"/>
                    <a:pt x="83" y="4"/>
                    <a:pt x="83" y="4"/>
                  </a:cubicBezTo>
                  <a:cubicBezTo>
                    <a:pt x="85" y="4"/>
                    <a:pt x="85" y="3"/>
                    <a:pt x="85" y="2"/>
                  </a:cubicBezTo>
                  <a:cubicBezTo>
                    <a:pt x="85" y="1"/>
                    <a:pt x="85" y="0"/>
                    <a:pt x="8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147" name="Freeform 7"/>
            <p:cNvSpPr>
              <a:spLocks noEditPoints="1"/>
            </p:cNvSpPr>
            <p:nvPr/>
          </p:nvSpPr>
          <p:spPr bwMode="auto">
            <a:xfrm>
              <a:off x="6678613" y="687388"/>
              <a:ext cx="365125" cy="139700"/>
            </a:xfrm>
            <a:custGeom>
              <a:avLst/>
              <a:gdLst>
                <a:gd name="T0" fmla="*/ 78 w 96"/>
                <a:gd name="T1" fmla="*/ 0 h 36"/>
                <a:gd name="T2" fmla="*/ 18 w 96"/>
                <a:gd name="T3" fmla="*/ 0 h 36"/>
                <a:gd name="T4" fmla="*/ 0 w 96"/>
                <a:gd name="T5" fmla="*/ 18 h 36"/>
                <a:gd name="T6" fmla="*/ 18 w 96"/>
                <a:gd name="T7" fmla="*/ 36 h 36"/>
                <a:gd name="T8" fmla="*/ 78 w 96"/>
                <a:gd name="T9" fmla="*/ 36 h 36"/>
                <a:gd name="T10" fmla="*/ 96 w 96"/>
                <a:gd name="T11" fmla="*/ 18 h 36"/>
                <a:gd name="T12" fmla="*/ 78 w 96"/>
                <a:gd name="T13" fmla="*/ 0 h 36"/>
                <a:gd name="T14" fmla="*/ 78 w 96"/>
                <a:gd name="T15" fmla="*/ 32 h 36"/>
                <a:gd name="T16" fmla="*/ 18 w 96"/>
                <a:gd name="T17" fmla="*/ 32 h 36"/>
                <a:gd name="T18" fmla="*/ 4 w 96"/>
                <a:gd name="T19" fmla="*/ 18 h 36"/>
                <a:gd name="T20" fmla="*/ 18 w 96"/>
                <a:gd name="T21" fmla="*/ 4 h 36"/>
                <a:gd name="T22" fmla="*/ 78 w 96"/>
                <a:gd name="T23" fmla="*/ 4 h 36"/>
                <a:gd name="T24" fmla="*/ 92 w 96"/>
                <a:gd name="T25" fmla="*/ 18 h 36"/>
                <a:gd name="T26" fmla="*/ 78 w 96"/>
                <a:gd name="T27" fmla="*/ 3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6" h="36">
                  <a:moveTo>
                    <a:pt x="78" y="0"/>
                  </a:moveTo>
                  <a:cubicBezTo>
                    <a:pt x="18" y="0"/>
                    <a:pt x="18" y="0"/>
                    <a:pt x="18" y="0"/>
                  </a:cubicBezTo>
                  <a:cubicBezTo>
                    <a:pt x="8" y="0"/>
                    <a:pt x="0" y="8"/>
                    <a:pt x="0" y="18"/>
                  </a:cubicBezTo>
                  <a:cubicBezTo>
                    <a:pt x="0" y="28"/>
                    <a:pt x="8" y="36"/>
                    <a:pt x="18" y="36"/>
                  </a:cubicBezTo>
                  <a:cubicBezTo>
                    <a:pt x="78" y="36"/>
                    <a:pt x="78" y="36"/>
                    <a:pt x="78" y="36"/>
                  </a:cubicBezTo>
                  <a:cubicBezTo>
                    <a:pt x="88" y="36"/>
                    <a:pt x="96" y="28"/>
                    <a:pt x="96" y="18"/>
                  </a:cubicBezTo>
                  <a:cubicBezTo>
                    <a:pt x="96" y="8"/>
                    <a:pt x="88" y="0"/>
                    <a:pt x="78" y="0"/>
                  </a:cubicBezTo>
                  <a:close/>
                  <a:moveTo>
                    <a:pt x="78" y="32"/>
                  </a:moveTo>
                  <a:cubicBezTo>
                    <a:pt x="18" y="32"/>
                    <a:pt x="18" y="32"/>
                    <a:pt x="18" y="32"/>
                  </a:cubicBezTo>
                  <a:cubicBezTo>
                    <a:pt x="10" y="32"/>
                    <a:pt x="4" y="26"/>
                    <a:pt x="4" y="18"/>
                  </a:cubicBezTo>
                  <a:cubicBezTo>
                    <a:pt x="4" y="10"/>
                    <a:pt x="10" y="4"/>
                    <a:pt x="18" y="4"/>
                  </a:cubicBezTo>
                  <a:cubicBezTo>
                    <a:pt x="78" y="4"/>
                    <a:pt x="78" y="4"/>
                    <a:pt x="78" y="4"/>
                  </a:cubicBezTo>
                  <a:cubicBezTo>
                    <a:pt x="86" y="4"/>
                    <a:pt x="92" y="10"/>
                    <a:pt x="92" y="18"/>
                  </a:cubicBezTo>
                  <a:cubicBezTo>
                    <a:pt x="92" y="26"/>
                    <a:pt x="86" y="32"/>
                    <a:pt x="78" y="3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148" name="Freeform 8"/>
            <p:cNvSpPr>
              <a:spLocks noEditPoints="1"/>
            </p:cNvSpPr>
            <p:nvPr/>
          </p:nvSpPr>
          <p:spPr bwMode="auto">
            <a:xfrm>
              <a:off x="6524625" y="473075"/>
              <a:ext cx="671513" cy="492125"/>
            </a:xfrm>
            <a:custGeom>
              <a:avLst/>
              <a:gdLst>
                <a:gd name="T0" fmla="*/ 133 w 176"/>
                <a:gd name="T1" fmla="*/ 32 h 128"/>
                <a:gd name="T2" fmla="*/ 88 w 176"/>
                <a:gd name="T3" fmla="*/ 0 h 128"/>
                <a:gd name="T4" fmla="*/ 43 w 176"/>
                <a:gd name="T5" fmla="*/ 32 h 128"/>
                <a:gd name="T6" fmla="*/ 0 w 176"/>
                <a:gd name="T7" fmla="*/ 80 h 128"/>
                <a:gd name="T8" fmla="*/ 48 w 176"/>
                <a:gd name="T9" fmla="*/ 128 h 128"/>
                <a:gd name="T10" fmla="*/ 128 w 176"/>
                <a:gd name="T11" fmla="*/ 128 h 128"/>
                <a:gd name="T12" fmla="*/ 176 w 176"/>
                <a:gd name="T13" fmla="*/ 80 h 128"/>
                <a:gd name="T14" fmla="*/ 133 w 176"/>
                <a:gd name="T15" fmla="*/ 32 h 128"/>
                <a:gd name="T16" fmla="*/ 128 w 176"/>
                <a:gd name="T17" fmla="*/ 120 h 128"/>
                <a:gd name="T18" fmla="*/ 48 w 176"/>
                <a:gd name="T19" fmla="*/ 120 h 128"/>
                <a:gd name="T20" fmla="*/ 8 w 176"/>
                <a:gd name="T21" fmla="*/ 80 h 128"/>
                <a:gd name="T22" fmla="*/ 44 w 176"/>
                <a:gd name="T23" fmla="*/ 40 h 128"/>
                <a:gd name="T24" fmla="*/ 50 w 176"/>
                <a:gd name="T25" fmla="*/ 35 h 128"/>
                <a:gd name="T26" fmla="*/ 88 w 176"/>
                <a:gd name="T27" fmla="*/ 8 h 128"/>
                <a:gd name="T28" fmla="*/ 126 w 176"/>
                <a:gd name="T29" fmla="*/ 35 h 128"/>
                <a:gd name="T30" fmla="*/ 133 w 176"/>
                <a:gd name="T31" fmla="*/ 40 h 128"/>
                <a:gd name="T32" fmla="*/ 168 w 176"/>
                <a:gd name="T33" fmla="*/ 80 h 128"/>
                <a:gd name="T34" fmla="*/ 128 w 176"/>
                <a:gd name="T35" fmla="*/ 12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6" h="128">
                  <a:moveTo>
                    <a:pt x="133" y="32"/>
                  </a:moveTo>
                  <a:cubicBezTo>
                    <a:pt x="127" y="14"/>
                    <a:pt x="109" y="0"/>
                    <a:pt x="88" y="0"/>
                  </a:cubicBezTo>
                  <a:cubicBezTo>
                    <a:pt x="67" y="0"/>
                    <a:pt x="49" y="14"/>
                    <a:pt x="43" y="32"/>
                  </a:cubicBezTo>
                  <a:cubicBezTo>
                    <a:pt x="19" y="35"/>
                    <a:pt x="0" y="55"/>
                    <a:pt x="0" y="80"/>
                  </a:cubicBezTo>
                  <a:cubicBezTo>
                    <a:pt x="0" y="107"/>
                    <a:pt x="22" y="128"/>
                    <a:pt x="48" y="128"/>
                  </a:cubicBezTo>
                  <a:cubicBezTo>
                    <a:pt x="128" y="128"/>
                    <a:pt x="128" y="128"/>
                    <a:pt x="128" y="128"/>
                  </a:cubicBezTo>
                  <a:cubicBezTo>
                    <a:pt x="155" y="128"/>
                    <a:pt x="176" y="107"/>
                    <a:pt x="176" y="80"/>
                  </a:cubicBezTo>
                  <a:cubicBezTo>
                    <a:pt x="176" y="55"/>
                    <a:pt x="157" y="35"/>
                    <a:pt x="133" y="32"/>
                  </a:cubicBezTo>
                  <a:close/>
                  <a:moveTo>
                    <a:pt x="128" y="120"/>
                  </a:moveTo>
                  <a:cubicBezTo>
                    <a:pt x="48" y="120"/>
                    <a:pt x="48" y="120"/>
                    <a:pt x="48" y="120"/>
                  </a:cubicBezTo>
                  <a:cubicBezTo>
                    <a:pt x="26" y="120"/>
                    <a:pt x="8" y="102"/>
                    <a:pt x="8" y="80"/>
                  </a:cubicBezTo>
                  <a:cubicBezTo>
                    <a:pt x="8" y="60"/>
                    <a:pt x="23" y="43"/>
                    <a:pt x="44" y="40"/>
                  </a:cubicBezTo>
                  <a:cubicBezTo>
                    <a:pt x="47" y="40"/>
                    <a:pt x="49" y="38"/>
                    <a:pt x="50" y="35"/>
                  </a:cubicBezTo>
                  <a:cubicBezTo>
                    <a:pt x="56" y="19"/>
                    <a:pt x="71" y="8"/>
                    <a:pt x="88" y="8"/>
                  </a:cubicBezTo>
                  <a:cubicBezTo>
                    <a:pt x="105" y="8"/>
                    <a:pt x="120" y="19"/>
                    <a:pt x="126" y="35"/>
                  </a:cubicBezTo>
                  <a:cubicBezTo>
                    <a:pt x="127" y="38"/>
                    <a:pt x="129" y="40"/>
                    <a:pt x="133" y="40"/>
                  </a:cubicBezTo>
                  <a:cubicBezTo>
                    <a:pt x="153" y="43"/>
                    <a:pt x="168" y="60"/>
                    <a:pt x="168" y="80"/>
                  </a:cubicBezTo>
                  <a:cubicBezTo>
                    <a:pt x="168" y="102"/>
                    <a:pt x="150" y="120"/>
                    <a:pt x="128" y="1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grpSp>
      <p:cxnSp>
        <p:nvCxnSpPr>
          <p:cNvPr id="29" name="直接箭头连接符 28"/>
          <p:cNvCxnSpPr>
            <a:endCxn id="89" idx="0"/>
          </p:cNvCxnSpPr>
          <p:nvPr/>
        </p:nvCxnSpPr>
        <p:spPr>
          <a:xfrm flipH="1">
            <a:off x="6032513" y="2109137"/>
            <a:ext cx="6853" cy="25690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78" name="组合 177"/>
          <p:cNvGrpSpPr/>
          <p:nvPr/>
        </p:nvGrpSpPr>
        <p:grpSpPr>
          <a:xfrm>
            <a:off x="5642699" y="5082030"/>
            <a:ext cx="661415" cy="1151817"/>
            <a:chOff x="4045462" y="1467902"/>
            <a:chExt cx="661415" cy="1544606"/>
          </a:xfrm>
        </p:grpSpPr>
        <p:grpSp>
          <p:nvGrpSpPr>
            <p:cNvPr id="179" name="组合 178"/>
            <p:cNvGrpSpPr/>
            <p:nvPr/>
          </p:nvGrpSpPr>
          <p:grpSpPr>
            <a:xfrm>
              <a:off x="4108398" y="1767115"/>
              <a:ext cx="521205" cy="380092"/>
              <a:chOff x="6526205" y="143068"/>
              <a:chExt cx="671513" cy="492125"/>
            </a:xfrm>
            <a:solidFill>
              <a:schemeClr val="tx1">
                <a:lumMod val="75000"/>
                <a:lumOff val="25000"/>
              </a:schemeClr>
            </a:solidFill>
          </p:grpSpPr>
          <p:sp>
            <p:nvSpPr>
              <p:cNvPr id="186" name="Oval 5"/>
              <p:cNvSpPr>
                <a:spLocks noChangeArrowheads="1"/>
              </p:cNvSpPr>
              <p:nvPr/>
            </p:nvSpPr>
            <p:spPr bwMode="auto">
              <a:xfrm>
                <a:off x="6958444" y="366080"/>
                <a:ext cx="58904" cy="77416"/>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187" name="Freeform 6"/>
              <p:cNvSpPr/>
              <p:nvPr/>
            </p:nvSpPr>
            <p:spPr bwMode="auto">
              <a:xfrm>
                <a:off x="6693498" y="550219"/>
                <a:ext cx="323850" cy="14288"/>
              </a:xfrm>
              <a:custGeom>
                <a:avLst/>
                <a:gdLst>
                  <a:gd name="T0" fmla="*/ 83 w 85"/>
                  <a:gd name="T1" fmla="*/ 0 h 4"/>
                  <a:gd name="T2" fmla="*/ 2 w 85"/>
                  <a:gd name="T3" fmla="*/ 0 h 4"/>
                  <a:gd name="T4" fmla="*/ 0 w 85"/>
                  <a:gd name="T5" fmla="*/ 2 h 4"/>
                  <a:gd name="T6" fmla="*/ 2 w 85"/>
                  <a:gd name="T7" fmla="*/ 4 h 4"/>
                  <a:gd name="T8" fmla="*/ 83 w 85"/>
                  <a:gd name="T9" fmla="*/ 4 h 4"/>
                  <a:gd name="T10" fmla="*/ 85 w 85"/>
                  <a:gd name="T11" fmla="*/ 2 h 4"/>
                  <a:gd name="T12" fmla="*/ 83 w 8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85" h="4">
                    <a:moveTo>
                      <a:pt x="83" y="0"/>
                    </a:moveTo>
                    <a:cubicBezTo>
                      <a:pt x="2" y="0"/>
                      <a:pt x="2" y="0"/>
                      <a:pt x="2" y="0"/>
                    </a:cubicBezTo>
                    <a:cubicBezTo>
                      <a:pt x="1" y="0"/>
                      <a:pt x="0" y="1"/>
                      <a:pt x="0" y="2"/>
                    </a:cubicBezTo>
                    <a:cubicBezTo>
                      <a:pt x="0" y="3"/>
                      <a:pt x="1" y="4"/>
                      <a:pt x="2" y="4"/>
                    </a:cubicBezTo>
                    <a:cubicBezTo>
                      <a:pt x="83" y="4"/>
                      <a:pt x="83" y="4"/>
                      <a:pt x="83" y="4"/>
                    </a:cubicBezTo>
                    <a:cubicBezTo>
                      <a:pt x="85" y="4"/>
                      <a:pt x="85" y="3"/>
                      <a:pt x="85" y="2"/>
                    </a:cubicBezTo>
                    <a:cubicBezTo>
                      <a:pt x="85" y="1"/>
                      <a:pt x="85" y="0"/>
                      <a:pt x="8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188" name="Freeform 7"/>
              <p:cNvSpPr>
                <a:spLocks noEditPoints="1"/>
              </p:cNvSpPr>
              <p:nvPr/>
            </p:nvSpPr>
            <p:spPr bwMode="auto">
              <a:xfrm>
                <a:off x="6679140" y="339834"/>
                <a:ext cx="365125" cy="139700"/>
              </a:xfrm>
              <a:custGeom>
                <a:avLst/>
                <a:gdLst>
                  <a:gd name="T0" fmla="*/ 78 w 96"/>
                  <a:gd name="T1" fmla="*/ 0 h 36"/>
                  <a:gd name="T2" fmla="*/ 18 w 96"/>
                  <a:gd name="T3" fmla="*/ 0 h 36"/>
                  <a:gd name="T4" fmla="*/ 0 w 96"/>
                  <a:gd name="T5" fmla="*/ 18 h 36"/>
                  <a:gd name="T6" fmla="*/ 18 w 96"/>
                  <a:gd name="T7" fmla="*/ 36 h 36"/>
                  <a:gd name="T8" fmla="*/ 78 w 96"/>
                  <a:gd name="T9" fmla="*/ 36 h 36"/>
                  <a:gd name="T10" fmla="*/ 96 w 96"/>
                  <a:gd name="T11" fmla="*/ 18 h 36"/>
                  <a:gd name="T12" fmla="*/ 78 w 96"/>
                  <a:gd name="T13" fmla="*/ 0 h 36"/>
                  <a:gd name="T14" fmla="*/ 78 w 96"/>
                  <a:gd name="T15" fmla="*/ 32 h 36"/>
                  <a:gd name="T16" fmla="*/ 18 w 96"/>
                  <a:gd name="T17" fmla="*/ 32 h 36"/>
                  <a:gd name="T18" fmla="*/ 4 w 96"/>
                  <a:gd name="T19" fmla="*/ 18 h 36"/>
                  <a:gd name="T20" fmla="*/ 18 w 96"/>
                  <a:gd name="T21" fmla="*/ 4 h 36"/>
                  <a:gd name="T22" fmla="*/ 78 w 96"/>
                  <a:gd name="T23" fmla="*/ 4 h 36"/>
                  <a:gd name="T24" fmla="*/ 92 w 96"/>
                  <a:gd name="T25" fmla="*/ 18 h 36"/>
                  <a:gd name="T26" fmla="*/ 78 w 96"/>
                  <a:gd name="T27" fmla="*/ 3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6" h="36">
                    <a:moveTo>
                      <a:pt x="78" y="0"/>
                    </a:moveTo>
                    <a:cubicBezTo>
                      <a:pt x="18" y="0"/>
                      <a:pt x="18" y="0"/>
                      <a:pt x="18" y="0"/>
                    </a:cubicBezTo>
                    <a:cubicBezTo>
                      <a:pt x="8" y="0"/>
                      <a:pt x="0" y="8"/>
                      <a:pt x="0" y="18"/>
                    </a:cubicBezTo>
                    <a:cubicBezTo>
                      <a:pt x="0" y="28"/>
                      <a:pt x="8" y="36"/>
                      <a:pt x="18" y="36"/>
                    </a:cubicBezTo>
                    <a:cubicBezTo>
                      <a:pt x="78" y="36"/>
                      <a:pt x="78" y="36"/>
                      <a:pt x="78" y="36"/>
                    </a:cubicBezTo>
                    <a:cubicBezTo>
                      <a:pt x="88" y="36"/>
                      <a:pt x="96" y="28"/>
                      <a:pt x="96" y="18"/>
                    </a:cubicBezTo>
                    <a:cubicBezTo>
                      <a:pt x="96" y="8"/>
                      <a:pt x="88" y="0"/>
                      <a:pt x="78" y="0"/>
                    </a:cubicBezTo>
                    <a:close/>
                    <a:moveTo>
                      <a:pt x="78" y="32"/>
                    </a:moveTo>
                    <a:cubicBezTo>
                      <a:pt x="18" y="32"/>
                      <a:pt x="18" y="32"/>
                      <a:pt x="18" y="32"/>
                    </a:cubicBezTo>
                    <a:cubicBezTo>
                      <a:pt x="10" y="32"/>
                      <a:pt x="4" y="26"/>
                      <a:pt x="4" y="18"/>
                    </a:cubicBezTo>
                    <a:cubicBezTo>
                      <a:pt x="4" y="10"/>
                      <a:pt x="10" y="4"/>
                      <a:pt x="18" y="4"/>
                    </a:cubicBezTo>
                    <a:cubicBezTo>
                      <a:pt x="78" y="4"/>
                      <a:pt x="78" y="4"/>
                      <a:pt x="78" y="4"/>
                    </a:cubicBezTo>
                    <a:cubicBezTo>
                      <a:pt x="86" y="4"/>
                      <a:pt x="92" y="10"/>
                      <a:pt x="92" y="18"/>
                    </a:cubicBezTo>
                    <a:cubicBezTo>
                      <a:pt x="92" y="26"/>
                      <a:pt x="86" y="32"/>
                      <a:pt x="78" y="3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189" name="Freeform 8"/>
              <p:cNvSpPr>
                <a:spLocks noEditPoints="1"/>
              </p:cNvSpPr>
              <p:nvPr/>
            </p:nvSpPr>
            <p:spPr bwMode="auto">
              <a:xfrm>
                <a:off x="6526205" y="143068"/>
                <a:ext cx="671513" cy="492125"/>
              </a:xfrm>
              <a:custGeom>
                <a:avLst/>
                <a:gdLst>
                  <a:gd name="T0" fmla="*/ 133 w 176"/>
                  <a:gd name="T1" fmla="*/ 32 h 128"/>
                  <a:gd name="T2" fmla="*/ 88 w 176"/>
                  <a:gd name="T3" fmla="*/ 0 h 128"/>
                  <a:gd name="T4" fmla="*/ 43 w 176"/>
                  <a:gd name="T5" fmla="*/ 32 h 128"/>
                  <a:gd name="T6" fmla="*/ 0 w 176"/>
                  <a:gd name="T7" fmla="*/ 80 h 128"/>
                  <a:gd name="T8" fmla="*/ 48 w 176"/>
                  <a:gd name="T9" fmla="*/ 128 h 128"/>
                  <a:gd name="T10" fmla="*/ 128 w 176"/>
                  <a:gd name="T11" fmla="*/ 128 h 128"/>
                  <a:gd name="T12" fmla="*/ 176 w 176"/>
                  <a:gd name="T13" fmla="*/ 80 h 128"/>
                  <a:gd name="T14" fmla="*/ 133 w 176"/>
                  <a:gd name="T15" fmla="*/ 32 h 128"/>
                  <a:gd name="T16" fmla="*/ 128 w 176"/>
                  <a:gd name="T17" fmla="*/ 120 h 128"/>
                  <a:gd name="T18" fmla="*/ 48 w 176"/>
                  <a:gd name="T19" fmla="*/ 120 h 128"/>
                  <a:gd name="T20" fmla="*/ 8 w 176"/>
                  <a:gd name="T21" fmla="*/ 80 h 128"/>
                  <a:gd name="T22" fmla="*/ 44 w 176"/>
                  <a:gd name="T23" fmla="*/ 40 h 128"/>
                  <a:gd name="T24" fmla="*/ 50 w 176"/>
                  <a:gd name="T25" fmla="*/ 35 h 128"/>
                  <a:gd name="T26" fmla="*/ 88 w 176"/>
                  <a:gd name="T27" fmla="*/ 8 h 128"/>
                  <a:gd name="T28" fmla="*/ 126 w 176"/>
                  <a:gd name="T29" fmla="*/ 35 h 128"/>
                  <a:gd name="T30" fmla="*/ 133 w 176"/>
                  <a:gd name="T31" fmla="*/ 40 h 128"/>
                  <a:gd name="T32" fmla="*/ 168 w 176"/>
                  <a:gd name="T33" fmla="*/ 80 h 128"/>
                  <a:gd name="T34" fmla="*/ 128 w 176"/>
                  <a:gd name="T35" fmla="*/ 12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6" h="128">
                    <a:moveTo>
                      <a:pt x="133" y="32"/>
                    </a:moveTo>
                    <a:cubicBezTo>
                      <a:pt x="127" y="14"/>
                      <a:pt x="109" y="0"/>
                      <a:pt x="88" y="0"/>
                    </a:cubicBezTo>
                    <a:cubicBezTo>
                      <a:pt x="67" y="0"/>
                      <a:pt x="49" y="14"/>
                      <a:pt x="43" y="32"/>
                    </a:cubicBezTo>
                    <a:cubicBezTo>
                      <a:pt x="19" y="35"/>
                      <a:pt x="0" y="55"/>
                      <a:pt x="0" y="80"/>
                    </a:cubicBezTo>
                    <a:cubicBezTo>
                      <a:pt x="0" y="107"/>
                      <a:pt x="22" y="128"/>
                      <a:pt x="48" y="128"/>
                    </a:cubicBezTo>
                    <a:cubicBezTo>
                      <a:pt x="128" y="128"/>
                      <a:pt x="128" y="128"/>
                      <a:pt x="128" y="128"/>
                    </a:cubicBezTo>
                    <a:cubicBezTo>
                      <a:pt x="155" y="128"/>
                      <a:pt x="176" y="107"/>
                      <a:pt x="176" y="80"/>
                    </a:cubicBezTo>
                    <a:cubicBezTo>
                      <a:pt x="176" y="55"/>
                      <a:pt x="157" y="35"/>
                      <a:pt x="133" y="32"/>
                    </a:cubicBezTo>
                    <a:close/>
                    <a:moveTo>
                      <a:pt x="128" y="120"/>
                    </a:moveTo>
                    <a:cubicBezTo>
                      <a:pt x="48" y="120"/>
                      <a:pt x="48" y="120"/>
                      <a:pt x="48" y="120"/>
                    </a:cubicBezTo>
                    <a:cubicBezTo>
                      <a:pt x="26" y="120"/>
                      <a:pt x="8" y="102"/>
                      <a:pt x="8" y="80"/>
                    </a:cubicBezTo>
                    <a:cubicBezTo>
                      <a:pt x="8" y="60"/>
                      <a:pt x="23" y="43"/>
                      <a:pt x="44" y="40"/>
                    </a:cubicBezTo>
                    <a:cubicBezTo>
                      <a:pt x="47" y="40"/>
                      <a:pt x="49" y="38"/>
                      <a:pt x="50" y="35"/>
                    </a:cubicBezTo>
                    <a:cubicBezTo>
                      <a:pt x="56" y="19"/>
                      <a:pt x="71" y="8"/>
                      <a:pt x="88" y="8"/>
                    </a:cubicBezTo>
                    <a:cubicBezTo>
                      <a:pt x="105" y="8"/>
                      <a:pt x="120" y="19"/>
                      <a:pt x="126" y="35"/>
                    </a:cubicBezTo>
                    <a:cubicBezTo>
                      <a:pt x="127" y="38"/>
                      <a:pt x="129" y="40"/>
                      <a:pt x="133" y="40"/>
                    </a:cubicBezTo>
                    <a:cubicBezTo>
                      <a:pt x="153" y="43"/>
                      <a:pt x="168" y="60"/>
                      <a:pt x="168" y="80"/>
                    </a:cubicBezTo>
                    <a:cubicBezTo>
                      <a:pt x="168" y="102"/>
                      <a:pt x="150" y="120"/>
                      <a:pt x="128" y="1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grpSp>
        <p:grpSp>
          <p:nvGrpSpPr>
            <p:cNvPr id="180" name="组合 179"/>
            <p:cNvGrpSpPr/>
            <p:nvPr/>
          </p:nvGrpSpPr>
          <p:grpSpPr>
            <a:xfrm>
              <a:off x="4122421" y="2478169"/>
              <a:ext cx="521205" cy="380092"/>
              <a:chOff x="6524625" y="473075"/>
              <a:chExt cx="671513" cy="492125"/>
            </a:xfrm>
            <a:solidFill>
              <a:schemeClr val="tx1">
                <a:lumMod val="75000"/>
                <a:lumOff val="25000"/>
              </a:schemeClr>
            </a:solidFill>
          </p:grpSpPr>
          <p:sp>
            <p:nvSpPr>
              <p:cNvPr id="182" name="Oval 5"/>
              <p:cNvSpPr>
                <a:spLocks noChangeArrowheads="1"/>
              </p:cNvSpPr>
              <p:nvPr/>
            </p:nvSpPr>
            <p:spPr bwMode="auto">
              <a:xfrm>
                <a:off x="6951663" y="735013"/>
                <a:ext cx="46038" cy="4603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183" name="Freeform 6"/>
              <p:cNvSpPr/>
              <p:nvPr/>
            </p:nvSpPr>
            <p:spPr bwMode="auto">
              <a:xfrm>
                <a:off x="6692900" y="873125"/>
                <a:ext cx="323850" cy="14288"/>
              </a:xfrm>
              <a:custGeom>
                <a:avLst/>
                <a:gdLst>
                  <a:gd name="T0" fmla="*/ 83 w 85"/>
                  <a:gd name="T1" fmla="*/ 0 h 4"/>
                  <a:gd name="T2" fmla="*/ 2 w 85"/>
                  <a:gd name="T3" fmla="*/ 0 h 4"/>
                  <a:gd name="T4" fmla="*/ 0 w 85"/>
                  <a:gd name="T5" fmla="*/ 2 h 4"/>
                  <a:gd name="T6" fmla="*/ 2 w 85"/>
                  <a:gd name="T7" fmla="*/ 4 h 4"/>
                  <a:gd name="T8" fmla="*/ 83 w 85"/>
                  <a:gd name="T9" fmla="*/ 4 h 4"/>
                  <a:gd name="T10" fmla="*/ 85 w 85"/>
                  <a:gd name="T11" fmla="*/ 2 h 4"/>
                  <a:gd name="T12" fmla="*/ 83 w 8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85" h="4">
                    <a:moveTo>
                      <a:pt x="83" y="0"/>
                    </a:moveTo>
                    <a:cubicBezTo>
                      <a:pt x="2" y="0"/>
                      <a:pt x="2" y="0"/>
                      <a:pt x="2" y="0"/>
                    </a:cubicBezTo>
                    <a:cubicBezTo>
                      <a:pt x="1" y="0"/>
                      <a:pt x="0" y="1"/>
                      <a:pt x="0" y="2"/>
                    </a:cubicBezTo>
                    <a:cubicBezTo>
                      <a:pt x="0" y="3"/>
                      <a:pt x="1" y="4"/>
                      <a:pt x="2" y="4"/>
                    </a:cubicBezTo>
                    <a:cubicBezTo>
                      <a:pt x="83" y="4"/>
                      <a:pt x="83" y="4"/>
                      <a:pt x="83" y="4"/>
                    </a:cubicBezTo>
                    <a:cubicBezTo>
                      <a:pt x="85" y="4"/>
                      <a:pt x="85" y="3"/>
                      <a:pt x="85" y="2"/>
                    </a:cubicBezTo>
                    <a:cubicBezTo>
                      <a:pt x="85" y="1"/>
                      <a:pt x="85" y="0"/>
                      <a:pt x="8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184" name="Freeform 7"/>
              <p:cNvSpPr>
                <a:spLocks noEditPoints="1"/>
              </p:cNvSpPr>
              <p:nvPr/>
            </p:nvSpPr>
            <p:spPr bwMode="auto">
              <a:xfrm>
                <a:off x="6678613" y="687388"/>
                <a:ext cx="365125" cy="139700"/>
              </a:xfrm>
              <a:custGeom>
                <a:avLst/>
                <a:gdLst>
                  <a:gd name="T0" fmla="*/ 78 w 96"/>
                  <a:gd name="T1" fmla="*/ 0 h 36"/>
                  <a:gd name="T2" fmla="*/ 18 w 96"/>
                  <a:gd name="T3" fmla="*/ 0 h 36"/>
                  <a:gd name="T4" fmla="*/ 0 w 96"/>
                  <a:gd name="T5" fmla="*/ 18 h 36"/>
                  <a:gd name="T6" fmla="*/ 18 w 96"/>
                  <a:gd name="T7" fmla="*/ 36 h 36"/>
                  <a:gd name="T8" fmla="*/ 78 w 96"/>
                  <a:gd name="T9" fmla="*/ 36 h 36"/>
                  <a:gd name="T10" fmla="*/ 96 w 96"/>
                  <a:gd name="T11" fmla="*/ 18 h 36"/>
                  <a:gd name="T12" fmla="*/ 78 w 96"/>
                  <a:gd name="T13" fmla="*/ 0 h 36"/>
                  <a:gd name="T14" fmla="*/ 78 w 96"/>
                  <a:gd name="T15" fmla="*/ 32 h 36"/>
                  <a:gd name="T16" fmla="*/ 18 w 96"/>
                  <a:gd name="T17" fmla="*/ 32 h 36"/>
                  <a:gd name="T18" fmla="*/ 4 w 96"/>
                  <a:gd name="T19" fmla="*/ 18 h 36"/>
                  <a:gd name="T20" fmla="*/ 18 w 96"/>
                  <a:gd name="T21" fmla="*/ 4 h 36"/>
                  <a:gd name="T22" fmla="*/ 78 w 96"/>
                  <a:gd name="T23" fmla="*/ 4 h 36"/>
                  <a:gd name="T24" fmla="*/ 92 w 96"/>
                  <a:gd name="T25" fmla="*/ 18 h 36"/>
                  <a:gd name="T26" fmla="*/ 78 w 96"/>
                  <a:gd name="T27" fmla="*/ 3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6" h="36">
                    <a:moveTo>
                      <a:pt x="78" y="0"/>
                    </a:moveTo>
                    <a:cubicBezTo>
                      <a:pt x="18" y="0"/>
                      <a:pt x="18" y="0"/>
                      <a:pt x="18" y="0"/>
                    </a:cubicBezTo>
                    <a:cubicBezTo>
                      <a:pt x="8" y="0"/>
                      <a:pt x="0" y="8"/>
                      <a:pt x="0" y="18"/>
                    </a:cubicBezTo>
                    <a:cubicBezTo>
                      <a:pt x="0" y="28"/>
                      <a:pt x="8" y="36"/>
                      <a:pt x="18" y="36"/>
                    </a:cubicBezTo>
                    <a:cubicBezTo>
                      <a:pt x="78" y="36"/>
                      <a:pt x="78" y="36"/>
                      <a:pt x="78" y="36"/>
                    </a:cubicBezTo>
                    <a:cubicBezTo>
                      <a:pt x="88" y="36"/>
                      <a:pt x="96" y="28"/>
                      <a:pt x="96" y="18"/>
                    </a:cubicBezTo>
                    <a:cubicBezTo>
                      <a:pt x="96" y="8"/>
                      <a:pt x="88" y="0"/>
                      <a:pt x="78" y="0"/>
                    </a:cubicBezTo>
                    <a:close/>
                    <a:moveTo>
                      <a:pt x="78" y="32"/>
                    </a:moveTo>
                    <a:cubicBezTo>
                      <a:pt x="18" y="32"/>
                      <a:pt x="18" y="32"/>
                      <a:pt x="18" y="32"/>
                    </a:cubicBezTo>
                    <a:cubicBezTo>
                      <a:pt x="10" y="32"/>
                      <a:pt x="4" y="26"/>
                      <a:pt x="4" y="18"/>
                    </a:cubicBezTo>
                    <a:cubicBezTo>
                      <a:pt x="4" y="10"/>
                      <a:pt x="10" y="4"/>
                      <a:pt x="18" y="4"/>
                    </a:cubicBezTo>
                    <a:cubicBezTo>
                      <a:pt x="78" y="4"/>
                      <a:pt x="78" y="4"/>
                      <a:pt x="78" y="4"/>
                    </a:cubicBezTo>
                    <a:cubicBezTo>
                      <a:pt x="86" y="4"/>
                      <a:pt x="92" y="10"/>
                      <a:pt x="92" y="18"/>
                    </a:cubicBezTo>
                    <a:cubicBezTo>
                      <a:pt x="92" y="26"/>
                      <a:pt x="86" y="32"/>
                      <a:pt x="78" y="3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185" name="Freeform 8"/>
              <p:cNvSpPr>
                <a:spLocks noEditPoints="1"/>
              </p:cNvSpPr>
              <p:nvPr/>
            </p:nvSpPr>
            <p:spPr bwMode="auto">
              <a:xfrm>
                <a:off x="6524625" y="473075"/>
                <a:ext cx="671513" cy="492125"/>
              </a:xfrm>
              <a:custGeom>
                <a:avLst/>
                <a:gdLst>
                  <a:gd name="T0" fmla="*/ 133 w 176"/>
                  <a:gd name="T1" fmla="*/ 32 h 128"/>
                  <a:gd name="T2" fmla="*/ 88 w 176"/>
                  <a:gd name="T3" fmla="*/ 0 h 128"/>
                  <a:gd name="T4" fmla="*/ 43 w 176"/>
                  <a:gd name="T5" fmla="*/ 32 h 128"/>
                  <a:gd name="T6" fmla="*/ 0 w 176"/>
                  <a:gd name="T7" fmla="*/ 80 h 128"/>
                  <a:gd name="T8" fmla="*/ 48 w 176"/>
                  <a:gd name="T9" fmla="*/ 128 h 128"/>
                  <a:gd name="T10" fmla="*/ 128 w 176"/>
                  <a:gd name="T11" fmla="*/ 128 h 128"/>
                  <a:gd name="T12" fmla="*/ 176 w 176"/>
                  <a:gd name="T13" fmla="*/ 80 h 128"/>
                  <a:gd name="T14" fmla="*/ 133 w 176"/>
                  <a:gd name="T15" fmla="*/ 32 h 128"/>
                  <a:gd name="T16" fmla="*/ 128 w 176"/>
                  <a:gd name="T17" fmla="*/ 120 h 128"/>
                  <a:gd name="T18" fmla="*/ 48 w 176"/>
                  <a:gd name="T19" fmla="*/ 120 h 128"/>
                  <a:gd name="T20" fmla="*/ 8 w 176"/>
                  <a:gd name="T21" fmla="*/ 80 h 128"/>
                  <a:gd name="T22" fmla="*/ 44 w 176"/>
                  <a:gd name="T23" fmla="*/ 40 h 128"/>
                  <a:gd name="T24" fmla="*/ 50 w 176"/>
                  <a:gd name="T25" fmla="*/ 35 h 128"/>
                  <a:gd name="T26" fmla="*/ 88 w 176"/>
                  <a:gd name="T27" fmla="*/ 8 h 128"/>
                  <a:gd name="T28" fmla="*/ 126 w 176"/>
                  <a:gd name="T29" fmla="*/ 35 h 128"/>
                  <a:gd name="T30" fmla="*/ 133 w 176"/>
                  <a:gd name="T31" fmla="*/ 40 h 128"/>
                  <a:gd name="T32" fmla="*/ 168 w 176"/>
                  <a:gd name="T33" fmla="*/ 80 h 128"/>
                  <a:gd name="T34" fmla="*/ 128 w 176"/>
                  <a:gd name="T35" fmla="*/ 12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6" h="128">
                    <a:moveTo>
                      <a:pt x="133" y="32"/>
                    </a:moveTo>
                    <a:cubicBezTo>
                      <a:pt x="127" y="14"/>
                      <a:pt x="109" y="0"/>
                      <a:pt x="88" y="0"/>
                    </a:cubicBezTo>
                    <a:cubicBezTo>
                      <a:pt x="67" y="0"/>
                      <a:pt x="49" y="14"/>
                      <a:pt x="43" y="32"/>
                    </a:cubicBezTo>
                    <a:cubicBezTo>
                      <a:pt x="19" y="35"/>
                      <a:pt x="0" y="55"/>
                      <a:pt x="0" y="80"/>
                    </a:cubicBezTo>
                    <a:cubicBezTo>
                      <a:pt x="0" y="107"/>
                      <a:pt x="22" y="128"/>
                      <a:pt x="48" y="128"/>
                    </a:cubicBezTo>
                    <a:cubicBezTo>
                      <a:pt x="128" y="128"/>
                      <a:pt x="128" y="128"/>
                      <a:pt x="128" y="128"/>
                    </a:cubicBezTo>
                    <a:cubicBezTo>
                      <a:pt x="155" y="128"/>
                      <a:pt x="176" y="107"/>
                      <a:pt x="176" y="80"/>
                    </a:cubicBezTo>
                    <a:cubicBezTo>
                      <a:pt x="176" y="55"/>
                      <a:pt x="157" y="35"/>
                      <a:pt x="133" y="32"/>
                    </a:cubicBezTo>
                    <a:close/>
                    <a:moveTo>
                      <a:pt x="128" y="120"/>
                    </a:moveTo>
                    <a:cubicBezTo>
                      <a:pt x="48" y="120"/>
                      <a:pt x="48" y="120"/>
                      <a:pt x="48" y="120"/>
                    </a:cubicBezTo>
                    <a:cubicBezTo>
                      <a:pt x="26" y="120"/>
                      <a:pt x="8" y="102"/>
                      <a:pt x="8" y="80"/>
                    </a:cubicBezTo>
                    <a:cubicBezTo>
                      <a:pt x="8" y="60"/>
                      <a:pt x="23" y="43"/>
                      <a:pt x="44" y="40"/>
                    </a:cubicBezTo>
                    <a:cubicBezTo>
                      <a:pt x="47" y="40"/>
                      <a:pt x="49" y="38"/>
                      <a:pt x="50" y="35"/>
                    </a:cubicBezTo>
                    <a:cubicBezTo>
                      <a:pt x="56" y="19"/>
                      <a:pt x="71" y="8"/>
                      <a:pt x="88" y="8"/>
                    </a:cubicBezTo>
                    <a:cubicBezTo>
                      <a:pt x="105" y="8"/>
                      <a:pt x="120" y="19"/>
                      <a:pt x="126" y="35"/>
                    </a:cubicBezTo>
                    <a:cubicBezTo>
                      <a:pt x="127" y="38"/>
                      <a:pt x="129" y="40"/>
                      <a:pt x="133" y="40"/>
                    </a:cubicBezTo>
                    <a:cubicBezTo>
                      <a:pt x="153" y="43"/>
                      <a:pt x="168" y="60"/>
                      <a:pt x="168" y="80"/>
                    </a:cubicBezTo>
                    <a:cubicBezTo>
                      <a:pt x="168" y="102"/>
                      <a:pt x="150" y="120"/>
                      <a:pt x="128" y="1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grpSp>
        <p:sp>
          <p:nvSpPr>
            <p:cNvPr id="181" name="圆角矩形 180"/>
            <p:cNvSpPr/>
            <p:nvPr/>
          </p:nvSpPr>
          <p:spPr>
            <a:xfrm>
              <a:off x="4045462" y="1467902"/>
              <a:ext cx="661415" cy="1544606"/>
            </a:xfrm>
            <a:prstGeom prst="roundRect">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90" name="组合 189"/>
          <p:cNvGrpSpPr/>
          <p:nvPr/>
        </p:nvGrpSpPr>
        <p:grpSpPr>
          <a:xfrm>
            <a:off x="5744272" y="4444574"/>
            <a:ext cx="521205" cy="380092"/>
            <a:chOff x="6524625" y="473075"/>
            <a:chExt cx="671513" cy="492125"/>
          </a:xfrm>
          <a:solidFill>
            <a:schemeClr val="tx1">
              <a:lumMod val="75000"/>
              <a:lumOff val="25000"/>
            </a:schemeClr>
          </a:solidFill>
        </p:grpSpPr>
        <p:sp>
          <p:nvSpPr>
            <p:cNvPr id="191" name="Oval 5"/>
            <p:cNvSpPr>
              <a:spLocks noChangeArrowheads="1"/>
            </p:cNvSpPr>
            <p:nvPr/>
          </p:nvSpPr>
          <p:spPr bwMode="auto">
            <a:xfrm>
              <a:off x="6951663" y="735013"/>
              <a:ext cx="46038" cy="4603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192" name="Freeform 6"/>
            <p:cNvSpPr/>
            <p:nvPr/>
          </p:nvSpPr>
          <p:spPr bwMode="auto">
            <a:xfrm>
              <a:off x="6692900" y="873125"/>
              <a:ext cx="323850" cy="14288"/>
            </a:xfrm>
            <a:custGeom>
              <a:avLst/>
              <a:gdLst>
                <a:gd name="T0" fmla="*/ 83 w 85"/>
                <a:gd name="T1" fmla="*/ 0 h 4"/>
                <a:gd name="T2" fmla="*/ 2 w 85"/>
                <a:gd name="T3" fmla="*/ 0 h 4"/>
                <a:gd name="T4" fmla="*/ 0 w 85"/>
                <a:gd name="T5" fmla="*/ 2 h 4"/>
                <a:gd name="T6" fmla="*/ 2 w 85"/>
                <a:gd name="T7" fmla="*/ 4 h 4"/>
                <a:gd name="T8" fmla="*/ 83 w 85"/>
                <a:gd name="T9" fmla="*/ 4 h 4"/>
                <a:gd name="T10" fmla="*/ 85 w 85"/>
                <a:gd name="T11" fmla="*/ 2 h 4"/>
                <a:gd name="T12" fmla="*/ 83 w 8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85" h="4">
                  <a:moveTo>
                    <a:pt x="83" y="0"/>
                  </a:moveTo>
                  <a:cubicBezTo>
                    <a:pt x="2" y="0"/>
                    <a:pt x="2" y="0"/>
                    <a:pt x="2" y="0"/>
                  </a:cubicBezTo>
                  <a:cubicBezTo>
                    <a:pt x="1" y="0"/>
                    <a:pt x="0" y="1"/>
                    <a:pt x="0" y="2"/>
                  </a:cubicBezTo>
                  <a:cubicBezTo>
                    <a:pt x="0" y="3"/>
                    <a:pt x="1" y="4"/>
                    <a:pt x="2" y="4"/>
                  </a:cubicBezTo>
                  <a:cubicBezTo>
                    <a:pt x="83" y="4"/>
                    <a:pt x="83" y="4"/>
                    <a:pt x="83" y="4"/>
                  </a:cubicBezTo>
                  <a:cubicBezTo>
                    <a:pt x="85" y="4"/>
                    <a:pt x="85" y="3"/>
                    <a:pt x="85" y="2"/>
                  </a:cubicBezTo>
                  <a:cubicBezTo>
                    <a:pt x="85" y="1"/>
                    <a:pt x="85" y="0"/>
                    <a:pt x="8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193" name="Freeform 7"/>
            <p:cNvSpPr>
              <a:spLocks noEditPoints="1"/>
            </p:cNvSpPr>
            <p:nvPr/>
          </p:nvSpPr>
          <p:spPr bwMode="auto">
            <a:xfrm>
              <a:off x="6678613" y="687388"/>
              <a:ext cx="365125" cy="139700"/>
            </a:xfrm>
            <a:custGeom>
              <a:avLst/>
              <a:gdLst>
                <a:gd name="T0" fmla="*/ 78 w 96"/>
                <a:gd name="T1" fmla="*/ 0 h 36"/>
                <a:gd name="T2" fmla="*/ 18 w 96"/>
                <a:gd name="T3" fmla="*/ 0 h 36"/>
                <a:gd name="T4" fmla="*/ 0 w 96"/>
                <a:gd name="T5" fmla="*/ 18 h 36"/>
                <a:gd name="T6" fmla="*/ 18 w 96"/>
                <a:gd name="T7" fmla="*/ 36 h 36"/>
                <a:gd name="T8" fmla="*/ 78 w 96"/>
                <a:gd name="T9" fmla="*/ 36 h 36"/>
                <a:gd name="T10" fmla="*/ 96 w 96"/>
                <a:gd name="T11" fmla="*/ 18 h 36"/>
                <a:gd name="T12" fmla="*/ 78 w 96"/>
                <a:gd name="T13" fmla="*/ 0 h 36"/>
                <a:gd name="T14" fmla="*/ 78 w 96"/>
                <a:gd name="T15" fmla="*/ 32 h 36"/>
                <a:gd name="T16" fmla="*/ 18 w 96"/>
                <a:gd name="T17" fmla="*/ 32 h 36"/>
                <a:gd name="T18" fmla="*/ 4 w 96"/>
                <a:gd name="T19" fmla="*/ 18 h 36"/>
                <a:gd name="T20" fmla="*/ 18 w 96"/>
                <a:gd name="T21" fmla="*/ 4 h 36"/>
                <a:gd name="T22" fmla="*/ 78 w 96"/>
                <a:gd name="T23" fmla="*/ 4 h 36"/>
                <a:gd name="T24" fmla="*/ 92 w 96"/>
                <a:gd name="T25" fmla="*/ 18 h 36"/>
                <a:gd name="T26" fmla="*/ 78 w 96"/>
                <a:gd name="T27" fmla="*/ 3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6" h="36">
                  <a:moveTo>
                    <a:pt x="78" y="0"/>
                  </a:moveTo>
                  <a:cubicBezTo>
                    <a:pt x="18" y="0"/>
                    <a:pt x="18" y="0"/>
                    <a:pt x="18" y="0"/>
                  </a:cubicBezTo>
                  <a:cubicBezTo>
                    <a:pt x="8" y="0"/>
                    <a:pt x="0" y="8"/>
                    <a:pt x="0" y="18"/>
                  </a:cubicBezTo>
                  <a:cubicBezTo>
                    <a:pt x="0" y="28"/>
                    <a:pt x="8" y="36"/>
                    <a:pt x="18" y="36"/>
                  </a:cubicBezTo>
                  <a:cubicBezTo>
                    <a:pt x="78" y="36"/>
                    <a:pt x="78" y="36"/>
                    <a:pt x="78" y="36"/>
                  </a:cubicBezTo>
                  <a:cubicBezTo>
                    <a:pt x="88" y="36"/>
                    <a:pt x="96" y="28"/>
                    <a:pt x="96" y="18"/>
                  </a:cubicBezTo>
                  <a:cubicBezTo>
                    <a:pt x="96" y="8"/>
                    <a:pt x="88" y="0"/>
                    <a:pt x="78" y="0"/>
                  </a:cubicBezTo>
                  <a:close/>
                  <a:moveTo>
                    <a:pt x="78" y="32"/>
                  </a:moveTo>
                  <a:cubicBezTo>
                    <a:pt x="18" y="32"/>
                    <a:pt x="18" y="32"/>
                    <a:pt x="18" y="32"/>
                  </a:cubicBezTo>
                  <a:cubicBezTo>
                    <a:pt x="10" y="32"/>
                    <a:pt x="4" y="26"/>
                    <a:pt x="4" y="18"/>
                  </a:cubicBezTo>
                  <a:cubicBezTo>
                    <a:pt x="4" y="10"/>
                    <a:pt x="10" y="4"/>
                    <a:pt x="18" y="4"/>
                  </a:cubicBezTo>
                  <a:cubicBezTo>
                    <a:pt x="78" y="4"/>
                    <a:pt x="78" y="4"/>
                    <a:pt x="78" y="4"/>
                  </a:cubicBezTo>
                  <a:cubicBezTo>
                    <a:pt x="86" y="4"/>
                    <a:pt x="92" y="10"/>
                    <a:pt x="92" y="18"/>
                  </a:cubicBezTo>
                  <a:cubicBezTo>
                    <a:pt x="92" y="26"/>
                    <a:pt x="86" y="32"/>
                    <a:pt x="78" y="3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sp>
          <p:nvSpPr>
            <p:cNvPr id="194" name="Freeform 8"/>
            <p:cNvSpPr>
              <a:spLocks noEditPoints="1"/>
            </p:cNvSpPr>
            <p:nvPr/>
          </p:nvSpPr>
          <p:spPr bwMode="auto">
            <a:xfrm>
              <a:off x="6524625" y="473075"/>
              <a:ext cx="671513" cy="492125"/>
            </a:xfrm>
            <a:custGeom>
              <a:avLst/>
              <a:gdLst>
                <a:gd name="T0" fmla="*/ 133 w 176"/>
                <a:gd name="T1" fmla="*/ 32 h 128"/>
                <a:gd name="T2" fmla="*/ 88 w 176"/>
                <a:gd name="T3" fmla="*/ 0 h 128"/>
                <a:gd name="T4" fmla="*/ 43 w 176"/>
                <a:gd name="T5" fmla="*/ 32 h 128"/>
                <a:gd name="T6" fmla="*/ 0 w 176"/>
                <a:gd name="T7" fmla="*/ 80 h 128"/>
                <a:gd name="T8" fmla="*/ 48 w 176"/>
                <a:gd name="T9" fmla="*/ 128 h 128"/>
                <a:gd name="T10" fmla="*/ 128 w 176"/>
                <a:gd name="T11" fmla="*/ 128 h 128"/>
                <a:gd name="T12" fmla="*/ 176 w 176"/>
                <a:gd name="T13" fmla="*/ 80 h 128"/>
                <a:gd name="T14" fmla="*/ 133 w 176"/>
                <a:gd name="T15" fmla="*/ 32 h 128"/>
                <a:gd name="T16" fmla="*/ 128 w 176"/>
                <a:gd name="T17" fmla="*/ 120 h 128"/>
                <a:gd name="T18" fmla="*/ 48 w 176"/>
                <a:gd name="T19" fmla="*/ 120 h 128"/>
                <a:gd name="T20" fmla="*/ 8 w 176"/>
                <a:gd name="T21" fmla="*/ 80 h 128"/>
                <a:gd name="T22" fmla="*/ 44 w 176"/>
                <a:gd name="T23" fmla="*/ 40 h 128"/>
                <a:gd name="T24" fmla="*/ 50 w 176"/>
                <a:gd name="T25" fmla="*/ 35 h 128"/>
                <a:gd name="T26" fmla="*/ 88 w 176"/>
                <a:gd name="T27" fmla="*/ 8 h 128"/>
                <a:gd name="T28" fmla="*/ 126 w 176"/>
                <a:gd name="T29" fmla="*/ 35 h 128"/>
                <a:gd name="T30" fmla="*/ 133 w 176"/>
                <a:gd name="T31" fmla="*/ 40 h 128"/>
                <a:gd name="T32" fmla="*/ 168 w 176"/>
                <a:gd name="T33" fmla="*/ 80 h 128"/>
                <a:gd name="T34" fmla="*/ 128 w 176"/>
                <a:gd name="T35" fmla="*/ 12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6" h="128">
                  <a:moveTo>
                    <a:pt x="133" y="32"/>
                  </a:moveTo>
                  <a:cubicBezTo>
                    <a:pt x="127" y="14"/>
                    <a:pt x="109" y="0"/>
                    <a:pt x="88" y="0"/>
                  </a:cubicBezTo>
                  <a:cubicBezTo>
                    <a:pt x="67" y="0"/>
                    <a:pt x="49" y="14"/>
                    <a:pt x="43" y="32"/>
                  </a:cubicBezTo>
                  <a:cubicBezTo>
                    <a:pt x="19" y="35"/>
                    <a:pt x="0" y="55"/>
                    <a:pt x="0" y="80"/>
                  </a:cubicBezTo>
                  <a:cubicBezTo>
                    <a:pt x="0" y="107"/>
                    <a:pt x="22" y="128"/>
                    <a:pt x="48" y="128"/>
                  </a:cubicBezTo>
                  <a:cubicBezTo>
                    <a:pt x="128" y="128"/>
                    <a:pt x="128" y="128"/>
                    <a:pt x="128" y="128"/>
                  </a:cubicBezTo>
                  <a:cubicBezTo>
                    <a:pt x="155" y="128"/>
                    <a:pt x="176" y="107"/>
                    <a:pt x="176" y="80"/>
                  </a:cubicBezTo>
                  <a:cubicBezTo>
                    <a:pt x="176" y="55"/>
                    <a:pt x="157" y="35"/>
                    <a:pt x="133" y="32"/>
                  </a:cubicBezTo>
                  <a:close/>
                  <a:moveTo>
                    <a:pt x="128" y="120"/>
                  </a:moveTo>
                  <a:cubicBezTo>
                    <a:pt x="48" y="120"/>
                    <a:pt x="48" y="120"/>
                    <a:pt x="48" y="120"/>
                  </a:cubicBezTo>
                  <a:cubicBezTo>
                    <a:pt x="26" y="120"/>
                    <a:pt x="8" y="102"/>
                    <a:pt x="8" y="80"/>
                  </a:cubicBezTo>
                  <a:cubicBezTo>
                    <a:pt x="8" y="60"/>
                    <a:pt x="23" y="43"/>
                    <a:pt x="44" y="40"/>
                  </a:cubicBezTo>
                  <a:cubicBezTo>
                    <a:pt x="47" y="40"/>
                    <a:pt x="49" y="38"/>
                    <a:pt x="50" y="35"/>
                  </a:cubicBezTo>
                  <a:cubicBezTo>
                    <a:pt x="56" y="19"/>
                    <a:pt x="71" y="8"/>
                    <a:pt x="88" y="8"/>
                  </a:cubicBezTo>
                  <a:cubicBezTo>
                    <a:pt x="105" y="8"/>
                    <a:pt x="120" y="19"/>
                    <a:pt x="126" y="35"/>
                  </a:cubicBezTo>
                  <a:cubicBezTo>
                    <a:pt x="127" y="38"/>
                    <a:pt x="129" y="40"/>
                    <a:pt x="133" y="40"/>
                  </a:cubicBezTo>
                  <a:cubicBezTo>
                    <a:pt x="153" y="43"/>
                    <a:pt x="168" y="60"/>
                    <a:pt x="168" y="80"/>
                  </a:cubicBezTo>
                  <a:cubicBezTo>
                    <a:pt x="168" y="102"/>
                    <a:pt x="150" y="120"/>
                    <a:pt x="128" y="1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en-US">
                <a:latin typeface="+mn-ea"/>
              </a:endParaRPr>
            </a:p>
          </p:txBody>
        </p:sp>
      </p:grpSp>
      <p:cxnSp>
        <p:nvCxnSpPr>
          <p:cNvPr id="195" name="直接箭头连接符 194"/>
          <p:cNvCxnSpPr>
            <a:endCxn id="181" idx="0"/>
          </p:cNvCxnSpPr>
          <p:nvPr/>
        </p:nvCxnSpPr>
        <p:spPr>
          <a:xfrm flipH="1">
            <a:off x="5973407" y="4825123"/>
            <a:ext cx="6853" cy="25690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53" name="文本框 252"/>
          <p:cNvSpPr txBox="1"/>
          <p:nvPr/>
        </p:nvSpPr>
        <p:spPr>
          <a:xfrm>
            <a:off x="5647946" y="1138712"/>
            <a:ext cx="1004515" cy="646331"/>
          </a:xfrm>
          <a:prstGeom prst="rect">
            <a:avLst/>
          </a:prstGeom>
          <a:noFill/>
        </p:spPr>
        <p:txBody>
          <a:bodyPr wrap="square" rtlCol="0">
            <a:spAutoFit/>
          </a:bodyPr>
          <a:lstStyle/>
          <a:p>
            <a:pPr algn="ctr"/>
            <a:endParaRPr lang="en-US" altLang="zh-CN" sz="1200" b="1" dirty="0">
              <a:latin typeface="华文楷体" panose="02010600040101010101" pitchFamily="2" charset="-122"/>
              <a:ea typeface="华文楷体" panose="02010600040101010101" pitchFamily="2" charset="-122"/>
            </a:endParaRPr>
          </a:p>
          <a:p>
            <a:pPr algn="ctr"/>
            <a:r>
              <a:rPr lang="en-US" altLang="zh-CN" sz="1200" b="1" dirty="0">
                <a:latin typeface="华文楷体" panose="02010600040101010101" pitchFamily="2" charset="-122"/>
                <a:ea typeface="华文楷体" panose="02010600040101010101" pitchFamily="2" charset="-122"/>
              </a:rPr>
              <a:t>Nginx</a:t>
            </a:r>
            <a:r>
              <a:rPr lang="zh-CN" altLang="en-US" sz="1200" b="1" dirty="0">
                <a:latin typeface="华文楷体" panose="02010600040101010101" pitchFamily="2" charset="-122"/>
                <a:ea typeface="华文楷体" panose="02010600040101010101" pitchFamily="2" charset="-122"/>
              </a:rPr>
              <a:t>反向代理（</a:t>
            </a:r>
            <a:r>
              <a:rPr lang="en-US" altLang="zh-CN" sz="1200" b="1" dirty="0">
                <a:latin typeface="华文楷体" panose="02010600040101010101" pitchFamily="2" charset="-122"/>
                <a:ea typeface="华文楷体" panose="02010600040101010101" pitchFamily="2" charset="-122"/>
              </a:rPr>
              <a:t>X</a:t>
            </a:r>
            <a:r>
              <a:rPr lang="zh-CN" altLang="en-US" sz="1200" b="1" dirty="0">
                <a:latin typeface="华文楷体" panose="02010600040101010101" pitchFamily="2" charset="-122"/>
                <a:ea typeface="华文楷体" panose="02010600040101010101" pitchFamily="2" charset="-122"/>
              </a:rPr>
              <a:t>台）</a:t>
            </a:r>
          </a:p>
        </p:txBody>
      </p:sp>
      <p:sp>
        <p:nvSpPr>
          <p:cNvPr id="254" name="文本框 253"/>
          <p:cNvSpPr txBox="1"/>
          <p:nvPr/>
        </p:nvSpPr>
        <p:spPr>
          <a:xfrm>
            <a:off x="5524603" y="3767535"/>
            <a:ext cx="1004515" cy="646331"/>
          </a:xfrm>
          <a:prstGeom prst="rect">
            <a:avLst/>
          </a:prstGeom>
          <a:noFill/>
        </p:spPr>
        <p:txBody>
          <a:bodyPr wrap="square" rtlCol="0">
            <a:spAutoFit/>
          </a:bodyPr>
          <a:lstStyle/>
          <a:p>
            <a:pPr algn="ctr"/>
            <a:endParaRPr lang="en-US" altLang="zh-CN" sz="1200" b="1" dirty="0">
              <a:latin typeface="华文楷体" panose="02010600040101010101" pitchFamily="2" charset="-122"/>
              <a:ea typeface="华文楷体" panose="02010600040101010101" pitchFamily="2" charset="-122"/>
            </a:endParaRPr>
          </a:p>
          <a:p>
            <a:pPr algn="ctr"/>
            <a:r>
              <a:rPr lang="en-US" altLang="zh-CN" sz="1200" b="1" dirty="0">
                <a:latin typeface="华文楷体" panose="02010600040101010101" pitchFamily="2" charset="-122"/>
                <a:ea typeface="华文楷体" panose="02010600040101010101" pitchFamily="2" charset="-122"/>
              </a:rPr>
              <a:t>Nginx</a:t>
            </a:r>
            <a:r>
              <a:rPr lang="zh-CN" altLang="en-US" sz="1200" b="1" dirty="0">
                <a:latin typeface="华文楷体" panose="02010600040101010101" pitchFamily="2" charset="-122"/>
                <a:ea typeface="华文楷体" panose="02010600040101010101" pitchFamily="2" charset="-122"/>
              </a:rPr>
              <a:t>反向代理（</a:t>
            </a:r>
            <a:r>
              <a:rPr lang="en-US" altLang="zh-CN" sz="1200" b="1" dirty="0">
                <a:latin typeface="华文楷体" panose="02010600040101010101" pitchFamily="2" charset="-122"/>
                <a:ea typeface="华文楷体" panose="02010600040101010101" pitchFamily="2" charset="-122"/>
              </a:rPr>
              <a:t>X</a:t>
            </a:r>
            <a:r>
              <a:rPr lang="zh-CN" altLang="en-US" sz="1200" b="1" dirty="0">
                <a:latin typeface="华文楷体" panose="02010600040101010101" pitchFamily="2" charset="-122"/>
                <a:ea typeface="华文楷体" panose="02010600040101010101" pitchFamily="2" charset="-122"/>
              </a:rPr>
              <a:t>台）</a:t>
            </a:r>
          </a:p>
        </p:txBody>
      </p:sp>
      <p:sp>
        <p:nvSpPr>
          <p:cNvPr id="149" name="文本框 148"/>
          <p:cNvSpPr txBox="1"/>
          <p:nvPr/>
        </p:nvSpPr>
        <p:spPr>
          <a:xfrm>
            <a:off x="10003283" y="2404852"/>
            <a:ext cx="1004515" cy="276999"/>
          </a:xfrm>
          <a:prstGeom prst="rect">
            <a:avLst/>
          </a:prstGeom>
          <a:noFill/>
        </p:spPr>
        <p:txBody>
          <a:bodyPr wrap="square" rtlCol="0">
            <a:spAutoFit/>
          </a:bodyPr>
          <a:lstStyle/>
          <a:p>
            <a:pPr algn="ctr"/>
            <a:r>
              <a:rPr lang="en-US" altLang="zh-CN" sz="1200" b="1" dirty="0">
                <a:latin typeface="华文楷体" panose="02010600040101010101" pitchFamily="2" charset="-122"/>
                <a:ea typeface="华文楷体" panose="02010600040101010101" pitchFamily="2" charset="-122"/>
              </a:rPr>
              <a:t>HW region A</a:t>
            </a:r>
            <a:endParaRPr lang="zh-CN" altLang="en-US" sz="1200" b="1" dirty="0">
              <a:latin typeface="华文楷体" panose="02010600040101010101" pitchFamily="2" charset="-122"/>
              <a:ea typeface="华文楷体" panose="02010600040101010101" pitchFamily="2" charset="-122"/>
            </a:endParaRPr>
          </a:p>
        </p:txBody>
      </p:sp>
      <p:sp>
        <p:nvSpPr>
          <p:cNvPr id="151" name="文本框 150"/>
          <p:cNvSpPr txBox="1"/>
          <p:nvPr/>
        </p:nvSpPr>
        <p:spPr>
          <a:xfrm>
            <a:off x="9948813" y="5120917"/>
            <a:ext cx="1004515" cy="276999"/>
          </a:xfrm>
          <a:prstGeom prst="rect">
            <a:avLst/>
          </a:prstGeom>
          <a:noFill/>
        </p:spPr>
        <p:txBody>
          <a:bodyPr wrap="square" rtlCol="0">
            <a:spAutoFit/>
          </a:bodyPr>
          <a:lstStyle/>
          <a:p>
            <a:pPr algn="ctr"/>
            <a:r>
              <a:rPr lang="en-US" altLang="zh-CN" sz="1200" b="1" dirty="0">
                <a:latin typeface="华文楷体" panose="02010600040101010101" pitchFamily="2" charset="-122"/>
                <a:ea typeface="华文楷体" panose="02010600040101010101" pitchFamily="2" charset="-122"/>
              </a:rPr>
              <a:t>HW region B</a:t>
            </a:r>
            <a:endParaRPr lang="zh-CN" altLang="en-US" sz="1200" b="1" dirty="0">
              <a:latin typeface="华文楷体" panose="02010600040101010101" pitchFamily="2" charset="-122"/>
              <a:ea typeface="华文楷体" panose="02010600040101010101" pitchFamily="2" charset="-122"/>
            </a:endParaRPr>
          </a:p>
        </p:txBody>
      </p:sp>
      <p:sp>
        <p:nvSpPr>
          <p:cNvPr id="150" name="矩形 149"/>
          <p:cNvSpPr/>
          <p:nvPr/>
        </p:nvSpPr>
        <p:spPr>
          <a:xfrm rot="20059531">
            <a:off x="2013881" y="1462659"/>
            <a:ext cx="4291516" cy="1448660"/>
          </a:xfrm>
          <a:prstGeom prst="rect">
            <a:avLst/>
          </a:prstGeom>
          <a:solidFill>
            <a:srgbClr val="FFFF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solidFill>
                  <a:srgbClr val="C00000"/>
                </a:solidFill>
              </a:rPr>
              <a:t>该模板需要根据客户实际情况修改</a:t>
            </a:r>
          </a:p>
        </p:txBody>
      </p:sp>
    </p:spTree>
    <p:extLst>
      <p:ext uri="{BB962C8B-B14F-4D97-AF65-F5344CB8AC3E}">
        <p14:creationId xmlns:p14="http://schemas.microsoft.com/office/powerpoint/2010/main" val="2194973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480236" y="419108"/>
            <a:ext cx="4185761" cy="830997"/>
          </a:xfrm>
          <a:prstGeom prst="rect">
            <a:avLst/>
          </a:prstGeom>
          <a:noFill/>
        </p:spPr>
        <p:txBody>
          <a:bodyPr wrap="none" rtlCol="0">
            <a:spAutoFit/>
          </a:bodyPr>
          <a:lstStyle/>
          <a:p>
            <a:r>
              <a:rPr lang="zh-CN" altLang="en-US" sz="2400" b="1" dirty="0">
                <a:latin typeface="微软雅黑" panose="020B0503020204020204" pitchFamily="34" charset="-122"/>
                <a:ea typeface="微软雅黑" panose="020B0503020204020204" pitchFamily="34" charset="-122"/>
                <a:cs typeface="Lucida Sans Unicode" panose="020B0602030504020204" pitchFamily="34" charset="0"/>
              </a:rPr>
              <a:t>业务部署方式及迁移方式总览</a:t>
            </a:r>
          </a:p>
          <a:p>
            <a:endParaRPr lang="zh-CN" altLang="en-US" sz="2400" b="1" dirty="0">
              <a:latin typeface="微软雅黑" panose="020B0503020204020204" pitchFamily="34" charset="-122"/>
              <a:ea typeface="微软雅黑" panose="020B0503020204020204" pitchFamily="34" charset="-122"/>
              <a:cs typeface="Lucida Sans Unicode" panose="020B0602030504020204" pitchFamily="34" charset="0"/>
            </a:endParaRPr>
          </a:p>
        </p:txBody>
      </p:sp>
      <p:graphicFrame>
        <p:nvGraphicFramePr>
          <p:cNvPr id="153" name="表格 152"/>
          <p:cNvGraphicFramePr>
            <a:graphicFrameLocks noGrp="1"/>
          </p:cNvGraphicFramePr>
          <p:nvPr>
            <p:extLst>
              <p:ext uri="{D42A27DB-BD31-4B8C-83A1-F6EECF244321}">
                <p14:modId xmlns:p14="http://schemas.microsoft.com/office/powerpoint/2010/main" val="3711939763"/>
              </p:ext>
            </p:extLst>
          </p:nvPr>
        </p:nvGraphicFramePr>
        <p:xfrm>
          <a:off x="1345667" y="1658954"/>
          <a:ext cx="9508261" cy="2215844"/>
        </p:xfrm>
        <a:graphic>
          <a:graphicData uri="http://schemas.openxmlformats.org/drawingml/2006/table">
            <a:tbl>
              <a:tblPr firstRow="1" bandRow="1"/>
              <a:tblGrid>
                <a:gridCol w="2823032">
                  <a:extLst>
                    <a:ext uri="{9D8B030D-6E8A-4147-A177-3AD203B41FA5}">
                      <a16:colId xmlns:a16="http://schemas.microsoft.com/office/drawing/2014/main" val="20000"/>
                    </a:ext>
                  </a:extLst>
                </a:gridCol>
                <a:gridCol w="2120195">
                  <a:extLst>
                    <a:ext uri="{9D8B030D-6E8A-4147-A177-3AD203B41FA5}">
                      <a16:colId xmlns:a16="http://schemas.microsoft.com/office/drawing/2014/main" val="20001"/>
                    </a:ext>
                  </a:extLst>
                </a:gridCol>
                <a:gridCol w="2165248">
                  <a:extLst>
                    <a:ext uri="{9D8B030D-6E8A-4147-A177-3AD203B41FA5}">
                      <a16:colId xmlns:a16="http://schemas.microsoft.com/office/drawing/2014/main" val="20002"/>
                    </a:ext>
                  </a:extLst>
                </a:gridCol>
                <a:gridCol w="2399786">
                  <a:extLst>
                    <a:ext uri="{9D8B030D-6E8A-4147-A177-3AD203B41FA5}">
                      <a16:colId xmlns:a16="http://schemas.microsoft.com/office/drawing/2014/main" val="20003"/>
                    </a:ext>
                  </a:extLst>
                </a:gridCol>
              </a:tblGrid>
              <a:tr h="732019">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r>
                        <a:rPr lang="zh-CN" altLang="en-US" sz="1600" dirty="0">
                          <a:solidFill>
                            <a:schemeClr val="tx1"/>
                          </a:solidFill>
                          <a:latin typeface="微软雅黑" panose="020B0503020204020204" pitchFamily="34" charset="-122"/>
                          <a:ea typeface="微软雅黑" panose="020B0503020204020204" pitchFamily="34" charset="-122"/>
                        </a:rPr>
                        <a:t>涉及系统组件</a:t>
                      </a:r>
                      <a:r>
                        <a:rPr lang="en-US" altLang="zh-CN" sz="1600" dirty="0">
                          <a:solidFill>
                            <a:schemeClr val="tx1"/>
                          </a:solidFill>
                          <a:latin typeface="微软雅黑" panose="020B0503020204020204" pitchFamily="34" charset="-122"/>
                          <a:ea typeface="微软雅黑" panose="020B0503020204020204" pitchFamily="34" charset="-122"/>
                        </a:rPr>
                        <a:t>/</a:t>
                      </a:r>
                      <a:r>
                        <a:rPr lang="zh-CN" altLang="en-US" sz="1600" dirty="0">
                          <a:solidFill>
                            <a:schemeClr val="tx1"/>
                          </a:solidFill>
                          <a:latin typeface="微软雅黑" panose="020B0503020204020204" pitchFamily="34" charset="-122"/>
                          <a:ea typeface="微软雅黑" panose="020B0503020204020204" pitchFamily="34" charset="-122"/>
                        </a:rPr>
                        <a:t>云服务</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r>
                        <a:rPr lang="zh-CN" altLang="en-US" sz="1600" dirty="0">
                          <a:solidFill>
                            <a:schemeClr val="tx1"/>
                          </a:solidFill>
                          <a:latin typeface="微软雅黑" panose="020B0503020204020204" pitchFamily="34" charset="-122"/>
                          <a:ea typeface="微软雅黑" panose="020B0503020204020204" pitchFamily="34" charset="-122"/>
                        </a:rPr>
                        <a:t>友商云服务</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r>
                        <a:rPr lang="en-US" altLang="zh-CN" sz="1600">
                          <a:solidFill>
                            <a:schemeClr val="tx1"/>
                          </a:solidFill>
                          <a:latin typeface="微软雅黑" panose="020B0503020204020204" pitchFamily="34" charset="-122"/>
                          <a:ea typeface="微软雅黑" panose="020B0503020204020204" pitchFamily="34" charset="-122"/>
                        </a:rPr>
                        <a:t>HW</a:t>
                      </a:r>
                      <a:r>
                        <a:rPr lang="zh-CN" altLang="en-US" sz="1600">
                          <a:solidFill>
                            <a:schemeClr val="tx1"/>
                          </a:solidFill>
                          <a:latin typeface="微软雅黑" panose="020B0503020204020204" pitchFamily="34" charset="-122"/>
                          <a:ea typeface="微软雅黑" panose="020B0503020204020204" pitchFamily="34" charset="-122"/>
                        </a:rPr>
                        <a:t>云服务</a:t>
                      </a:r>
                      <a:endParaRPr lang="zh-CN" altLang="en-US" sz="1600" dirty="0">
                        <a:solidFill>
                          <a:schemeClr val="tx1"/>
                        </a:solidFill>
                        <a:latin typeface="微软雅黑" panose="020B0503020204020204" pitchFamily="34" charset="-122"/>
                        <a:ea typeface="微软雅黑" panose="020B0503020204020204" pitchFamily="34"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r>
                        <a:rPr lang="zh-CN" altLang="en-US" sz="1600">
                          <a:solidFill>
                            <a:schemeClr val="tx1"/>
                          </a:solidFill>
                          <a:latin typeface="微软雅黑" panose="020B0503020204020204" pitchFamily="34" charset="-122"/>
                          <a:ea typeface="微软雅黑" panose="020B0503020204020204" pitchFamily="34" charset="-122"/>
                        </a:rPr>
                        <a:t>迁移方式</a:t>
                      </a:r>
                      <a:endParaRPr lang="zh-CN" altLang="en-US" sz="1600" dirty="0">
                        <a:solidFill>
                          <a:schemeClr val="tx1"/>
                        </a:solidFill>
                        <a:latin typeface="微软雅黑" panose="020B0503020204020204" pitchFamily="34" charset="-122"/>
                        <a:ea typeface="微软雅黑" panose="020B0503020204020204" pitchFamily="34"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502468">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algn="l" defTabSz="914400" rtl="0" eaLnBrk="1" latinLnBrk="0" hangingPunct="1"/>
                      <a:r>
                        <a:rPr lang="zh-CN" altLang="en-US" sz="1600" kern="1200" dirty="0">
                          <a:solidFill>
                            <a:schemeClr val="tx1"/>
                          </a:solidFill>
                          <a:latin typeface="微软雅黑" panose="020B0503020204020204" pitchFamily="34" charset="-122"/>
                          <a:ea typeface="微软雅黑" panose="020B0503020204020204" pitchFamily="34" charset="-122"/>
                          <a:cs typeface="+mn-cs"/>
                        </a:rPr>
                        <a:t>应用服务</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US" altLang="zh-CN" sz="1600" dirty="0">
                          <a:solidFill>
                            <a:schemeClr val="tx1"/>
                          </a:solidFill>
                          <a:latin typeface="微软雅黑" panose="020B0503020204020204" pitchFamily="34" charset="-122"/>
                          <a:ea typeface="微软雅黑" panose="020B0503020204020204" pitchFamily="34" charset="-122"/>
                        </a:rPr>
                        <a:t>ECS</a:t>
                      </a:r>
                      <a:endParaRPr lang="zh-CN" altLang="en-US" sz="1600" dirty="0">
                        <a:solidFill>
                          <a:schemeClr val="tx1"/>
                        </a:solidFill>
                        <a:latin typeface="微软雅黑" panose="020B0503020204020204" pitchFamily="34" charset="-122"/>
                        <a:ea typeface="微软雅黑" panose="020B0503020204020204" pitchFamily="34"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600" dirty="0">
                          <a:solidFill>
                            <a:schemeClr val="tx1"/>
                          </a:solidFill>
                          <a:latin typeface="微软雅黑" panose="020B0503020204020204" pitchFamily="34" charset="-122"/>
                          <a:ea typeface="微软雅黑" panose="020B0503020204020204" pitchFamily="34" charset="-122"/>
                        </a:rPr>
                        <a:t>ECS</a:t>
                      </a:r>
                      <a:endParaRPr lang="zh-CN" altLang="en-US" sz="1600" dirty="0">
                        <a:solidFill>
                          <a:schemeClr val="tx1"/>
                        </a:solidFill>
                        <a:latin typeface="微软雅黑" panose="020B0503020204020204" pitchFamily="34" charset="-122"/>
                        <a:ea typeface="微软雅黑" panose="020B0503020204020204" pitchFamily="34"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US" altLang="zh-CN" sz="1600" dirty="0">
                          <a:solidFill>
                            <a:schemeClr val="tx1"/>
                          </a:solidFill>
                          <a:latin typeface="微软雅黑" panose="020B0503020204020204" pitchFamily="34" charset="-122"/>
                          <a:ea typeface="微软雅黑" panose="020B0503020204020204" pitchFamily="34" charset="-122"/>
                        </a:rPr>
                        <a:t>SMS</a:t>
                      </a:r>
                      <a:r>
                        <a:rPr lang="zh-CN" altLang="en-US" sz="1600" dirty="0">
                          <a:solidFill>
                            <a:schemeClr val="tx1"/>
                          </a:solidFill>
                          <a:latin typeface="微软雅黑" panose="020B0503020204020204" pitchFamily="34" charset="-122"/>
                          <a:ea typeface="微软雅黑" panose="020B0503020204020204" pitchFamily="34" charset="-122"/>
                        </a:rPr>
                        <a:t>工具</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422252">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600" kern="1200" dirty="0">
                          <a:solidFill>
                            <a:schemeClr val="tx1"/>
                          </a:solidFill>
                          <a:latin typeface="微软雅黑" panose="020B0503020204020204" pitchFamily="34" charset="-122"/>
                          <a:ea typeface="微软雅黑" panose="020B0503020204020204" pitchFamily="34" charset="-122"/>
                          <a:cs typeface="+mn-cs"/>
                        </a:rPr>
                        <a:t>对象存储</a:t>
                      </a:r>
                      <a:endParaRPr lang="en-US" altLang="zh-CN" sz="16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US" altLang="zh-CN" sz="1600" dirty="0">
                          <a:solidFill>
                            <a:schemeClr val="tx1"/>
                          </a:solidFill>
                          <a:latin typeface="微软雅黑" panose="020B0503020204020204" pitchFamily="34" charset="-122"/>
                          <a:ea typeface="微软雅黑" panose="020B0503020204020204" pitchFamily="34" charset="-122"/>
                        </a:rPr>
                        <a:t>OSS</a:t>
                      </a:r>
                      <a:endParaRPr lang="zh-CN" altLang="en-US" sz="1600" dirty="0">
                        <a:solidFill>
                          <a:schemeClr val="tx1"/>
                        </a:solidFill>
                        <a:latin typeface="微软雅黑" panose="020B0503020204020204" pitchFamily="34" charset="-122"/>
                        <a:ea typeface="微软雅黑" panose="020B0503020204020204" pitchFamily="34"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US" altLang="zh-CN" sz="1600" kern="1200" dirty="0">
                          <a:solidFill>
                            <a:schemeClr val="tx1"/>
                          </a:solidFill>
                          <a:latin typeface="微软雅黑" panose="020B0503020204020204" pitchFamily="34" charset="-122"/>
                          <a:ea typeface="微软雅黑" panose="020B0503020204020204" pitchFamily="34" charset="-122"/>
                          <a:cs typeface="+mn-cs"/>
                        </a:rPr>
                        <a:t>OBS</a:t>
                      </a:r>
                      <a:endParaRPr lang="zh-CN" altLang="en-US" sz="16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600" dirty="0">
                          <a:solidFill>
                            <a:schemeClr val="tx1"/>
                          </a:solidFill>
                          <a:latin typeface="微软雅黑" panose="020B0503020204020204" pitchFamily="34" charset="-122"/>
                          <a:ea typeface="微软雅黑" panose="020B0503020204020204" pitchFamily="34" charset="-122"/>
                        </a:rPr>
                        <a:t>OMS</a:t>
                      </a:r>
                      <a:r>
                        <a:rPr lang="zh-CN" altLang="en-US" sz="1600" dirty="0">
                          <a:solidFill>
                            <a:schemeClr val="tx1"/>
                          </a:solidFill>
                          <a:latin typeface="微软雅黑" panose="020B0503020204020204" pitchFamily="34" charset="-122"/>
                          <a:ea typeface="微软雅黑" panose="020B0503020204020204" pitchFamily="34" charset="-122"/>
                        </a:rPr>
                        <a:t>工具</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559105">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600" kern="1200" dirty="0">
                          <a:solidFill>
                            <a:schemeClr val="tx1"/>
                          </a:solidFill>
                          <a:latin typeface="微软雅黑" panose="020B0503020204020204" pitchFamily="34" charset="-122"/>
                          <a:ea typeface="微软雅黑" panose="020B0503020204020204" pitchFamily="34" charset="-122"/>
                          <a:cs typeface="+mn-cs"/>
                        </a:rPr>
                        <a:t>文件存储</a:t>
                      </a:r>
                      <a:endParaRPr lang="en-US" altLang="zh-CN" sz="16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US" altLang="zh-CN" sz="1600" dirty="0">
                          <a:solidFill>
                            <a:schemeClr val="tx1"/>
                          </a:solidFill>
                          <a:latin typeface="微软雅黑" panose="020B0503020204020204" pitchFamily="34" charset="-122"/>
                          <a:ea typeface="微软雅黑" panose="020B0503020204020204" pitchFamily="34" charset="-122"/>
                        </a:rPr>
                        <a:t>NAS</a:t>
                      </a:r>
                      <a:endParaRPr lang="zh-CN" altLang="en-US" sz="1600" dirty="0">
                        <a:solidFill>
                          <a:schemeClr val="tx1"/>
                        </a:solidFill>
                        <a:latin typeface="微软雅黑" panose="020B0503020204020204" pitchFamily="34" charset="-122"/>
                        <a:ea typeface="微软雅黑" panose="020B0503020204020204" pitchFamily="34"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US" altLang="zh-CN" sz="1600" dirty="0">
                          <a:solidFill>
                            <a:schemeClr val="tx1"/>
                          </a:solidFill>
                          <a:latin typeface="微软雅黑" panose="020B0503020204020204" pitchFamily="34" charset="-122"/>
                          <a:ea typeface="微软雅黑" panose="020B0503020204020204" pitchFamily="34" charset="-122"/>
                        </a:rPr>
                        <a:t>SFS</a:t>
                      </a:r>
                      <a:endParaRPr lang="zh-CN" altLang="en-US" sz="1600" dirty="0">
                        <a:solidFill>
                          <a:schemeClr val="tx1"/>
                        </a:solidFill>
                        <a:latin typeface="微软雅黑" panose="020B0503020204020204" pitchFamily="34" charset="-122"/>
                        <a:ea typeface="微软雅黑" panose="020B0503020204020204" pitchFamily="34"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US" altLang="zh-CN" sz="1600" dirty="0" err="1">
                          <a:solidFill>
                            <a:schemeClr val="tx1"/>
                          </a:solidFill>
                          <a:latin typeface="微软雅黑" panose="020B0503020204020204" pitchFamily="34" charset="-122"/>
                          <a:ea typeface="微软雅黑" panose="020B0503020204020204" pitchFamily="34" charset="-122"/>
                        </a:rPr>
                        <a:t>Rclone</a:t>
                      </a:r>
                      <a:r>
                        <a:rPr lang="zh-CN" altLang="en-US" sz="1600" dirty="0">
                          <a:solidFill>
                            <a:schemeClr val="tx1"/>
                          </a:solidFill>
                          <a:latin typeface="微软雅黑" panose="020B0503020204020204" pitchFamily="34" charset="-122"/>
                          <a:ea typeface="微软雅黑" panose="020B0503020204020204" pitchFamily="34" charset="-122"/>
                        </a:rPr>
                        <a:t>工具</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
        <p:nvSpPr>
          <p:cNvPr id="4" name="矩形 3"/>
          <p:cNvSpPr/>
          <p:nvPr/>
        </p:nvSpPr>
        <p:spPr>
          <a:xfrm rot="20059531">
            <a:off x="2911029" y="1859472"/>
            <a:ext cx="4291516" cy="1448660"/>
          </a:xfrm>
          <a:prstGeom prst="rect">
            <a:avLst/>
          </a:prstGeom>
          <a:solidFill>
            <a:srgbClr val="FFFF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solidFill>
                  <a:srgbClr val="C00000"/>
                </a:solidFill>
              </a:rPr>
              <a:t>该模板需要根据客户实际情况修改</a:t>
            </a:r>
          </a:p>
        </p:txBody>
      </p:sp>
    </p:spTree>
    <p:extLst>
      <p:ext uri="{BB962C8B-B14F-4D97-AF65-F5344CB8AC3E}">
        <p14:creationId xmlns:p14="http://schemas.microsoft.com/office/powerpoint/2010/main" val="1863260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圆角矩形 26"/>
          <p:cNvSpPr/>
          <p:nvPr/>
        </p:nvSpPr>
        <p:spPr>
          <a:xfrm>
            <a:off x="4275391" y="581209"/>
            <a:ext cx="2196581" cy="6047097"/>
          </a:xfrm>
          <a:prstGeom prst="roundRect">
            <a:avLst/>
          </a:prstGeom>
          <a:solidFill>
            <a:schemeClr val="bg1"/>
          </a:solidFill>
          <a:ln>
            <a:solidFill>
              <a:schemeClr val="accent6">
                <a:lumMod val="60000"/>
                <a:lumOff val="4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685"/>
            <a:endParaRPr lang="zh-CN" altLang="en-US" sz="1200" b="1">
              <a:solidFill>
                <a:srgbClr val="FFFFFF"/>
              </a:solidFill>
              <a:latin typeface="微软雅黑" panose="020B0503020204020204" pitchFamily="34" charset="-122"/>
              <a:ea typeface="微软雅黑" panose="020B0503020204020204" pitchFamily="34" charset="-122"/>
            </a:endParaRPr>
          </a:p>
        </p:txBody>
      </p:sp>
      <p:sp>
        <p:nvSpPr>
          <p:cNvPr id="24" name="文本框 23"/>
          <p:cNvSpPr txBox="1"/>
          <p:nvPr/>
        </p:nvSpPr>
        <p:spPr>
          <a:xfrm>
            <a:off x="480236" y="62492"/>
            <a:ext cx="1415772" cy="461665"/>
          </a:xfrm>
          <a:prstGeom prst="rect">
            <a:avLst/>
          </a:prstGeom>
          <a:noFill/>
        </p:spPr>
        <p:txBody>
          <a:bodyPr wrap="none" rtlCol="0">
            <a:spAutoFit/>
          </a:bodyPr>
          <a:lstStyle/>
          <a:p>
            <a:r>
              <a:rPr lang="zh-CN" altLang="en-US" sz="2400" b="1" dirty="0">
                <a:latin typeface="微软雅黑" panose="020B0503020204020204" pitchFamily="34" charset="-122"/>
                <a:ea typeface="微软雅黑" panose="020B0503020204020204" pitchFamily="34" charset="-122"/>
                <a:cs typeface="Lucida Sans Unicode" panose="020B0602030504020204" pitchFamily="34" charset="0"/>
              </a:rPr>
              <a:t>迁移流程</a:t>
            </a:r>
          </a:p>
        </p:txBody>
      </p:sp>
      <p:sp>
        <p:nvSpPr>
          <p:cNvPr id="97" name="圆角矩形 96"/>
          <p:cNvSpPr/>
          <p:nvPr/>
        </p:nvSpPr>
        <p:spPr>
          <a:xfrm>
            <a:off x="4686703" y="1991773"/>
            <a:ext cx="1517184" cy="679565"/>
          </a:xfrm>
          <a:prstGeom prst="roundRect">
            <a:avLst/>
          </a:prstGeom>
          <a:no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799"/>
          </a:p>
        </p:txBody>
      </p:sp>
      <p:sp>
        <p:nvSpPr>
          <p:cNvPr id="26" name="圆角矩形 25"/>
          <p:cNvSpPr/>
          <p:nvPr/>
        </p:nvSpPr>
        <p:spPr>
          <a:xfrm>
            <a:off x="856810" y="581209"/>
            <a:ext cx="2196581" cy="6047097"/>
          </a:xfrm>
          <a:prstGeom prst="roundRect">
            <a:avLst/>
          </a:prstGeom>
          <a:solidFill>
            <a:schemeClr val="bg1"/>
          </a:solidFill>
          <a:ln>
            <a:solidFill>
              <a:schemeClr val="accent6">
                <a:lumMod val="60000"/>
                <a:lumOff val="4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685"/>
            <a:endParaRPr lang="zh-CN" altLang="en-US" sz="1200" b="1">
              <a:solidFill>
                <a:srgbClr val="FFFFFF"/>
              </a:solidFill>
              <a:latin typeface="微软雅黑" panose="020B0503020204020204" pitchFamily="34" charset="-122"/>
              <a:ea typeface="微软雅黑" panose="020B0503020204020204" pitchFamily="34" charset="-122"/>
            </a:endParaRPr>
          </a:p>
        </p:txBody>
      </p:sp>
      <p:sp>
        <p:nvSpPr>
          <p:cNvPr id="28" name="圆角矩形 27"/>
          <p:cNvSpPr/>
          <p:nvPr/>
        </p:nvSpPr>
        <p:spPr bwMode="auto">
          <a:xfrm>
            <a:off x="1146994" y="2152228"/>
            <a:ext cx="1383250" cy="285318"/>
          </a:xfrm>
          <a:prstGeom prst="roundRect">
            <a:avLst/>
          </a:prstGeom>
          <a:noFill/>
          <a:ln w="9525" cap="flat" cmpd="sng" algn="ctr">
            <a:solidFill>
              <a:schemeClr val="accent1"/>
            </a:solidFill>
            <a:prstDash val="solid"/>
            <a:round/>
            <a:headEnd type="none" w="med" len="med"/>
            <a:tailEnd type="none" w="med" len="med"/>
          </a:ln>
          <a:effectLst/>
        </p:spPr>
        <p:txBody>
          <a:bodyPr vert="horz" wrap="square" lIns="68576" tIns="34288" rIns="68576" bIns="34288" numCol="1" rtlCol="0" anchor="t" anchorCtr="0" compatLnSpc="1">
            <a:prstTxWarp prst="textNoShape">
              <a:avLst/>
            </a:prstTxWarp>
          </a:bodyPr>
          <a:lstStyle/>
          <a:p>
            <a:pPr algn="ctr" defTabSz="685685">
              <a:buClr>
                <a:srgbClr val="CC9900"/>
              </a:buClr>
            </a:pPr>
            <a:r>
              <a:rPr lang="en-US" sz="1200" b="1" dirty="0">
                <a:solidFill>
                  <a:srgbClr val="000000"/>
                </a:solidFill>
                <a:latin typeface="微软雅黑" panose="020B0503020204020204" pitchFamily="34" charset="-122"/>
                <a:ea typeface="微软雅黑" panose="020B0503020204020204" pitchFamily="34" charset="-122"/>
              </a:rPr>
              <a:t>ELB</a:t>
            </a:r>
          </a:p>
        </p:txBody>
      </p:sp>
      <p:sp>
        <p:nvSpPr>
          <p:cNvPr id="30" name="圆角矩形 29"/>
          <p:cNvSpPr/>
          <p:nvPr/>
        </p:nvSpPr>
        <p:spPr bwMode="auto">
          <a:xfrm>
            <a:off x="1207477" y="3789663"/>
            <a:ext cx="1383250" cy="285318"/>
          </a:xfrm>
          <a:prstGeom prst="roundRect">
            <a:avLst/>
          </a:prstGeom>
          <a:noFill/>
          <a:ln w="9525" cap="flat" cmpd="sng" algn="ctr">
            <a:solidFill>
              <a:schemeClr val="accent1"/>
            </a:solidFill>
            <a:prstDash val="solid"/>
            <a:round/>
            <a:headEnd type="none" w="med" len="med"/>
            <a:tailEnd type="none" w="med" len="med"/>
          </a:ln>
          <a:effectLst/>
        </p:spPr>
        <p:txBody>
          <a:bodyPr vert="horz" wrap="square" lIns="68576" tIns="34288" rIns="68576" bIns="34288" numCol="1" rtlCol="0" anchor="t" anchorCtr="0" compatLnSpc="1">
            <a:prstTxWarp prst="textNoShape">
              <a:avLst/>
            </a:prstTxWarp>
          </a:bodyPr>
          <a:lstStyle/>
          <a:p>
            <a:pPr algn="ctr" defTabSz="685685">
              <a:buClr>
                <a:srgbClr val="CC9900"/>
              </a:buClr>
            </a:pPr>
            <a:r>
              <a:rPr lang="en-US" altLang="zh-CN" sz="1200" b="1" dirty="0">
                <a:solidFill>
                  <a:srgbClr val="000000"/>
                </a:solidFill>
                <a:latin typeface="微软雅黑" panose="020B0503020204020204" pitchFamily="34" charset="-122"/>
                <a:ea typeface="微软雅黑" panose="020B0503020204020204" pitchFamily="34" charset="-122"/>
              </a:rPr>
              <a:t>MySQL/Aurora</a:t>
            </a:r>
          </a:p>
          <a:p>
            <a:pPr algn="ctr" defTabSz="685685">
              <a:buClr>
                <a:srgbClr val="CC9900"/>
              </a:buClr>
            </a:pPr>
            <a:endParaRPr lang="en-US" sz="1200" b="1" dirty="0">
              <a:solidFill>
                <a:srgbClr val="000000"/>
              </a:solidFill>
              <a:latin typeface="微软雅黑" panose="020B0503020204020204" pitchFamily="34" charset="-122"/>
              <a:ea typeface="微软雅黑" panose="020B0503020204020204" pitchFamily="34" charset="-122"/>
            </a:endParaRPr>
          </a:p>
        </p:txBody>
      </p:sp>
      <p:sp>
        <p:nvSpPr>
          <p:cNvPr id="34" name="TextBox 85"/>
          <p:cNvSpPr txBox="1"/>
          <p:nvPr/>
        </p:nvSpPr>
        <p:spPr>
          <a:xfrm>
            <a:off x="1186080" y="653198"/>
            <a:ext cx="1506392" cy="276927"/>
          </a:xfrm>
          <a:prstGeom prst="rect">
            <a:avLst/>
          </a:prstGeom>
          <a:solidFill>
            <a:schemeClr val="accent6">
              <a:lumMod val="20000"/>
              <a:lumOff val="80000"/>
            </a:schemeClr>
          </a:solidFill>
          <a:ln>
            <a:solidFill>
              <a:schemeClr val="accent6">
                <a:lumMod val="40000"/>
                <a:lumOff val="60000"/>
              </a:schemeClr>
            </a:solidFill>
          </a:ln>
        </p:spPr>
        <p:txBody>
          <a:bodyPr wrap="square" rtlCol="0">
            <a:spAutoFit/>
          </a:bodyPr>
          <a:lstStyle/>
          <a:p>
            <a:pPr algn="ctr" defTabSz="685685"/>
            <a:r>
              <a:rPr lang="zh-CN" altLang="en-US" sz="1200" b="1" dirty="0">
                <a:solidFill>
                  <a:srgbClr val="000000"/>
                </a:solidFill>
                <a:latin typeface="微软雅黑" panose="020B0503020204020204" pitchFamily="34" charset="-122"/>
                <a:ea typeface="微软雅黑" panose="020B0503020204020204" pitchFamily="34" charset="-122"/>
              </a:rPr>
              <a:t>源端（</a:t>
            </a:r>
            <a:r>
              <a:rPr lang="en-US" altLang="zh-CN" sz="1200" b="1" dirty="0">
                <a:solidFill>
                  <a:srgbClr val="000000"/>
                </a:solidFill>
                <a:latin typeface="微软雅黑" panose="020B0503020204020204" pitchFamily="34" charset="-122"/>
                <a:ea typeface="微软雅黑" panose="020B0503020204020204" pitchFamily="34" charset="-122"/>
              </a:rPr>
              <a:t> AWS</a:t>
            </a:r>
            <a:r>
              <a:rPr lang="zh-CN" altLang="en-US" sz="1200" b="1" dirty="0">
                <a:solidFill>
                  <a:srgbClr val="000000"/>
                </a:solidFill>
                <a:latin typeface="微软雅黑" panose="020B0503020204020204" pitchFamily="34" charset="-122"/>
                <a:ea typeface="微软雅黑" panose="020B0503020204020204" pitchFamily="34" charset="-122"/>
              </a:rPr>
              <a:t>）</a:t>
            </a:r>
          </a:p>
        </p:txBody>
      </p:sp>
      <p:sp>
        <p:nvSpPr>
          <p:cNvPr id="35" name="TextBox 86"/>
          <p:cNvSpPr txBox="1"/>
          <p:nvPr/>
        </p:nvSpPr>
        <p:spPr>
          <a:xfrm>
            <a:off x="4558137" y="653198"/>
            <a:ext cx="1657363" cy="276927"/>
          </a:xfrm>
          <a:prstGeom prst="rect">
            <a:avLst/>
          </a:prstGeom>
          <a:solidFill>
            <a:schemeClr val="accent6">
              <a:lumMod val="20000"/>
              <a:lumOff val="80000"/>
            </a:schemeClr>
          </a:solidFill>
          <a:ln>
            <a:solidFill>
              <a:schemeClr val="accent6">
                <a:lumMod val="40000"/>
                <a:lumOff val="60000"/>
              </a:schemeClr>
            </a:solidFill>
          </a:ln>
        </p:spPr>
        <p:txBody>
          <a:bodyPr wrap="square" rtlCol="0">
            <a:spAutoFit/>
          </a:bodyPr>
          <a:lstStyle/>
          <a:p>
            <a:pPr algn="ctr" defTabSz="685685"/>
            <a:r>
              <a:rPr lang="zh-CN" altLang="en-US" sz="1200" b="1" dirty="0">
                <a:solidFill>
                  <a:srgbClr val="000000"/>
                </a:solidFill>
                <a:latin typeface="微软雅黑" panose="020B0503020204020204" pitchFamily="34" charset="-122"/>
                <a:ea typeface="微软雅黑" panose="020B0503020204020204" pitchFamily="34" charset="-122"/>
              </a:rPr>
              <a:t>目标端（华为云）</a:t>
            </a:r>
          </a:p>
        </p:txBody>
      </p:sp>
      <p:sp>
        <p:nvSpPr>
          <p:cNvPr id="36" name="椭圆 35"/>
          <p:cNvSpPr/>
          <p:nvPr/>
        </p:nvSpPr>
        <p:spPr>
          <a:xfrm>
            <a:off x="7393268" y="581208"/>
            <a:ext cx="324018" cy="324018"/>
          </a:xfrm>
          <a:prstGeom prst="ellipse">
            <a:avLst/>
          </a:prstGeom>
          <a:solidFill>
            <a:schemeClr val="accent6">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685"/>
            <a:r>
              <a:rPr lang="en-US" altLang="zh-CN" sz="1400" dirty="0">
                <a:solidFill>
                  <a:srgbClr val="000000"/>
                </a:solidFill>
                <a:latin typeface="微软雅黑"/>
              </a:rPr>
              <a:t>0</a:t>
            </a:r>
            <a:endParaRPr lang="zh-CN" altLang="en-US" sz="1400" dirty="0">
              <a:solidFill>
                <a:srgbClr val="000000"/>
              </a:solidFill>
              <a:latin typeface="微软雅黑"/>
            </a:endParaRPr>
          </a:p>
        </p:txBody>
      </p:sp>
      <p:sp>
        <p:nvSpPr>
          <p:cNvPr id="37" name="椭圆 36"/>
          <p:cNvSpPr/>
          <p:nvPr/>
        </p:nvSpPr>
        <p:spPr>
          <a:xfrm>
            <a:off x="7393268" y="1995527"/>
            <a:ext cx="324018" cy="324018"/>
          </a:xfrm>
          <a:prstGeom prst="ellipse">
            <a:avLst/>
          </a:prstGeom>
          <a:solidFill>
            <a:schemeClr val="accent6">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685"/>
            <a:r>
              <a:rPr lang="en-US" altLang="zh-CN" sz="1400" dirty="0">
                <a:solidFill>
                  <a:srgbClr val="000000"/>
                </a:solidFill>
                <a:latin typeface="微软雅黑"/>
              </a:rPr>
              <a:t>1</a:t>
            </a:r>
            <a:endParaRPr lang="zh-CN" altLang="en-US" sz="1400" dirty="0">
              <a:solidFill>
                <a:srgbClr val="000000"/>
              </a:solidFill>
              <a:latin typeface="微软雅黑"/>
            </a:endParaRPr>
          </a:p>
        </p:txBody>
      </p:sp>
      <p:sp>
        <p:nvSpPr>
          <p:cNvPr id="38" name="椭圆 37"/>
          <p:cNvSpPr/>
          <p:nvPr/>
        </p:nvSpPr>
        <p:spPr>
          <a:xfrm>
            <a:off x="7391806" y="5073007"/>
            <a:ext cx="324018" cy="324018"/>
          </a:xfrm>
          <a:prstGeom prst="ellipse">
            <a:avLst/>
          </a:prstGeom>
          <a:solidFill>
            <a:schemeClr val="accent6">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685"/>
            <a:r>
              <a:rPr lang="en-US" altLang="zh-CN" sz="1400" dirty="0">
                <a:solidFill>
                  <a:srgbClr val="000000"/>
                </a:solidFill>
                <a:latin typeface="微软雅黑"/>
              </a:rPr>
              <a:t>3</a:t>
            </a:r>
            <a:endParaRPr lang="zh-CN" altLang="en-US" sz="1400" dirty="0">
              <a:solidFill>
                <a:srgbClr val="000000"/>
              </a:solidFill>
              <a:latin typeface="微软雅黑"/>
            </a:endParaRPr>
          </a:p>
        </p:txBody>
      </p:sp>
      <p:sp>
        <p:nvSpPr>
          <p:cNvPr id="39" name="椭圆 38"/>
          <p:cNvSpPr/>
          <p:nvPr/>
        </p:nvSpPr>
        <p:spPr>
          <a:xfrm>
            <a:off x="7391806" y="6121963"/>
            <a:ext cx="324018" cy="324018"/>
          </a:xfrm>
          <a:prstGeom prst="ellipse">
            <a:avLst/>
          </a:prstGeom>
          <a:solidFill>
            <a:schemeClr val="accent6">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685"/>
            <a:r>
              <a:rPr lang="en-US" altLang="zh-CN" sz="1400" dirty="0">
                <a:solidFill>
                  <a:srgbClr val="000000"/>
                </a:solidFill>
                <a:latin typeface="微软雅黑"/>
              </a:rPr>
              <a:t>4</a:t>
            </a:r>
            <a:endParaRPr lang="zh-CN" altLang="en-US" sz="1400" dirty="0">
              <a:solidFill>
                <a:srgbClr val="000000"/>
              </a:solidFill>
              <a:latin typeface="微软雅黑"/>
            </a:endParaRPr>
          </a:p>
        </p:txBody>
      </p:sp>
      <p:sp>
        <p:nvSpPr>
          <p:cNvPr id="40" name="圆角矩形 39"/>
          <p:cNvSpPr/>
          <p:nvPr/>
        </p:nvSpPr>
        <p:spPr>
          <a:xfrm>
            <a:off x="7688878" y="608212"/>
            <a:ext cx="3890995" cy="242189"/>
          </a:xfrm>
          <a:prstGeom prst="roundRect">
            <a:avLst/>
          </a:prstGeom>
          <a:solidFill>
            <a:schemeClr val="accent6">
              <a:lumMod val="20000"/>
              <a:lumOff val="80000"/>
              <a:alpha val="5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685685"/>
            <a:r>
              <a:rPr lang="zh-CN" altLang="en-US" sz="1400" dirty="0">
                <a:solidFill>
                  <a:srgbClr val="000000"/>
                </a:solidFill>
                <a:latin typeface="微软雅黑" panose="020B0503020204020204" pitchFamily="34" charset="-122"/>
                <a:ea typeface="微软雅黑" panose="020B0503020204020204" pitchFamily="34" charset="-122"/>
              </a:rPr>
              <a:t>方案阶段（维护窗口前</a:t>
            </a:r>
            <a:r>
              <a:rPr lang="en-US" altLang="zh-CN" sz="1400" dirty="0">
                <a:solidFill>
                  <a:srgbClr val="000000"/>
                </a:solidFill>
                <a:latin typeface="微软雅黑" panose="020B0503020204020204" pitchFamily="34" charset="-122"/>
                <a:ea typeface="微软雅黑" panose="020B0503020204020204" pitchFamily="34" charset="-122"/>
              </a:rPr>
              <a:t>3</a:t>
            </a:r>
            <a:r>
              <a:rPr lang="zh-CN" altLang="en-US" sz="1400" dirty="0">
                <a:solidFill>
                  <a:srgbClr val="000000"/>
                </a:solidFill>
                <a:latin typeface="微软雅黑" panose="020B0503020204020204" pitchFamily="34" charset="-122"/>
                <a:ea typeface="微软雅黑" panose="020B0503020204020204" pitchFamily="34" charset="-122"/>
              </a:rPr>
              <a:t>周）</a:t>
            </a:r>
          </a:p>
        </p:txBody>
      </p:sp>
      <p:sp>
        <p:nvSpPr>
          <p:cNvPr id="41" name="圆角矩形 40"/>
          <p:cNvSpPr/>
          <p:nvPr/>
        </p:nvSpPr>
        <p:spPr>
          <a:xfrm>
            <a:off x="7688878" y="2022527"/>
            <a:ext cx="3894330" cy="246824"/>
          </a:xfrm>
          <a:prstGeom prst="roundRect">
            <a:avLst/>
          </a:prstGeom>
          <a:solidFill>
            <a:schemeClr val="accent6">
              <a:lumMod val="20000"/>
              <a:lumOff val="80000"/>
              <a:alpha val="5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685685"/>
            <a:r>
              <a:rPr lang="zh-CN" altLang="en-US" sz="1400" dirty="0">
                <a:solidFill>
                  <a:srgbClr val="000000"/>
                </a:solidFill>
                <a:latin typeface="微软雅黑" panose="020B0503020204020204" pitchFamily="34" charset="-122"/>
                <a:ea typeface="微软雅黑" panose="020B0503020204020204" pitchFamily="34" charset="-122"/>
              </a:rPr>
              <a:t>准备目标端资源（维护窗口前</a:t>
            </a:r>
            <a:r>
              <a:rPr lang="en-US" altLang="zh-CN" sz="1400" dirty="0">
                <a:solidFill>
                  <a:srgbClr val="000000"/>
                </a:solidFill>
                <a:latin typeface="微软雅黑" panose="020B0503020204020204" pitchFamily="34" charset="-122"/>
                <a:ea typeface="微软雅黑" panose="020B0503020204020204" pitchFamily="34" charset="-122"/>
              </a:rPr>
              <a:t>2</a:t>
            </a:r>
            <a:r>
              <a:rPr lang="zh-CN" altLang="en-US" sz="1400" dirty="0">
                <a:solidFill>
                  <a:srgbClr val="000000"/>
                </a:solidFill>
                <a:latin typeface="微软雅黑" panose="020B0503020204020204" pitchFamily="34" charset="-122"/>
                <a:ea typeface="微软雅黑" panose="020B0503020204020204" pitchFamily="34" charset="-122"/>
              </a:rPr>
              <a:t>周）</a:t>
            </a:r>
          </a:p>
        </p:txBody>
      </p:sp>
      <p:sp>
        <p:nvSpPr>
          <p:cNvPr id="42" name="TextBox 112"/>
          <p:cNvSpPr txBox="1"/>
          <p:nvPr/>
        </p:nvSpPr>
        <p:spPr>
          <a:xfrm>
            <a:off x="7628363" y="2251856"/>
            <a:ext cx="4370755" cy="738344"/>
          </a:xfrm>
          <a:prstGeom prst="rect">
            <a:avLst/>
          </a:prstGeom>
          <a:noFill/>
        </p:spPr>
        <p:txBody>
          <a:bodyPr wrap="square" rtlCol="0">
            <a:spAutoFit/>
          </a:bodyPr>
          <a:lstStyle/>
          <a:p>
            <a:pPr defTabSz="685685">
              <a:lnSpc>
                <a:spcPct val="120000"/>
              </a:lnSpc>
              <a:buFont typeface="Wingdings" pitchFamily="2" charset="2"/>
              <a:buChar char="l"/>
            </a:pPr>
            <a:r>
              <a:rPr lang="zh-CN" altLang="en-US" sz="1200" dirty="0">
                <a:solidFill>
                  <a:srgbClr val="000000"/>
                </a:solidFill>
                <a:latin typeface="微软雅黑" panose="020B0503020204020204" pitchFamily="34" charset="-122"/>
                <a:ea typeface="微软雅黑" panose="020B0503020204020204" pitchFamily="34" charset="-122"/>
              </a:rPr>
              <a:t>创建</a:t>
            </a:r>
            <a:r>
              <a:rPr lang="en-US" altLang="zh-CN" sz="1200" dirty="0">
                <a:solidFill>
                  <a:srgbClr val="000000"/>
                </a:solidFill>
                <a:latin typeface="微软雅黑" panose="020B0503020204020204" pitchFamily="34" charset="-122"/>
                <a:ea typeface="微软雅黑" panose="020B0503020204020204" pitchFamily="34" charset="-122"/>
              </a:rPr>
              <a:t>VPC</a:t>
            </a:r>
            <a:r>
              <a:rPr lang="zh-CN" altLang="en-US" sz="1200" dirty="0">
                <a:solidFill>
                  <a:srgbClr val="000000"/>
                </a:solidFill>
                <a:latin typeface="微软雅黑" panose="020B0503020204020204" pitchFamily="34" charset="-122"/>
                <a:ea typeface="微软雅黑" panose="020B0503020204020204" pitchFamily="34" charset="-122"/>
              </a:rPr>
              <a:t>、子网、安全组、虚拟机、</a:t>
            </a:r>
            <a:r>
              <a:rPr lang="en-US" altLang="zh-CN" sz="1200" dirty="0">
                <a:solidFill>
                  <a:srgbClr val="000000"/>
                </a:solidFill>
                <a:latin typeface="微软雅黑" panose="020B0503020204020204" pitchFamily="34" charset="-122"/>
                <a:ea typeface="微软雅黑" panose="020B0503020204020204" pitchFamily="34" charset="-122"/>
              </a:rPr>
              <a:t>RDS</a:t>
            </a:r>
            <a:r>
              <a:rPr lang="zh-CN" altLang="en-US" sz="1200" dirty="0">
                <a:solidFill>
                  <a:srgbClr val="000000"/>
                </a:solidFill>
                <a:latin typeface="微软雅黑" panose="020B0503020204020204" pitchFamily="34" charset="-122"/>
                <a:ea typeface="微软雅黑" panose="020B0503020204020204" pitchFamily="34" charset="-122"/>
              </a:rPr>
              <a:t>等</a:t>
            </a:r>
          </a:p>
          <a:p>
            <a:pPr defTabSz="685685">
              <a:lnSpc>
                <a:spcPct val="120000"/>
              </a:lnSpc>
              <a:buFont typeface="Wingdings" pitchFamily="2" charset="2"/>
              <a:buChar char="l"/>
            </a:pPr>
            <a:r>
              <a:rPr lang="zh-CN" altLang="en-US" sz="1200" dirty="0">
                <a:solidFill>
                  <a:srgbClr val="000000"/>
                </a:solidFill>
                <a:latin typeface="微软雅黑" panose="020B0503020204020204" pitchFamily="34" charset="-122"/>
                <a:ea typeface="微软雅黑" panose="020B0503020204020204" pitchFamily="34" charset="-122"/>
              </a:rPr>
              <a:t>备份目标端</a:t>
            </a:r>
            <a:endParaRPr lang="en-US" altLang="zh-CN" sz="1200" dirty="0">
              <a:solidFill>
                <a:srgbClr val="000000"/>
              </a:solidFill>
              <a:latin typeface="微软雅黑" panose="020B0503020204020204" pitchFamily="34" charset="-122"/>
              <a:ea typeface="微软雅黑" panose="020B0503020204020204" pitchFamily="34" charset="-122"/>
            </a:endParaRPr>
          </a:p>
          <a:p>
            <a:pPr defTabSz="685685">
              <a:lnSpc>
                <a:spcPct val="120000"/>
              </a:lnSpc>
              <a:buFont typeface="Wingdings" pitchFamily="2" charset="2"/>
              <a:buChar char="l"/>
            </a:pPr>
            <a:r>
              <a:rPr lang="zh-CN" altLang="en-US" sz="1200" dirty="0">
                <a:solidFill>
                  <a:srgbClr val="000000"/>
                </a:solidFill>
                <a:latin typeface="微软雅黑" panose="020B0503020204020204" pitchFamily="34" charset="-122"/>
                <a:ea typeface="微软雅黑" panose="020B0503020204020204" pitchFamily="34" charset="-122"/>
              </a:rPr>
              <a:t>配置源和目标端，打通迁移传输网络，配置带宽</a:t>
            </a:r>
          </a:p>
        </p:txBody>
      </p:sp>
      <p:sp>
        <p:nvSpPr>
          <p:cNvPr id="43" name="圆角矩形 42"/>
          <p:cNvSpPr/>
          <p:nvPr/>
        </p:nvSpPr>
        <p:spPr>
          <a:xfrm>
            <a:off x="7687416" y="5100008"/>
            <a:ext cx="3894330" cy="246824"/>
          </a:xfrm>
          <a:prstGeom prst="roundRect">
            <a:avLst/>
          </a:prstGeom>
          <a:solidFill>
            <a:schemeClr val="accent6">
              <a:lumMod val="20000"/>
              <a:lumOff val="80000"/>
              <a:alpha val="5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685685"/>
            <a:r>
              <a:rPr lang="zh-CN" altLang="en-US" sz="1400" dirty="0">
                <a:solidFill>
                  <a:srgbClr val="000000"/>
                </a:solidFill>
                <a:latin typeface="微软雅黑" panose="020B0503020204020204" pitchFamily="34" charset="-122"/>
                <a:ea typeface="微软雅黑" panose="020B0503020204020204" pitchFamily="34" charset="-122"/>
              </a:rPr>
              <a:t>增量数据迁移及业务切换（维护窗口）</a:t>
            </a:r>
          </a:p>
        </p:txBody>
      </p:sp>
      <p:sp>
        <p:nvSpPr>
          <p:cNvPr id="44" name="圆角矩形 43"/>
          <p:cNvSpPr/>
          <p:nvPr/>
        </p:nvSpPr>
        <p:spPr>
          <a:xfrm>
            <a:off x="7687416" y="6205725"/>
            <a:ext cx="3894330" cy="246824"/>
          </a:xfrm>
          <a:prstGeom prst="roundRect">
            <a:avLst/>
          </a:prstGeom>
          <a:solidFill>
            <a:schemeClr val="accent6">
              <a:lumMod val="20000"/>
              <a:lumOff val="80000"/>
              <a:alpha val="5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685685"/>
            <a:r>
              <a:rPr lang="zh-CN" altLang="en-US" sz="1400" dirty="0">
                <a:solidFill>
                  <a:srgbClr val="000000"/>
                </a:solidFill>
                <a:latin typeface="微软雅黑" panose="020B0503020204020204" pitchFamily="34" charset="-122"/>
                <a:ea typeface="微软雅黑" panose="020B0503020204020204" pitchFamily="34" charset="-122"/>
              </a:rPr>
              <a:t>持续监控及资源清理（迁移后一周）</a:t>
            </a:r>
          </a:p>
        </p:txBody>
      </p:sp>
      <p:sp>
        <p:nvSpPr>
          <p:cNvPr id="45" name="圆角矩形 44"/>
          <p:cNvSpPr/>
          <p:nvPr/>
        </p:nvSpPr>
        <p:spPr bwMode="auto">
          <a:xfrm>
            <a:off x="1209548" y="4907020"/>
            <a:ext cx="1383250" cy="285318"/>
          </a:xfrm>
          <a:prstGeom prst="roundRect">
            <a:avLst/>
          </a:prstGeom>
          <a:noFill/>
          <a:ln w="9525" cap="flat" cmpd="sng" algn="ctr">
            <a:solidFill>
              <a:schemeClr val="accent1"/>
            </a:solidFill>
            <a:prstDash val="solid"/>
            <a:round/>
            <a:headEnd type="none" w="med" len="med"/>
            <a:tailEnd type="none" w="med" len="med"/>
          </a:ln>
          <a:effectLst/>
        </p:spPr>
        <p:txBody>
          <a:bodyPr vert="horz" wrap="square" lIns="68576" tIns="34288" rIns="68576" bIns="34288" numCol="1" rtlCol="0" anchor="t" anchorCtr="0" compatLnSpc="1">
            <a:prstTxWarp prst="textNoShape">
              <a:avLst/>
            </a:prstTxWarp>
          </a:bodyPr>
          <a:lstStyle/>
          <a:p>
            <a:pPr algn="ctr" defTabSz="685685">
              <a:buClr>
                <a:srgbClr val="CC9900"/>
              </a:buClr>
            </a:pPr>
            <a:r>
              <a:rPr lang="en-US" altLang="zh-CN" sz="1200" b="1">
                <a:solidFill>
                  <a:srgbClr val="000000"/>
                </a:solidFill>
                <a:latin typeface="微软雅黑" panose="020B0503020204020204" pitchFamily="34" charset="-122"/>
                <a:ea typeface="微软雅黑" panose="020B0503020204020204" pitchFamily="34" charset="-122"/>
              </a:rPr>
              <a:t>MySQL</a:t>
            </a:r>
            <a:endParaRPr lang="en-US" sz="1200" b="1" dirty="0">
              <a:solidFill>
                <a:srgbClr val="000000"/>
              </a:solidFill>
              <a:latin typeface="微软雅黑" panose="020B0503020204020204" pitchFamily="34" charset="-122"/>
              <a:ea typeface="微软雅黑" panose="020B0503020204020204" pitchFamily="34" charset="-122"/>
            </a:endParaRPr>
          </a:p>
        </p:txBody>
      </p:sp>
      <p:sp>
        <p:nvSpPr>
          <p:cNvPr id="46" name="圆角矩形 45"/>
          <p:cNvSpPr/>
          <p:nvPr/>
        </p:nvSpPr>
        <p:spPr bwMode="auto">
          <a:xfrm>
            <a:off x="4761547" y="2360047"/>
            <a:ext cx="1383250" cy="285318"/>
          </a:xfrm>
          <a:prstGeom prst="roundRect">
            <a:avLst/>
          </a:prstGeom>
          <a:noFill/>
          <a:ln w="9525" cap="flat" cmpd="sng" algn="ctr">
            <a:solidFill>
              <a:schemeClr val="accent1"/>
            </a:solidFill>
            <a:prstDash val="solid"/>
            <a:round/>
            <a:headEnd type="none" w="med" len="med"/>
            <a:tailEnd type="none" w="med" len="med"/>
          </a:ln>
          <a:effectLst/>
        </p:spPr>
        <p:txBody>
          <a:bodyPr vert="horz" wrap="square" lIns="68576" tIns="34288" rIns="68576" bIns="34288" numCol="1" rtlCol="0" anchor="t" anchorCtr="0" compatLnSpc="1">
            <a:prstTxWarp prst="textNoShape">
              <a:avLst/>
            </a:prstTxWarp>
          </a:bodyPr>
          <a:lstStyle/>
          <a:p>
            <a:pPr algn="ctr" defTabSz="685685">
              <a:buClr>
                <a:srgbClr val="CC9900"/>
              </a:buClr>
            </a:pPr>
            <a:r>
              <a:rPr lang="en-US" sz="1200" b="1" dirty="0">
                <a:solidFill>
                  <a:srgbClr val="000000"/>
                </a:solidFill>
                <a:latin typeface="微软雅黑" panose="020B0503020204020204" pitchFamily="34" charset="-122"/>
                <a:ea typeface="微软雅黑" panose="020B0503020204020204" pitchFamily="34" charset="-122"/>
              </a:rPr>
              <a:t>ELB</a:t>
            </a:r>
          </a:p>
        </p:txBody>
      </p:sp>
      <p:sp>
        <p:nvSpPr>
          <p:cNvPr id="48" name="圆角矩形 47"/>
          <p:cNvSpPr/>
          <p:nvPr/>
        </p:nvSpPr>
        <p:spPr bwMode="auto">
          <a:xfrm>
            <a:off x="4641921" y="3789663"/>
            <a:ext cx="1383250" cy="285318"/>
          </a:xfrm>
          <a:prstGeom prst="roundRect">
            <a:avLst/>
          </a:prstGeom>
          <a:noFill/>
          <a:ln w="9525" cap="flat" cmpd="sng" algn="ctr">
            <a:solidFill>
              <a:schemeClr val="accent1"/>
            </a:solidFill>
            <a:prstDash val="solid"/>
            <a:round/>
            <a:headEnd type="none" w="med" len="med"/>
            <a:tailEnd type="none" w="med" len="med"/>
          </a:ln>
          <a:effectLst/>
        </p:spPr>
        <p:txBody>
          <a:bodyPr vert="horz" wrap="square" lIns="68576" tIns="34288" rIns="68576" bIns="34288" numCol="1" rtlCol="0" anchor="t" anchorCtr="0" compatLnSpc="1">
            <a:prstTxWarp prst="textNoShape">
              <a:avLst/>
            </a:prstTxWarp>
          </a:bodyPr>
          <a:lstStyle/>
          <a:p>
            <a:pPr algn="ctr" defTabSz="685685">
              <a:buClr>
                <a:srgbClr val="CC9900"/>
              </a:buClr>
            </a:pPr>
            <a:r>
              <a:rPr lang="en-US" altLang="zh-CN" sz="1200" b="1" dirty="0">
                <a:solidFill>
                  <a:srgbClr val="000000"/>
                </a:solidFill>
                <a:latin typeface="微软雅黑" panose="020B0503020204020204" pitchFamily="34" charset="-122"/>
                <a:ea typeface="微软雅黑" panose="020B0503020204020204" pitchFamily="34" charset="-122"/>
              </a:rPr>
              <a:t>RDS-MySQL</a:t>
            </a:r>
          </a:p>
          <a:p>
            <a:pPr algn="ctr" defTabSz="685685">
              <a:buClr>
                <a:srgbClr val="CC9900"/>
              </a:buClr>
            </a:pPr>
            <a:endParaRPr lang="en-US" sz="1200" b="1" dirty="0">
              <a:solidFill>
                <a:srgbClr val="000000"/>
              </a:solidFill>
              <a:latin typeface="微软雅黑" panose="020B0503020204020204" pitchFamily="34" charset="-122"/>
              <a:ea typeface="微软雅黑" panose="020B0503020204020204" pitchFamily="34" charset="-122"/>
            </a:endParaRPr>
          </a:p>
        </p:txBody>
      </p:sp>
      <p:sp>
        <p:nvSpPr>
          <p:cNvPr id="50" name="圆角矩形 49"/>
          <p:cNvSpPr/>
          <p:nvPr/>
        </p:nvSpPr>
        <p:spPr bwMode="auto">
          <a:xfrm>
            <a:off x="4643993" y="4907020"/>
            <a:ext cx="1383250" cy="285318"/>
          </a:xfrm>
          <a:prstGeom prst="roundRect">
            <a:avLst/>
          </a:prstGeom>
          <a:noFill/>
          <a:ln w="9525" cap="flat" cmpd="sng" algn="ctr">
            <a:solidFill>
              <a:schemeClr val="accent1"/>
            </a:solidFill>
            <a:prstDash val="solid"/>
            <a:round/>
            <a:headEnd type="none" w="med" len="med"/>
            <a:tailEnd type="none" w="med" len="med"/>
          </a:ln>
          <a:effectLst/>
        </p:spPr>
        <p:txBody>
          <a:bodyPr vert="horz" wrap="square" lIns="68576" tIns="34288" rIns="68576" bIns="34288" numCol="1" rtlCol="0" anchor="t" anchorCtr="0" compatLnSpc="1">
            <a:prstTxWarp prst="textNoShape">
              <a:avLst/>
            </a:prstTxWarp>
          </a:bodyPr>
          <a:lstStyle/>
          <a:p>
            <a:pPr algn="ctr" defTabSz="685685">
              <a:buClr>
                <a:srgbClr val="CC9900"/>
              </a:buClr>
            </a:pPr>
            <a:r>
              <a:rPr lang="en-US" altLang="zh-CN" sz="1200" b="1" dirty="0">
                <a:solidFill>
                  <a:srgbClr val="000000"/>
                </a:solidFill>
                <a:latin typeface="微软雅黑" panose="020B0503020204020204" pitchFamily="34" charset="-122"/>
                <a:ea typeface="微软雅黑" panose="020B0503020204020204" pitchFamily="34" charset="-122"/>
              </a:rPr>
              <a:t>MySQL</a:t>
            </a:r>
            <a:endParaRPr lang="en-US" sz="1200" b="1" dirty="0">
              <a:solidFill>
                <a:srgbClr val="000000"/>
              </a:solidFill>
              <a:latin typeface="微软雅黑" panose="020B0503020204020204" pitchFamily="34" charset="-122"/>
              <a:ea typeface="微软雅黑" panose="020B0503020204020204" pitchFamily="34" charset="-122"/>
            </a:endParaRPr>
          </a:p>
        </p:txBody>
      </p:sp>
      <p:cxnSp>
        <p:nvCxnSpPr>
          <p:cNvPr id="54" name="直接箭头连接符 53"/>
          <p:cNvCxnSpPr>
            <a:stCxn id="45" idx="3"/>
            <a:endCxn id="50" idx="1"/>
          </p:cNvCxnSpPr>
          <p:nvPr/>
        </p:nvCxnSpPr>
        <p:spPr bwMode="auto">
          <a:xfrm>
            <a:off x="2592798" y="5049679"/>
            <a:ext cx="2051195" cy="0"/>
          </a:xfrm>
          <a:prstGeom prst="straightConnector1">
            <a:avLst/>
          </a:prstGeom>
          <a:noFill/>
          <a:ln w="9525" cap="flat" cmpd="sng" algn="ctr">
            <a:solidFill>
              <a:schemeClr val="accent1"/>
            </a:solidFill>
            <a:prstDash val="solid"/>
            <a:round/>
            <a:headEnd type="none" w="med" len="med"/>
            <a:tailEnd type="triangle"/>
          </a:ln>
          <a:effectLst/>
        </p:spPr>
      </p:cxnSp>
      <p:sp>
        <p:nvSpPr>
          <p:cNvPr id="55" name="文本框 88"/>
          <p:cNvSpPr txBox="1"/>
          <p:nvPr/>
        </p:nvSpPr>
        <p:spPr>
          <a:xfrm>
            <a:off x="3103542" y="4635849"/>
            <a:ext cx="1207294" cy="461665"/>
          </a:xfrm>
          <a:prstGeom prst="rect">
            <a:avLst/>
          </a:prstGeom>
          <a:noFill/>
        </p:spPr>
        <p:txBody>
          <a:bodyPr wrap="square" rtlCol="0">
            <a:spAutoFit/>
          </a:bodyPr>
          <a:lstStyle/>
          <a:p>
            <a:pPr defTabSz="685685"/>
            <a:r>
              <a:rPr lang="en-US" altLang="zh-CN" sz="1200" dirty="0">
                <a:solidFill>
                  <a:srgbClr val="000000"/>
                </a:solidFill>
                <a:latin typeface="微软雅黑" panose="020B0503020204020204" pitchFamily="34" charset="-122"/>
                <a:ea typeface="微软雅黑" panose="020B0503020204020204" pitchFamily="34" charset="-122"/>
              </a:rPr>
              <a:t>DRS/</a:t>
            </a:r>
            <a:r>
              <a:rPr lang="en-US" altLang="zh-CN" sz="1200" dirty="0" err="1">
                <a:solidFill>
                  <a:srgbClr val="000000"/>
                </a:solidFill>
                <a:latin typeface="微软雅黑" panose="020B0503020204020204" pitchFamily="34" charset="-122"/>
                <a:ea typeface="微软雅黑" panose="020B0503020204020204" pitchFamily="34" charset="-122"/>
              </a:rPr>
              <a:t>TurboDX</a:t>
            </a:r>
            <a:r>
              <a:rPr lang="zh-CN" altLang="en-US" sz="1200" dirty="0">
                <a:solidFill>
                  <a:srgbClr val="000000"/>
                </a:solidFill>
                <a:latin typeface="微软雅黑" panose="020B0503020204020204" pitchFamily="34" charset="-122"/>
                <a:ea typeface="微软雅黑" panose="020B0503020204020204" pitchFamily="34" charset="-122"/>
              </a:rPr>
              <a:t>增量</a:t>
            </a:r>
            <a:endParaRPr lang="en-US" sz="1200" dirty="0">
              <a:solidFill>
                <a:srgbClr val="000000"/>
              </a:solidFill>
              <a:latin typeface="微软雅黑" panose="020B0503020204020204" pitchFamily="34" charset="-122"/>
              <a:ea typeface="微软雅黑" panose="020B0503020204020204" pitchFamily="34" charset="-122"/>
            </a:endParaRPr>
          </a:p>
        </p:txBody>
      </p:sp>
      <p:sp>
        <p:nvSpPr>
          <p:cNvPr id="57" name="圆角矩形 56"/>
          <p:cNvSpPr/>
          <p:nvPr/>
        </p:nvSpPr>
        <p:spPr bwMode="auto">
          <a:xfrm>
            <a:off x="1219217" y="977552"/>
            <a:ext cx="1383250" cy="285318"/>
          </a:xfrm>
          <a:prstGeom prst="roundRect">
            <a:avLst/>
          </a:prstGeom>
          <a:noFill/>
          <a:ln w="9525" cap="flat" cmpd="sng" algn="ctr">
            <a:solidFill>
              <a:schemeClr val="accent1"/>
            </a:solidFill>
            <a:prstDash val="solid"/>
            <a:round/>
            <a:headEnd type="none" w="med" len="med"/>
            <a:tailEnd type="none" w="med" len="med"/>
          </a:ln>
          <a:effectLst/>
        </p:spPr>
        <p:txBody>
          <a:bodyPr vert="horz" wrap="square" lIns="68576" tIns="34288" rIns="68576" bIns="34288" numCol="1" rtlCol="0" anchor="t" anchorCtr="0" compatLnSpc="1">
            <a:prstTxWarp prst="textNoShape">
              <a:avLst/>
            </a:prstTxWarp>
          </a:bodyPr>
          <a:lstStyle/>
          <a:p>
            <a:pPr algn="ctr" defTabSz="685685">
              <a:buClr>
                <a:srgbClr val="CC9900"/>
              </a:buClr>
            </a:pPr>
            <a:r>
              <a:rPr lang="zh-CN" altLang="en-US" sz="1200" b="1" dirty="0">
                <a:solidFill>
                  <a:srgbClr val="000000"/>
                </a:solidFill>
                <a:latin typeface="微软雅黑" panose="020B0503020204020204" pitchFamily="34" charset="-122"/>
                <a:ea typeface="微软雅黑" panose="020B0503020204020204" pitchFamily="34" charset="-122"/>
              </a:rPr>
              <a:t>备份</a:t>
            </a:r>
            <a:endParaRPr lang="en-US" sz="1200" b="1" dirty="0">
              <a:solidFill>
                <a:srgbClr val="000000"/>
              </a:solidFill>
              <a:latin typeface="微软雅黑" panose="020B0503020204020204" pitchFamily="34" charset="-122"/>
              <a:ea typeface="微软雅黑" panose="020B0503020204020204" pitchFamily="34" charset="-122"/>
            </a:endParaRPr>
          </a:p>
        </p:txBody>
      </p:sp>
      <p:sp>
        <p:nvSpPr>
          <p:cNvPr id="58" name="圆角矩形 57"/>
          <p:cNvSpPr/>
          <p:nvPr/>
        </p:nvSpPr>
        <p:spPr bwMode="auto">
          <a:xfrm>
            <a:off x="4648554" y="977552"/>
            <a:ext cx="1383250" cy="621918"/>
          </a:xfrm>
          <a:prstGeom prst="roundRect">
            <a:avLst/>
          </a:prstGeom>
          <a:noFill/>
          <a:ln w="9525" cap="flat" cmpd="sng" algn="ctr">
            <a:solidFill>
              <a:schemeClr val="accent1"/>
            </a:solidFill>
            <a:prstDash val="solid"/>
            <a:round/>
            <a:headEnd type="none" w="med" len="med"/>
            <a:tailEnd type="none" w="med" len="med"/>
          </a:ln>
          <a:effectLst/>
        </p:spPr>
        <p:txBody>
          <a:bodyPr vert="horz" wrap="square" lIns="68576" tIns="34288" rIns="68576" bIns="34288" numCol="1" rtlCol="0" anchor="t" anchorCtr="0" compatLnSpc="1">
            <a:prstTxWarp prst="textNoShape">
              <a:avLst/>
            </a:prstTxWarp>
          </a:bodyPr>
          <a:lstStyle/>
          <a:p>
            <a:pPr algn="ctr" defTabSz="685685">
              <a:buClr>
                <a:srgbClr val="CC9900"/>
              </a:buClr>
            </a:pPr>
            <a:r>
              <a:rPr lang="zh-CN" altLang="en-US" sz="1200" b="1" dirty="0">
                <a:solidFill>
                  <a:srgbClr val="000000"/>
                </a:solidFill>
                <a:latin typeface="微软雅黑" panose="020B0503020204020204" pitchFamily="34" charset="-122"/>
                <a:ea typeface="微软雅黑" panose="020B0503020204020204" pitchFamily="34" charset="-122"/>
              </a:rPr>
              <a:t>创建资源（</a:t>
            </a:r>
            <a:r>
              <a:rPr lang="en-US" altLang="zh-CN" sz="1200" b="1" dirty="0">
                <a:solidFill>
                  <a:srgbClr val="000000"/>
                </a:solidFill>
                <a:latin typeface="微软雅黑" panose="020B0503020204020204" pitchFamily="34" charset="-122"/>
                <a:ea typeface="微软雅黑" panose="020B0503020204020204" pitchFamily="34" charset="-122"/>
              </a:rPr>
              <a:t>ELB</a:t>
            </a:r>
            <a:r>
              <a:rPr lang="zh-CN" altLang="en-US" sz="1200" b="1" dirty="0">
                <a:solidFill>
                  <a:srgbClr val="000000"/>
                </a:solidFill>
                <a:latin typeface="微软雅黑" panose="020B0503020204020204" pitchFamily="34" charset="-122"/>
                <a:ea typeface="微软雅黑" panose="020B0503020204020204" pitchFamily="34" charset="-122"/>
              </a:rPr>
              <a:t>、</a:t>
            </a:r>
            <a:r>
              <a:rPr lang="en-US" altLang="zh-CN" sz="1200" b="1" dirty="0">
                <a:solidFill>
                  <a:srgbClr val="000000"/>
                </a:solidFill>
                <a:latin typeface="微软雅黑" panose="020B0503020204020204" pitchFamily="34" charset="-122"/>
                <a:ea typeface="微软雅黑" panose="020B0503020204020204" pitchFamily="34" charset="-122"/>
              </a:rPr>
              <a:t>VPC</a:t>
            </a:r>
            <a:r>
              <a:rPr lang="zh-CN" altLang="en-US" sz="1200" b="1" dirty="0">
                <a:solidFill>
                  <a:srgbClr val="000000"/>
                </a:solidFill>
                <a:latin typeface="微软雅黑" panose="020B0503020204020204" pitchFamily="34" charset="-122"/>
                <a:ea typeface="微软雅黑" panose="020B0503020204020204" pitchFamily="34" charset="-122"/>
              </a:rPr>
              <a:t>、子网、</a:t>
            </a:r>
            <a:r>
              <a:rPr lang="en-US" altLang="zh-CN" sz="1200" b="1" dirty="0">
                <a:solidFill>
                  <a:srgbClr val="000000"/>
                </a:solidFill>
                <a:latin typeface="微软雅黑" panose="020B0503020204020204" pitchFamily="34" charset="-122"/>
                <a:ea typeface="微软雅黑" panose="020B0503020204020204" pitchFamily="34" charset="-122"/>
              </a:rPr>
              <a:t>ECS</a:t>
            </a:r>
            <a:r>
              <a:rPr lang="zh-CN" altLang="en-US" sz="1200" b="1" dirty="0">
                <a:solidFill>
                  <a:srgbClr val="000000"/>
                </a:solidFill>
                <a:latin typeface="微软雅黑" panose="020B0503020204020204" pitchFamily="34" charset="-122"/>
                <a:ea typeface="微软雅黑" panose="020B0503020204020204" pitchFamily="34" charset="-122"/>
              </a:rPr>
              <a:t>、</a:t>
            </a:r>
            <a:r>
              <a:rPr lang="en-US" altLang="zh-CN" sz="1200" b="1" dirty="0">
                <a:solidFill>
                  <a:srgbClr val="000000"/>
                </a:solidFill>
                <a:latin typeface="微软雅黑" panose="020B0503020204020204" pitchFamily="34" charset="-122"/>
                <a:ea typeface="微软雅黑" panose="020B0503020204020204" pitchFamily="34" charset="-122"/>
              </a:rPr>
              <a:t>RDS</a:t>
            </a:r>
            <a:r>
              <a:rPr lang="zh-CN" altLang="en-US" sz="1200" b="1" dirty="0">
                <a:solidFill>
                  <a:srgbClr val="000000"/>
                </a:solidFill>
                <a:latin typeface="微软雅黑" panose="020B0503020204020204" pitchFamily="34" charset="-122"/>
                <a:ea typeface="微软雅黑" panose="020B0503020204020204" pitchFamily="34" charset="-122"/>
              </a:rPr>
              <a:t>等）</a:t>
            </a:r>
            <a:endParaRPr lang="en-US" sz="1200" b="1" dirty="0">
              <a:solidFill>
                <a:srgbClr val="000000"/>
              </a:solidFill>
              <a:latin typeface="微软雅黑" panose="020B0503020204020204" pitchFamily="34" charset="-122"/>
              <a:ea typeface="微软雅黑" panose="020B0503020204020204" pitchFamily="34" charset="-122"/>
            </a:endParaRPr>
          </a:p>
        </p:txBody>
      </p:sp>
      <p:sp>
        <p:nvSpPr>
          <p:cNvPr id="60" name="圆角矩形 59"/>
          <p:cNvSpPr/>
          <p:nvPr/>
        </p:nvSpPr>
        <p:spPr bwMode="auto">
          <a:xfrm>
            <a:off x="1219217" y="1348805"/>
            <a:ext cx="1383250" cy="430454"/>
          </a:xfrm>
          <a:prstGeom prst="roundRect">
            <a:avLst/>
          </a:prstGeom>
          <a:noFill/>
          <a:ln w="9525" cap="flat" cmpd="sng" algn="ctr">
            <a:solidFill>
              <a:schemeClr val="accent1"/>
            </a:solidFill>
            <a:prstDash val="solid"/>
            <a:round/>
            <a:headEnd type="none" w="med" len="med"/>
            <a:tailEnd type="none" w="med" len="med"/>
          </a:ln>
          <a:effectLst/>
        </p:spPr>
        <p:txBody>
          <a:bodyPr vert="horz" wrap="square" lIns="68576" tIns="34288" rIns="68576" bIns="34288" numCol="1" rtlCol="0" anchor="t" anchorCtr="0" compatLnSpc="1">
            <a:prstTxWarp prst="textNoShape">
              <a:avLst/>
            </a:prstTxWarp>
          </a:bodyPr>
          <a:lstStyle/>
          <a:p>
            <a:pPr algn="ctr" defTabSz="685685">
              <a:buClr>
                <a:srgbClr val="CC9900"/>
              </a:buClr>
            </a:pPr>
            <a:r>
              <a:rPr lang="zh-CN" altLang="en-US" sz="1200" b="1" dirty="0">
                <a:solidFill>
                  <a:srgbClr val="000000"/>
                </a:solidFill>
                <a:latin typeface="微软雅黑" panose="020B0503020204020204" pitchFamily="34" charset="-122"/>
                <a:ea typeface="微软雅黑" panose="020B0503020204020204" pitchFamily="34" charset="-122"/>
              </a:rPr>
              <a:t>配置</a:t>
            </a:r>
            <a:r>
              <a:rPr lang="en-US" altLang="zh-CN" sz="1200" b="1" dirty="0">
                <a:solidFill>
                  <a:srgbClr val="000000"/>
                </a:solidFill>
                <a:latin typeface="微软雅黑" panose="020B0503020204020204" pitchFamily="34" charset="-122"/>
                <a:ea typeface="微软雅黑" panose="020B0503020204020204" pitchFamily="34" charset="-122"/>
              </a:rPr>
              <a:t>NAT</a:t>
            </a:r>
            <a:r>
              <a:rPr lang="zh-CN" altLang="en-US" sz="1200" b="1" dirty="0">
                <a:solidFill>
                  <a:srgbClr val="000000"/>
                </a:solidFill>
                <a:latin typeface="微软雅黑" panose="020B0503020204020204" pitchFamily="34" charset="-122"/>
                <a:ea typeface="微软雅黑" panose="020B0503020204020204" pitchFamily="34" charset="-122"/>
              </a:rPr>
              <a:t>、防火墙策略</a:t>
            </a:r>
            <a:endParaRPr lang="en-US" sz="1200" b="1" dirty="0">
              <a:solidFill>
                <a:srgbClr val="000000"/>
              </a:solidFill>
              <a:latin typeface="微软雅黑" panose="020B0503020204020204" pitchFamily="34" charset="-122"/>
              <a:ea typeface="微软雅黑" panose="020B0503020204020204" pitchFamily="34" charset="-122"/>
            </a:endParaRPr>
          </a:p>
        </p:txBody>
      </p:sp>
      <p:cxnSp>
        <p:nvCxnSpPr>
          <p:cNvPr id="61" name="直接连接符 60"/>
          <p:cNvCxnSpPr/>
          <p:nvPr/>
        </p:nvCxnSpPr>
        <p:spPr>
          <a:xfrm>
            <a:off x="681464" y="1845236"/>
            <a:ext cx="6340999" cy="0"/>
          </a:xfrm>
          <a:prstGeom prst="line">
            <a:avLst/>
          </a:prstGeom>
          <a:ln>
            <a:solidFill>
              <a:schemeClr val="accent6">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62" name="直接连接符 61"/>
          <p:cNvCxnSpPr/>
          <p:nvPr/>
        </p:nvCxnSpPr>
        <p:spPr>
          <a:xfrm>
            <a:off x="500067" y="4635849"/>
            <a:ext cx="6340999" cy="0"/>
          </a:xfrm>
          <a:prstGeom prst="line">
            <a:avLst/>
          </a:prstGeom>
          <a:ln>
            <a:solidFill>
              <a:schemeClr val="accent6">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64" name="圆角矩形 63"/>
          <p:cNvSpPr/>
          <p:nvPr/>
        </p:nvSpPr>
        <p:spPr bwMode="auto">
          <a:xfrm>
            <a:off x="4643993" y="5240023"/>
            <a:ext cx="1383250" cy="285318"/>
          </a:xfrm>
          <a:prstGeom prst="roundRect">
            <a:avLst/>
          </a:prstGeom>
          <a:noFill/>
          <a:ln w="9525" cap="flat" cmpd="sng" algn="ctr">
            <a:solidFill>
              <a:schemeClr val="accent1"/>
            </a:solidFill>
            <a:prstDash val="solid"/>
            <a:round/>
            <a:headEnd type="none" w="med" len="med"/>
            <a:tailEnd type="none" w="med" len="med"/>
          </a:ln>
          <a:effectLst/>
        </p:spPr>
        <p:txBody>
          <a:bodyPr vert="horz" wrap="square" lIns="68576" tIns="34288" rIns="68576" bIns="34288" numCol="1" rtlCol="0" anchor="t" anchorCtr="0" compatLnSpc="1">
            <a:prstTxWarp prst="textNoShape">
              <a:avLst/>
            </a:prstTxWarp>
          </a:bodyPr>
          <a:lstStyle/>
          <a:p>
            <a:pPr algn="ctr" defTabSz="685685">
              <a:buClr>
                <a:srgbClr val="CC9900"/>
              </a:buClr>
            </a:pPr>
            <a:r>
              <a:rPr lang="zh-CN" altLang="en-US" sz="1200" b="1" dirty="0">
                <a:solidFill>
                  <a:srgbClr val="000000"/>
                </a:solidFill>
                <a:latin typeface="微软雅黑" panose="020B0503020204020204" pitchFamily="34" charset="-122"/>
                <a:ea typeface="微软雅黑" panose="020B0503020204020204" pitchFamily="34" charset="-122"/>
              </a:rPr>
              <a:t>业务验证</a:t>
            </a:r>
            <a:endParaRPr lang="en-US" sz="1200" b="1" dirty="0">
              <a:solidFill>
                <a:srgbClr val="000000"/>
              </a:solidFill>
              <a:latin typeface="微软雅黑" panose="020B0503020204020204" pitchFamily="34" charset="-122"/>
              <a:ea typeface="微软雅黑" panose="020B0503020204020204" pitchFamily="34" charset="-122"/>
            </a:endParaRPr>
          </a:p>
        </p:txBody>
      </p:sp>
      <p:sp>
        <p:nvSpPr>
          <p:cNvPr id="65" name="圆角矩形 64"/>
          <p:cNvSpPr/>
          <p:nvPr/>
        </p:nvSpPr>
        <p:spPr bwMode="auto">
          <a:xfrm>
            <a:off x="1209548" y="5240023"/>
            <a:ext cx="1383250" cy="285318"/>
          </a:xfrm>
          <a:prstGeom prst="roundRect">
            <a:avLst/>
          </a:prstGeom>
          <a:noFill/>
          <a:ln w="9525" cap="flat" cmpd="sng" algn="ctr">
            <a:solidFill>
              <a:schemeClr val="accent1"/>
            </a:solidFill>
            <a:prstDash val="solid"/>
            <a:round/>
            <a:headEnd type="none" w="med" len="med"/>
            <a:tailEnd type="none" w="med" len="med"/>
          </a:ln>
          <a:effectLst/>
        </p:spPr>
        <p:txBody>
          <a:bodyPr vert="horz" wrap="square" lIns="68576" tIns="34288" rIns="68576" bIns="34288" numCol="1" rtlCol="0" anchor="t" anchorCtr="0" compatLnSpc="1">
            <a:prstTxWarp prst="textNoShape">
              <a:avLst/>
            </a:prstTxWarp>
          </a:bodyPr>
          <a:lstStyle/>
          <a:p>
            <a:pPr algn="ctr" defTabSz="685685">
              <a:buClr>
                <a:srgbClr val="CC9900"/>
              </a:buClr>
            </a:pPr>
            <a:r>
              <a:rPr lang="en-US" altLang="zh-CN" sz="1200" b="1" dirty="0">
                <a:solidFill>
                  <a:srgbClr val="000000"/>
                </a:solidFill>
                <a:latin typeface="微软雅黑" panose="020B0503020204020204" pitchFamily="34" charset="-122"/>
                <a:ea typeface="微软雅黑" panose="020B0503020204020204" pitchFamily="34" charset="-122"/>
              </a:rPr>
              <a:t>DNS</a:t>
            </a:r>
            <a:r>
              <a:rPr lang="zh-CN" altLang="en-US" sz="1200" b="1" dirty="0">
                <a:solidFill>
                  <a:srgbClr val="000000"/>
                </a:solidFill>
                <a:latin typeface="微软雅黑" panose="020B0503020204020204" pitchFamily="34" charset="-122"/>
                <a:ea typeface="微软雅黑" panose="020B0503020204020204" pitchFamily="34" charset="-122"/>
              </a:rPr>
              <a:t>修改</a:t>
            </a:r>
            <a:endParaRPr lang="en-US" sz="1200" b="1" dirty="0">
              <a:solidFill>
                <a:srgbClr val="000000"/>
              </a:solidFill>
              <a:latin typeface="微软雅黑" panose="020B0503020204020204" pitchFamily="34" charset="-122"/>
              <a:ea typeface="微软雅黑" panose="020B0503020204020204" pitchFamily="34" charset="-122"/>
            </a:endParaRPr>
          </a:p>
        </p:txBody>
      </p:sp>
      <p:sp>
        <p:nvSpPr>
          <p:cNvPr id="66" name="圆角矩形 65"/>
          <p:cNvSpPr/>
          <p:nvPr/>
        </p:nvSpPr>
        <p:spPr bwMode="auto">
          <a:xfrm>
            <a:off x="4641921" y="5709332"/>
            <a:ext cx="1383250" cy="285318"/>
          </a:xfrm>
          <a:prstGeom prst="roundRect">
            <a:avLst/>
          </a:prstGeom>
          <a:noFill/>
          <a:ln w="9525" cap="flat" cmpd="sng" algn="ctr">
            <a:solidFill>
              <a:schemeClr val="accent1"/>
            </a:solidFill>
            <a:prstDash val="solid"/>
            <a:round/>
            <a:headEnd type="none" w="med" len="med"/>
            <a:tailEnd type="none" w="med" len="med"/>
          </a:ln>
          <a:effectLst/>
        </p:spPr>
        <p:txBody>
          <a:bodyPr vert="horz" wrap="square" lIns="68576" tIns="34288" rIns="68576" bIns="34288" numCol="1" rtlCol="0" anchor="t" anchorCtr="0" compatLnSpc="1">
            <a:prstTxWarp prst="textNoShape">
              <a:avLst/>
            </a:prstTxWarp>
          </a:bodyPr>
          <a:lstStyle/>
          <a:p>
            <a:pPr algn="ctr" defTabSz="685685">
              <a:buClr>
                <a:srgbClr val="CC9900"/>
              </a:buClr>
            </a:pPr>
            <a:r>
              <a:rPr lang="zh-CN" altLang="en-US" sz="1200" b="1" dirty="0">
                <a:solidFill>
                  <a:srgbClr val="000000"/>
                </a:solidFill>
                <a:latin typeface="微软雅黑" panose="020B0503020204020204" pitchFamily="34" charset="-122"/>
                <a:ea typeface="微软雅黑" panose="020B0503020204020204" pitchFamily="34" charset="-122"/>
              </a:rPr>
              <a:t>持续监控、观察</a:t>
            </a:r>
            <a:endParaRPr lang="en-US" sz="1200" b="1" dirty="0">
              <a:solidFill>
                <a:srgbClr val="000000"/>
              </a:solidFill>
              <a:latin typeface="微软雅黑" panose="020B0503020204020204" pitchFamily="34" charset="-122"/>
              <a:ea typeface="微软雅黑" panose="020B0503020204020204" pitchFamily="34" charset="-122"/>
            </a:endParaRPr>
          </a:p>
        </p:txBody>
      </p:sp>
      <p:sp>
        <p:nvSpPr>
          <p:cNvPr id="67" name="圆角矩形 66"/>
          <p:cNvSpPr/>
          <p:nvPr/>
        </p:nvSpPr>
        <p:spPr bwMode="auto">
          <a:xfrm>
            <a:off x="1207476" y="6183541"/>
            <a:ext cx="1383250" cy="285318"/>
          </a:xfrm>
          <a:prstGeom prst="roundRect">
            <a:avLst/>
          </a:prstGeom>
          <a:noFill/>
          <a:ln w="9525" cap="flat" cmpd="sng" algn="ctr">
            <a:solidFill>
              <a:schemeClr val="accent1"/>
            </a:solidFill>
            <a:prstDash val="solid"/>
            <a:round/>
            <a:headEnd type="none" w="med" len="med"/>
            <a:tailEnd type="none" w="med" len="med"/>
          </a:ln>
          <a:effectLst/>
        </p:spPr>
        <p:txBody>
          <a:bodyPr vert="horz" wrap="square" lIns="68576" tIns="34288" rIns="68576" bIns="34288" numCol="1" rtlCol="0" anchor="t" anchorCtr="0" compatLnSpc="1">
            <a:prstTxWarp prst="textNoShape">
              <a:avLst/>
            </a:prstTxWarp>
          </a:bodyPr>
          <a:lstStyle/>
          <a:p>
            <a:pPr algn="ctr" defTabSz="685685">
              <a:buClr>
                <a:srgbClr val="CC9900"/>
              </a:buClr>
            </a:pPr>
            <a:r>
              <a:rPr lang="zh-CN" altLang="en-US" sz="1200" b="1" dirty="0">
                <a:solidFill>
                  <a:srgbClr val="000000"/>
                </a:solidFill>
                <a:latin typeface="微软雅黑" panose="020B0503020204020204" pitchFamily="34" charset="-122"/>
                <a:ea typeface="微软雅黑" panose="020B0503020204020204" pitchFamily="34" charset="-122"/>
              </a:rPr>
              <a:t>资源释放</a:t>
            </a:r>
            <a:endParaRPr lang="en-US" sz="1200" b="1" dirty="0">
              <a:solidFill>
                <a:srgbClr val="000000"/>
              </a:solidFill>
              <a:latin typeface="微软雅黑" panose="020B0503020204020204" pitchFamily="34" charset="-122"/>
              <a:ea typeface="微软雅黑" panose="020B0503020204020204" pitchFamily="34" charset="-122"/>
            </a:endParaRPr>
          </a:p>
        </p:txBody>
      </p:sp>
      <p:sp>
        <p:nvSpPr>
          <p:cNvPr id="68" name="圆角矩形 67"/>
          <p:cNvSpPr/>
          <p:nvPr/>
        </p:nvSpPr>
        <p:spPr bwMode="auto">
          <a:xfrm>
            <a:off x="4641921" y="6192395"/>
            <a:ext cx="1383250" cy="285318"/>
          </a:xfrm>
          <a:prstGeom prst="roundRect">
            <a:avLst/>
          </a:prstGeom>
          <a:noFill/>
          <a:ln w="9525" cap="flat" cmpd="sng" algn="ctr">
            <a:solidFill>
              <a:schemeClr val="accent1"/>
            </a:solidFill>
            <a:prstDash val="solid"/>
            <a:round/>
            <a:headEnd type="none" w="med" len="med"/>
            <a:tailEnd type="none" w="med" len="med"/>
          </a:ln>
          <a:effectLst/>
        </p:spPr>
        <p:txBody>
          <a:bodyPr vert="horz" wrap="square" lIns="68576" tIns="34288" rIns="68576" bIns="34288" numCol="1" rtlCol="0" anchor="t" anchorCtr="0" compatLnSpc="1">
            <a:prstTxWarp prst="textNoShape">
              <a:avLst/>
            </a:prstTxWarp>
          </a:bodyPr>
          <a:lstStyle/>
          <a:p>
            <a:pPr algn="ctr" defTabSz="685685">
              <a:buClr>
                <a:srgbClr val="CC9900"/>
              </a:buClr>
            </a:pPr>
            <a:r>
              <a:rPr lang="zh-CN" altLang="en-US" sz="1200" b="1" dirty="0">
                <a:solidFill>
                  <a:srgbClr val="000000"/>
                </a:solidFill>
                <a:latin typeface="微软雅黑" panose="020B0503020204020204" pitchFamily="34" charset="-122"/>
                <a:ea typeface="微软雅黑" panose="020B0503020204020204" pitchFamily="34" charset="-122"/>
              </a:rPr>
              <a:t>清理临时资源</a:t>
            </a:r>
            <a:endParaRPr lang="en-US" sz="1200" b="1" dirty="0">
              <a:solidFill>
                <a:srgbClr val="000000"/>
              </a:solidFill>
              <a:latin typeface="微软雅黑" panose="020B0503020204020204" pitchFamily="34" charset="-122"/>
              <a:ea typeface="微软雅黑" panose="020B0503020204020204" pitchFamily="34" charset="-122"/>
            </a:endParaRPr>
          </a:p>
        </p:txBody>
      </p:sp>
      <p:cxnSp>
        <p:nvCxnSpPr>
          <p:cNvPr id="69" name="直接连接符 68"/>
          <p:cNvCxnSpPr/>
          <p:nvPr/>
        </p:nvCxnSpPr>
        <p:spPr>
          <a:xfrm>
            <a:off x="635280" y="5591984"/>
            <a:ext cx="6340999" cy="0"/>
          </a:xfrm>
          <a:prstGeom prst="line">
            <a:avLst/>
          </a:prstGeom>
          <a:ln>
            <a:solidFill>
              <a:schemeClr val="accent6">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70" name="TextBox 112"/>
          <p:cNvSpPr txBox="1"/>
          <p:nvPr/>
        </p:nvSpPr>
        <p:spPr>
          <a:xfrm>
            <a:off x="7607774" y="870639"/>
            <a:ext cx="3464116" cy="959943"/>
          </a:xfrm>
          <a:prstGeom prst="rect">
            <a:avLst/>
          </a:prstGeom>
          <a:noFill/>
        </p:spPr>
        <p:txBody>
          <a:bodyPr wrap="square" rtlCol="0">
            <a:spAutoFit/>
          </a:bodyPr>
          <a:lstStyle/>
          <a:p>
            <a:pPr defTabSz="685685">
              <a:lnSpc>
                <a:spcPct val="120000"/>
              </a:lnSpc>
              <a:buFont typeface="Wingdings" pitchFamily="2" charset="2"/>
              <a:buChar char="l"/>
            </a:pPr>
            <a:r>
              <a:rPr lang="zh-CN" altLang="en-US" sz="1200" dirty="0">
                <a:solidFill>
                  <a:srgbClr val="000000"/>
                </a:solidFill>
                <a:latin typeface="微软雅黑" panose="020B0503020204020204" pitchFamily="34" charset="-122"/>
                <a:ea typeface="微软雅黑" panose="020B0503020204020204" pitchFamily="34" charset="-122"/>
              </a:rPr>
              <a:t>信息收集，需求分析</a:t>
            </a:r>
            <a:endParaRPr lang="en-US" altLang="zh-CN" sz="1200" dirty="0">
              <a:solidFill>
                <a:srgbClr val="000000"/>
              </a:solidFill>
              <a:latin typeface="微软雅黑" panose="020B0503020204020204" pitchFamily="34" charset="-122"/>
              <a:ea typeface="微软雅黑" panose="020B0503020204020204" pitchFamily="34" charset="-122"/>
            </a:endParaRPr>
          </a:p>
          <a:p>
            <a:pPr defTabSz="685685">
              <a:lnSpc>
                <a:spcPct val="120000"/>
              </a:lnSpc>
              <a:buFont typeface="Wingdings" pitchFamily="2" charset="2"/>
              <a:buChar char="l"/>
            </a:pPr>
            <a:r>
              <a:rPr lang="zh-CN" altLang="en-US" sz="1200" dirty="0">
                <a:solidFill>
                  <a:srgbClr val="000000"/>
                </a:solidFill>
                <a:latin typeface="微软雅黑" panose="020B0503020204020204" pitchFamily="34" charset="-122"/>
                <a:ea typeface="微软雅黑" panose="020B0503020204020204" pitchFamily="34" charset="-122"/>
              </a:rPr>
              <a:t>方案设计</a:t>
            </a:r>
            <a:endParaRPr lang="en-US" altLang="zh-CN" sz="1200" dirty="0">
              <a:solidFill>
                <a:srgbClr val="000000"/>
              </a:solidFill>
              <a:latin typeface="微软雅黑" panose="020B0503020204020204" pitchFamily="34" charset="-122"/>
              <a:ea typeface="微软雅黑" panose="020B0503020204020204" pitchFamily="34" charset="-122"/>
            </a:endParaRPr>
          </a:p>
          <a:p>
            <a:pPr defTabSz="685685">
              <a:lnSpc>
                <a:spcPct val="120000"/>
              </a:lnSpc>
              <a:buFont typeface="Wingdings" pitchFamily="2" charset="2"/>
              <a:buChar char="l"/>
            </a:pPr>
            <a:r>
              <a:rPr lang="zh-CN" altLang="en-US" sz="1200" dirty="0">
                <a:solidFill>
                  <a:srgbClr val="000000"/>
                </a:solidFill>
                <a:latin typeface="微软雅黑" panose="020B0503020204020204" pitchFamily="34" charset="-122"/>
                <a:ea typeface="微软雅黑" panose="020B0503020204020204" pitchFamily="34" charset="-122"/>
              </a:rPr>
              <a:t>测试验证</a:t>
            </a:r>
            <a:endParaRPr lang="en-US" altLang="zh-CN" sz="1200" dirty="0">
              <a:solidFill>
                <a:srgbClr val="000000"/>
              </a:solidFill>
              <a:latin typeface="微软雅黑" panose="020B0503020204020204" pitchFamily="34" charset="-122"/>
              <a:ea typeface="微软雅黑" panose="020B0503020204020204" pitchFamily="34" charset="-122"/>
            </a:endParaRPr>
          </a:p>
          <a:p>
            <a:pPr defTabSz="685685">
              <a:lnSpc>
                <a:spcPct val="120000"/>
              </a:lnSpc>
              <a:buFont typeface="Wingdings" pitchFamily="2" charset="2"/>
              <a:buChar char="l"/>
            </a:pPr>
            <a:r>
              <a:rPr lang="zh-CN" altLang="en-US" sz="1200" dirty="0">
                <a:solidFill>
                  <a:srgbClr val="000000"/>
                </a:solidFill>
                <a:latin typeface="微软雅黑" panose="020B0503020204020204" pitchFamily="34" charset="-122"/>
                <a:ea typeface="微软雅黑" panose="020B0503020204020204" pitchFamily="34" charset="-122"/>
              </a:rPr>
              <a:t>维护窗口申请、迁移保障团队组建</a:t>
            </a:r>
          </a:p>
        </p:txBody>
      </p:sp>
      <p:sp>
        <p:nvSpPr>
          <p:cNvPr id="71" name="椭圆 70"/>
          <p:cNvSpPr/>
          <p:nvPr/>
        </p:nvSpPr>
        <p:spPr>
          <a:xfrm>
            <a:off x="7393268" y="3129659"/>
            <a:ext cx="324018" cy="324018"/>
          </a:xfrm>
          <a:prstGeom prst="ellipse">
            <a:avLst/>
          </a:prstGeom>
          <a:solidFill>
            <a:schemeClr val="accent6">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685"/>
            <a:r>
              <a:rPr lang="en-US" altLang="zh-CN" sz="1400" dirty="0">
                <a:solidFill>
                  <a:srgbClr val="000000"/>
                </a:solidFill>
                <a:latin typeface="微软雅黑"/>
              </a:rPr>
              <a:t>2</a:t>
            </a:r>
            <a:endParaRPr lang="zh-CN" altLang="en-US" sz="1400" dirty="0">
              <a:solidFill>
                <a:srgbClr val="000000"/>
              </a:solidFill>
              <a:latin typeface="微软雅黑"/>
            </a:endParaRPr>
          </a:p>
        </p:txBody>
      </p:sp>
      <p:sp>
        <p:nvSpPr>
          <p:cNvPr id="72" name="圆角矩形 71"/>
          <p:cNvSpPr/>
          <p:nvPr/>
        </p:nvSpPr>
        <p:spPr>
          <a:xfrm>
            <a:off x="7688878" y="3171103"/>
            <a:ext cx="3894330" cy="246824"/>
          </a:xfrm>
          <a:prstGeom prst="roundRect">
            <a:avLst/>
          </a:prstGeom>
          <a:solidFill>
            <a:schemeClr val="accent6">
              <a:lumMod val="20000"/>
              <a:lumOff val="80000"/>
              <a:alpha val="5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685685"/>
            <a:r>
              <a:rPr lang="zh-CN" altLang="en-US" sz="1400" dirty="0">
                <a:solidFill>
                  <a:srgbClr val="000000"/>
                </a:solidFill>
                <a:latin typeface="微软雅黑" panose="020B0503020204020204" pitchFamily="34" charset="-122"/>
                <a:ea typeface="微软雅黑" panose="020B0503020204020204" pitchFamily="34" charset="-122"/>
              </a:rPr>
              <a:t>准备源端（维护窗口前</a:t>
            </a:r>
            <a:r>
              <a:rPr lang="en-US" altLang="zh-CN" sz="1400" dirty="0">
                <a:solidFill>
                  <a:srgbClr val="000000"/>
                </a:solidFill>
                <a:latin typeface="微软雅黑" panose="020B0503020204020204" pitchFamily="34" charset="-122"/>
                <a:ea typeface="微软雅黑" panose="020B0503020204020204" pitchFamily="34" charset="-122"/>
              </a:rPr>
              <a:t>2</a:t>
            </a:r>
            <a:r>
              <a:rPr lang="zh-CN" altLang="en-US" sz="1400" dirty="0">
                <a:solidFill>
                  <a:srgbClr val="000000"/>
                </a:solidFill>
                <a:latin typeface="微软雅黑" panose="020B0503020204020204" pitchFamily="34" charset="-122"/>
                <a:ea typeface="微软雅黑" panose="020B0503020204020204" pitchFamily="34" charset="-122"/>
              </a:rPr>
              <a:t>周）</a:t>
            </a:r>
          </a:p>
        </p:txBody>
      </p:sp>
      <p:sp>
        <p:nvSpPr>
          <p:cNvPr id="73" name="TextBox 112"/>
          <p:cNvSpPr txBox="1"/>
          <p:nvPr/>
        </p:nvSpPr>
        <p:spPr>
          <a:xfrm>
            <a:off x="7592826" y="3385988"/>
            <a:ext cx="4766239" cy="1643527"/>
          </a:xfrm>
          <a:prstGeom prst="rect">
            <a:avLst/>
          </a:prstGeom>
          <a:noFill/>
        </p:spPr>
        <p:txBody>
          <a:bodyPr wrap="square" rtlCol="0">
            <a:spAutoFit/>
          </a:bodyPr>
          <a:lstStyle/>
          <a:p>
            <a:pPr defTabSz="685685">
              <a:lnSpc>
                <a:spcPct val="120000"/>
              </a:lnSpc>
              <a:buFont typeface="Wingdings" pitchFamily="2" charset="2"/>
              <a:buChar char="l"/>
            </a:pPr>
            <a:r>
              <a:rPr lang="zh-CN" altLang="en-US" sz="1200" dirty="0">
                <a:solidFill>
                  <a:srgbClr val="000000"/>
                </a:solidFill>
                <a:latin typeface="微软雅黑" panose="020B0503020204020204" pitchFamily="34" charset="-122"/>
                <a:ea typeface="微软雅黑" panose="020B0503020204020204" pitchFamily="34" charset="-122"/>
              </a:rPr>
              <a:t>重新部署应用服务，制作成私有镜像</a:t>
            </a:r>
            <a:endParaRPr lang="en-US" altLang="zh-CN" sz="1200" dirty="0">
              <a:solidFill>
                <a:srgbClr val="000000"/>
              </a:solidFill>
              <a:latin typeface="微软雅黑" panose="020B0503020204020204" pitchFamily="34" charset="-122"/>
              <a:ea typeface="微软雅黑" panose="020B0503020204020204" pitchFamily="34" charset="-122"/>
            </a:endParaRPr>
          </a:p>
          <a:p>
            <a:pPr defTabSz="685685">
              <a:lnSpc>
                <a:spcPct val="120000"/>
              </a:lnSpc>
              <a:buFont typeface="Wingdings" pitchFamily="2" charset="2"/>
              <a:buChar char="l"/>
            </a:pPr>
            <a:r>
              <a:rPr lang="zh-CN" altLang="en-US" sz="1200" dirty="0">
                <a:solidFill>
                  <a:srgbClr val="000000"/>
                </a:solidFill>
                <a:latin typeface="微软雅黑" panose="020B0503020204020204" pitchFamily="34" charset="-122"/>
                <a:ea typeface="微软雅黑" panose="020B0503020204020204" pitchFamily="34" charset="-122"/>
              </a:rPr>
              <a:t>创建弹性伸缩组</a:t>
            </a:r>
            <a:endParaRPr lang="en-US" altLang="zh-CN" sz="1200" dirty="0">
              <a:solidFill>
                <a:srgbClr val="000000"/>
              </a:solidFill>
              <a:latin typeface="微软雅黑" panose="020B0503020204020204" pitchFamily="34" charset="-122"/>
              <a:ea typeface="微软雅黑" panose="020B0503020204020204" pitchFamily="34" charset="-122"/>
            </a:endParaRPr>
          </a:p>
          <a:p>
            <a:pPr defTabSz="685685">
              <a:lnSpc>
                <a:spcPct val="120000"/>
              </a:lnSpc>
              <a:buFont typeface="Wingdings" pitchFamily="2" charset="2"/>
              <a:buChar char="l"/>
            </a:pPr>
            <a:r>
              <a:rPr lang="zh-CN" altLang="en-US" sz="1200" dirty="0">
                <a:solidFill>
                  <a:srgbClr val="000000"/>
                </a:solidFill>
                <a:latin typeface="微软雅黑" panose="020B0503020204020204" pitchFamily="34" charset="-122"/>
                <a:ea typeface="微软雅黑" panose="020B0503020204020204" pitchFamily="34" charset="-122"/>
              </a:rPr>
              <a:t>重新部署目标端</a:t>
            </a:r>
            <a:r>
              <a:rPr lang="en-US" altLang="zh-CN" sz="1200" dirty="0">
                <a:solidFill>
                  <a:srgbClr val="000000"/>
                </a:solidFill>
                <a:latin typeface="微软雅黑" panose="020B0503020204020204" pitchFamily="34" charset="-122"/>
                <a:ea typeface="微软雅黑" panose="020B0503020204020204" pitchFamily="34" charset="-122"/>
              </a:rPr>
              <a:t>k8s</a:t>
            </a:r>
            <a:r>
              <a:rPr lang="zh-CN" altLang="en-US" sz="1200" dirty="0">
                <a:solidFill>
                  <a:srgbClr val="000000"/>
                </a:solidFill>
                <a:latin typeface="微软雅黑" panose="020B0503020204020204" pitchFamily="34" charset="-122"/>
                <a:ea typeface="微软雅黑" panose="020B0503020204020204" pitchFamily="34" charset="-122"/>
              </a:rPr>
              <a:t>、</a:t>
            </a:r>
            <a:r>
              <a:rPr lang="en-US" altLang="zh-CN" sz="1200" dirty="0">
                <a:solidFill>
                  <a:srgbClr val="000000"/>
                </a:solidFill>
                <a:latin typeface="微软雅黑" panose="020B0503020204020204" pitchFamily="34" charset="-122"/>
                <a:ea typeface="微软雅黑" panose="020B0503020204020204" pitchFamily="34" charset="-122"/>
              </a:rPr>
              <a:t>DCS</a:t>
            </a:r>
          </a:p>
          <a:p>
            <a:pPr defTabSz="685685">
              <a:lnSpc>
                <a:spcPct val="120000"/>
              </a:lnSpc>
              <a:buFont typeface="Wingdings" pitchFamily="2" charset="2"/>
              <a:buChar char="l"/>
            </a:pPr>
            <a:r>
              <a:rPr lang="zh-CN" altLang="en-US" sz="1200" dirty="0">
                <a:solidFill>
                  <a:srgbClr val="000000"/>
                </a:solidFill>
                <a:latin typeface="微软雅黑" panose="020B0503020204020204" pitchFamily="34" charset="-122"/>
                <a:ea typeface="微软雅黑" panose="020B0503020204020204" pitchFamily="34" charset="-122"/>
              </a:rPr>
              <a:t>创建目标</a:t>
            </a:r>
            <a:r>
              <a:rPr lang="en-US" altLang="zh-CN" sz="1200" dirty="0">
                <a:solidFill>
                  <a:srgbClr val="000000"/>
                </a:solidFill>
                <a:latin typeface="微软雅黑" panose="020B0503020204020204" pitchFamily="34" charset="-122"/>
                <a:ea typeface="微软雅黑" panose="020B0503020204020204" pitchFamily="34" charset="-122"/>
              </a:rPr>
              <a:t>RDS</a:t>
            </a:r>
            <a:r>
              <a:rPr lang="zh-CN" altLang="en-US" sz="1200" dirty="0">
                <a:solidFill>
                  <a:srgbClr val="000000"/>
                </a:solidFill>
                <a:latin typeface="微软雅黑" panose="020B0503020204020204" pitchFamily="34" charset="-122"/>
                <a:ea typeface="微软雅黑" panose="020B0503020204020204" pitchFamily="34" charset="-122"/>
              </a:rPr>
              <a:t>数据库，使用</a:t>
            </a:r>
            <a:r>
              <a:rPr lang="en-US" altLang="zh-CN" sz="1200" dirty="0">
                <a:solidFill>
                  <a:srgbClr val="000000"/>
                </a:solidFill>
                <a:latin typeface="微软雅黑" panose="020B0503020204020204" pitchFamily="34" charset="-122"/>
                <a:ea typeface="微软雅黑" panose="020B0503020204020204" pitchFamily="34" charset="-122"/>
              </a:rPr>
              <a:t>DRS</a:t>
            </a:r>
            <a:r>
              <a:rPr lang="zh-CN" altLang="en-US" sz="1200" dirty="0">
                <a:solidFill>
                  <a:srgbClr val="000000"/>
                </a:solidFill>
                <a:latin typeface="微软雅黑" panose="020B0503020204020204" pitchFamily="34" charset="-122"/>
                <a:ea typeface="微软雅黑" panose="020B0503020204020204" pitchFamily="34" charset="-122"/>
              </a:rPr>
              <a:t>创建全量</a:t>
            </a:r>
            <a:r>
              <a:rPr lang="en-US" altLang="zh-CN" sz="1200" dirty="0">
                <a:solidFill>
                  <a:srgbClr val="000000"/>
                </a:solidFill>
                <a:latin typeface="微软雅黑" panose="020B0503020204020204" pitchFamily="34" charset="-122"/>
                <a:ea typeface="微软雅黑" panose="020B0503020204020204" pitchFamily="34" charset="-122"/>
              </a:rPr>
              <a:t>+</a:t>
            </a:r>
            <a:r>
              <a:rPr lang="zh-CN" altLang="en-US" sz="1200" dirty="0">
                <a:solidFill>
                  <a:srgbClr val="000000"/>
                </a:solidFill>
                <a:latin typeface="微软雅黑" panose="020B0503020204020204" pitchFamily="34" charset="-122"/>
                <a:ea typeface="微软雅黑" panose="020B0503020204020204" pitchFamily="34" charset="-122"/>
              </a:rPr>
              <a:t>增量的数据库迁移任务</a:t>
            </a:r>
            <a:endParaRPr lang="en-US" altLang="zh-CN" sz="1200" dirty="0">
              <a:solidFill>
                <a:srgbClr val="000000"/>
              </a:solidFill>
              <a:latin typeface="微软雅黑" panose="020B0503020204020204" pitchFamily="34" charset="-122"/>
              <a:ea typeface="微软雅黑" panose="020B0503020204020204" pitchFamily="34" charset="-122"/>
            </a:endParaRPr>
          </a:p>
          <a:p>
            <a:pPr defTabSz="685685">
              <a:lnSpc>
                <a:spcPct val="120000"/>
              </a:lnSpc>
              <a:buFont typeface="Wingdings" pitchFamily="2" charset="2"/>
              <a:buChar char="l"/>
            </a:pPr>
            <a:r>
              <a:rPr lang="zh-CN" altLang="en-US" sz="1200" dirty="0">
                <a:solidFill>
                  <a:srgbClr val="000000"/>
                </a:solidFill>
                <a:latin typeface="微软雅黑" panose="020B0503020204020204" pitchFamily="34" charset="-122"/>
                <a:ea typeface="微软雅黑" panose="020B0503020204020204" pitchFamily="34" charset="-122"/>
              </a:rPr>
              <a:t>创建目标</a:t>
            </a:r>
            <a:r>
              <a:rPr lang="en-US" altLang="zh-CN" sz="1200" dirty="0">
                <a:solidFill>
                  <a:srgbClr val="000000"/>
                </a:solidFill>
                <a:latin typeface="微软雅黑" panose="020B0503020204020204" pitchFamily="34" charset="-122"/>
                <a:ea typeface="微软雅黑" panose="020B0503020204020204" pitchFamily="34" charset="-122"/>
              </a:rPr>
              <a:t>OBS</a:t>
            </a:r>
            <a:r>
              <a:rPr lang="zh-CN" altLang="en-US" sz="1200" dirty="0">
                <a:solidFill>
                  <a:srgbClr val="000000"/>
                </a:solidFill>
                <a:latin typeface="微软雅黑" panose="020B0503020204020204" pitchFamily="34" charset="-122"/>
                <a:ea typeface="微软雅黑" panose="020B0503020204020204" pitchFamily="34" charset="-122"/>
              </a:rPr>
              <a:t>桶，使用</a:t>
            </a:r>
            <a:r>
              <a:rPr lang="en-US" altLang="zh-CN" sz="1200" dirty="0">
                <a:solidFill>
                  <a:srgbClr val="000000"/>
                </a:solidFill>
                <a:latin typeface="微软雅黑" panose="020B0503020204020204" pitchFamily="34" charset="-122"/>
                <a:ea typeface="微软雅黑" panose="020B0503020204020204" pitchFamily="34" charset="-122"/>
              </a:rPr>
              <a:t>OMS</a:t>
            </a:r>
            <a:r>
              <a:rPr lang="zh-CN" altLang="en-US" sz="1200" dirty="0">
                <a:solidFill>
                  <a:srgbClr val="000000"/>
                </a:solidFill>
                <a:latin typeface="微软雅黑" panose="020B0503020204020204" pitchFamily="34" charset="-122"/>
                <a:ea typeface="微软雅黑" panose="020B0503020204020204" pitchFamily="34" charset="-122"/>
              </a:rPr>
              <a:t>创建全量</a:t>
            </a:r>
            <a:r>
              <a:rPr lang="en-US" altLang="zh-CN" sz="1200" dirty="0">
                <a:solidFill>
                  <a:srgbClr val="000000"/>
                </a:solidFill>
                <a:latin typeface="微软雅黑" panose="020B0503020204020204" pitchFamily="34" charset="-122"/>
                <a:ea typeface="微软雅黑" panose="020B0503020204020204" pitchFamily="34" charset="-122"/>
              </a:rPr>
              <a:t>+</a:t>
            </a:r>
            <a:r>
              <a:rPr lang="zh-CN" altLang="en-US" sz="1200" dirty="0">
                <a:solidFill>
                  <a:srgbClr val="000000"/>
                </a:solidFill>
                <a:latin typeface="微软雅黑" panose="020B0503020204020204" pitchFamily="34" charset="-122"/>
                <a:ea typeface="微软雅黑" panose="020B0503020204020204" pitchFamily="34" charset="-122"/>
              </a:rPr>
              <a:t>增量对象存储迁移任务</a:t>
            </a:r>
            <a:endParaRPr lang="en-US" altLang="zh-CN" sz="1200" dirty="0">
              <a:solidFill>
                <a:srgbClr val="000000"/>
              </a:solidFill>
              <a:latin typeface="微软雅黑" panose="020B0503020204020204" pitchFamily="34" charset="-122"/>
              <a:ea typeface="微软雅黑" panose="020B0503020204020204" pitchFamily="34" charset="-122"/>
            </a:endParaRPr>
          </a:p>
          <a:p>
            <a:pPr defTabSz="685685">
              <a:lnSpc>
                <a:spcPct val="120000"/>
              </a:lnSpc>
              <a:buFont typeface="Wingdings" pitchFamily="2" charset="2"/>
              <a:buChar char="l"/>
            </a:pPr>
            <a:r>
              <a:rPr lang="zh-CN" altLang="en-US" sz="1200" dirty="0">
                <a:solidFill>
                  <a:srgbClr val="000000"/>
                </a:solidFill>
                <a:latin typeface="微软雅黑" panose="020B0503020204020204" pitchFamily="34" charset="-122"/>
                <a:ea typeface="微软雅黑" panose="020B0503020204020204" pitchFamily="34" charset="-122"/>
              </a:rPr>
              <a:t>验证私有镜像</a:t>
            </a:r>
            <a:r>
              <a:rPr lang="en-US" altLang="zh-CN" sz="1200" dirty="0">
                <a:solidFill>
                  <a:srgbClr val="000000"/>
                </a:solidFill>
                <a:latin typeface="微软雅黑" panose="020B0503020204020204" pitchFamily="34" charset="-122"/>
                <a:ea typeface="微软雅黑" panose="020B0503020204020204" pitchFamily="34" charset="-122"/>
              </a:rPr>
              <a:t>/</a:t>
            </a:r>
            <a:r>
              <a:rPr lang="zh-CN" altLang="en-US" sz="1200" dirty="0">
                <a:solidFill>
                  <a:srgbClr val="000000"/>
                </a:solidFill>
                <a:latin typeface="微软雅黑" panose="020B0503020204020204" pitchFamily="34" charset="-122"/>
                <a:ea typeface="微软雅黑" panose="020B0503020204020204" pitchFamily="34" charset="-122"/>
              </a:rPr>
              <a:t>弹性伸缩</a:t>
            </a:r>
            <a:r>
              <a:rPr lang="en-US" altLang="zh-CN" sz="1200" dirty="0">
                <a:solidFill>
                  <a:srgbClr val="000000"/>
                </a:solidFill>
                <a:latin typeface="微软雅黑" panose="020B0503020204020204" pitchFamily="34" charset="-122"/>
                <a:ea typeface="微软雅黑" panose="020B0503020204020204" pitchFamily="34" charset="-122"/>
              </a:rPr>
              <a:t>/</a:t>
            </a:r>
            <a:r>
              <a:rPr lang="zh-CN" altLang="en-US" sz="1200" dirty="0">
                <a:solidFill>
                  <a:srgbClr val="000000"/>
                </a:solidFill>
                <a:latin typeface="微软雅黑" panose="020B0503020204020204" pitchFamily="34" charset="-122"/>
                <a:ea typeface="微软雅黑" panose="020B0503020204020204" pitchFamily="34" charset="-122"/>
              </a:rPr>
              <a:t>数据库链接</a:t>
            </a:r>
            <a:endParaRPr lang="en-US" altLang="zh-CN" sz="1200" dirty="0">
              <a:solidFill>
                <a:srgbClr val="000000"/>
              </a:solidFill>
              <a:latin typeface="微软雅黑" panose="020B0503020204020204" pitchFamily="34" charset="-122"/>
              <a:ea typeface="微软雅黑" panose="020B0503020204020204" pitchFamily="34" charset="-122"/>
            </a:endParaRPr>
          </a:p>
          <a:p>
            <a:pPr defTabSz="685685">
              <a:lnSpc>
                <a:spcPct val="120000"/>
              </a:lnSpc>
              <a:buFont typeface="Wingdings" pitchFamily="2" charset="2"/>
              <a:buChar char="l"/>
            </a:pPr>
            <a:r>
              <a:rPr lang="zh-CN" altLang="en-US" sz="1200" dirty="0">
                <a:solidFill>
                  <a:srgbClr val="000000"/>
                </a:solidFill>
                <a:latin typeface="微软雅黑" panose="020B0503020204020204" pitchFamily="34" charset="-122"/>
                <a:ea typeface="微软雅黑" panose="020B0503020204020204" pitchFamily="34" charset="-122"/>
              </a:rPr>
              <a:t>验证完毕，清空目标端数据库，重新配置</a:t>
            </a:r>
            <a:r>
              <a:rPr lang="en-US" altLang="zh-CN" sz="1200" dirty="0">
                <a:solidFill>
                  <a:srgbClr val="000000"/>
                </a:solidFill>
                <a:latin typeface="微软雅黑" panose="020B0503020204020204" pitchFamily="34" charset="-122"/>
                <a:ea typeface="微软雅黑" panose="020B0503020204020204" pitchFamily="34" charset="-122"/>
              </a:rPr>
              <a:t>DRS</a:t>
            </a:r>
            <a:r>
              <a:rPr lang="zh-CN" altLang="en-US" sz="1200" dirty="0">
                <a:solidFill>
                  <a:srgbClr val="000000"/>
                </a:solidFill>
                <a:latin typeface="微软雅黑" panose="020B0503020204020204" pitchFamily="34" charset="-122"/>
                <a:ea typeface="微软雅黑" panose="020B0503020204020204" pitchFamily="34" charset="-122"/>
              </a:rPr>
              <a:t>迁移任务</a:t>
            </a:r>
            <a:endParaRPr lang="en-US" altLang="zh-CN" sz="1200" dirty="0">
              <a:solidFill>
                <a:srgbClr val="000000"/>
              </a:solidFill>
              <a:latin typeface="微软雅黑" panose="020B0503020204020204" pitchFamily="34" charset="-122"/>
              <a:ea typeface="微软雅黑" panose="020B0503020204020204" pitchFamily="34" charset="-122"/>
            </a:endParaRPr>
          </a:p>
        </p:txBody>
      </p:sp>
      <p:sp>
        <p:nvSpPr>
          <p:cNvPr id="74" name="TextBox 114"/>
          <p:cNvSpPr txBox="1"/>
          <p:nvPr/>
        </p:nvSpPr>
        <p:spPr>
          <a:xfrm>
            <a:off x="7651270" y="5372710"/>
            <a:ext cx="3930476" cy="757130"/>
          </a:xfrm>
          <a:prstGeom prst="rect">
            <a:avLst/>
          </a:prstGeom>
          <a:noFill/>
        </p:spPr>
        <p:txBody>
          <a:bodyPr wrap="square" rtlCol="0">
            <a:spAutoFit/>
          </a:bodyPr>
          <a:lstStyle/>
          <a:p>
            <a:pPr defTabSz="685685">
              <a:lnSpc>
                <a:spcPct val="120000"/>
              </a:lnSpc>
              <a:buFont typeface="Wingdings" pitchFamily="2" charset="2"/>
              <a:buChar char="l"/>
            </a:pPr>
            <a:r>
              <a:rPr lang="zh-CN" altLang="en-US" sz="1200" dirty="0">
                <a:solidFill>
                  <a:srgbClr val="000000"/>
                </a:solidFill>
                <a:latin typeface="微软雅黑" panose="020B0503020204020204" pitchFamily="34" charset="-122"/>
                <a:ea typeface="微软雅黑" panose="020B0503020204020204" pitchFamily="34" charset="-122"/>
              </a:rPr>
              <a:t>停止源端业务、增量同步数据库、对象存储</a:t>
            </a:r>
            <a:endParaRPr lang="en-US" altLang="zh-CN" sz="1200" dirty="0">
              <a:solidFill>
                <a:srgbClr val="000000"/>
              </a:solidFill>
              <a:latin typeface="微软雅黑" panose="020B0503020204020204" pitchFamily="34" charset="-122"/>
              <a:ea typeface="微软雅黑" panose="020B0503020204020204" pitchFamily="34" charset="-122"/>
            </a:endParaRPr>
          </a:p>
          <a:p>
            <a:pPr defTabSz="685685">
              <a:lnSpc>
                <a:spcPct val="120000"/>
              </a:lnSpc>
              <a:buFont typeface="Wingdings" pitchFamily="2" charset="2"/>
              <a:buChar char="l"/>
            </a:pPr>
            <a:r>
              <a:rPr lang="en-US" altLang="zh-CN" sz="1200" dirty="0">
                <a:solidFill>
                  <a:srgbClr val="000000"/>
                </a:solidFill>
                <a:latin typeface="微软雅黑" panose="020B0503020204020204" pitchFamily="34" charset="-122"/>
                <a:ea typeface="微软雅黑" panose="020B0503020204020204" pitchFamily="34" charset="-122"/>
              </a:rPr>
              <a:t>DNS</a:t>
            </a:r>
            <a:r>
              <a:rPr lang="zh-CN" altLang="en-US" sz="1200" dirty="0">
                <a:solidFill>
                  <a:srgbClr val="000000"/>
                </a:solidFill>
                <a:latin typeface="微软雅黑" panose="020B0503020204020204" pitchFamily="34" charset="-122"/>
                <a:ea typeface="微软雅黑" panose="020B0503020204020204" pitchFamily="34" charset="-122"/>
              </a:rPr>
              <a:t>修改、切换业务</a:t>
            </a:r>
            <a:endParaRPr lang="en-US" altLang="zh-CN" sz="1200" dirty="0">
              <a:solidFill>
                <a:srgbClr val="000000"/>
              </a:solidFill>
              <a:latin typeface="微软雅黑" panose="020B0503020204020204" pitchFamily="34" charset="-122"/>
              <a:ea typeface="微软雅黑" panose="020B0503020204020204" pitchFamily="34" charset="-122"/>
            </a:endParaRPr>
          </a:p>
          <a:p>
            <a:pPr defTabSz="685685">
              <a:lnSpc>
                <a:spcPct val="120000"/>
              </a:lnSpc>
              <a:buFont typeface="Wingdings" pitchFamily="2" charset="2"/>
              <a:buChar char="l"/>
            </a:pPr>
            <a:r>
              <a:rPr lang="zh-CN" altLang="en-US" sz="1200" dirty="0">
                <a:solidFill>
                  <a:srgbClr val="000000"/>
                </a:solidFill>
                <a:latin typeface="微软雅黑" panose="020B0503020204020204" pitchFamily="34" charset="-122"/>
                <a:ea typeface="微软雅黑" panose="020B0503020204020204" pitchFamily="34" charset="-122"/>
              </a:rPr>
              <a:t>业务验证</a:t>
            </a:r>
          </a:p>
        </p:txBody>
      </p:sp>
      <p:sp>
        <p:nvSpPr>
          <p:cNvPr id="75" name="椭圆 74"/>
          <p:cNvSpPr/>
          <p:nvPr/>
        </p:nvSpPr>
        <p:spPr>
          <a:xfrm>
            <a:off x="502139" y="4804626"/>
            <a:ext cx="324018" cy="324018"/>
          </a:xfrm>
          <a:prstGeom prst="ellipse">
            <a:avLst/>
          </a:prstGeom>
          <a:solidFill>
            <a:schemeClr val="accent6">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685"/>
            <a:r>
              <a:rPr lang="en-US" altLang="zh-CN" sz="1600" dirty="0">
                <a:solidFill>
                  <a:srgbClr val="000000"/>
                </a:solidFill>
                <a:latin typeface="微软雅黑"/>
              </a:rPr>
              <a:t>3</a:t>
            </a:r>
            <a:endParaRPr lang="zh-CN" altLang="en-US" sz="1600" dirty="0">
              <a:solidFill>
                <a:srgbClr val="000000"/>
              </a:solidFill>
              <a:latin typeface="微软雅黑"/>
            </a:endParaRPr>
          </a:p>
        </p:txBody>
      </p:sp>
      <p:cxnSp>
        <p:nvCxnSpPr>
          <p:cNvPr id="83" name="直接箭头连接符 82"/>
          <p:cNvCxnSpPr/>
          <p:nvPr/>
        </p:nvCxnSpPr>
        <p:spPr>
          <a:xfrm>
            <a:off x="6617546" y="4635849"/>
            <a:ext cx="0" cy="889492"/>
          </a:xfrm>
          <a:prstGeom prst="straightConnector1">
            <a:avLst/>
          </a:prstGeom>
          <a:ln>
            <a:solidFill>
              <a:schemeClr val="accent6">
                <a:lumMod val="60000"/>
                <a:lumOff val="4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84" name="TextBox 114"/>
          <p:cNvSpPr txBox="1"/>
          <p:nvPr/>
        </p:nvSpPr>
        <p:spPr>
          <a:xfrm>
            <a:off x="6567436" y="4897620"/>
            <a:ext cx="744021" cy="350774"/>
          </a:xfrm>
          <a:prstGeom prst="rect">
            <a:avLst/>
          </a:prstGeom>
          <a:noFill/>
        </p:spPr>
        <p:txBody>
          <a:bodyPr wrap="square" rtlCol="0">
            <a:spAutoFit/>
          </a:bodyPr>
          <a:lstStyle/>
          <a:p>
            <a:pPr defTabSz="685685">
              <a:lnSpc>
                <a:spcPct val="120000"/>
              </a:lnSpc>
            </a:pPr>
            <a:r>
              <a:rPr lang="zh-CN" altLang="en-US" sz="1400" dirty="0">
                <a:solidFill>
                  <a:srgbClr val="000000"/>
                </a:solidFill>
                <a:latin typeface="微软雅黑" panose="020B0503020204020204" pitchFamily="34" charset="-122"/>
                <a:ea typeface="微软雅黑" panose="020B0503020204020204" pitchFamily="34" charset="-122"/>
              </a:rPr>
              <a:t>停业务</a:t>
            </a:r>
          </a:p>
        </p:txBody>
      </p:sp>
      <p:cxnSp>
        <p:nvCxnSpPr>
          <p:cNvPr id="85" name="直接箭头连接符 84"/>
          <p:cNvCxnSpPr/>
          <p:nvPr/>
        </p:nvCxnSpPr>
        <p:spPr bwMode="auto">
          <a:xfrm>
            <a:off x="2547036" y="2319912"/>
            <a:ext cx="2051195" cy="0"/>
          </a:xfrm>
          <a:prstGeom prst="straightConnector1">
            <a:avLst/>
          </a:prstGeom>
          <a:noFill/>
          <a:ln w="9525" cap="flat" cmpd="sng" algn="ctr">
            <a:solidFill>
              <a:schemeClr val="accent1"/>
            </a:solidFill>
            <a:prstDash val="solid"/>
            <a:round/>
            <a:headEnd type="none" w="med" len="med"/>
            <a:tailEnd type="triangle"/>
          </a:ln>
          <a:effectLst/>
        </p:spPr>
      </p:cxnSp>
      <p:sp>
        <p:nvSpPr>
          <p:cNvPr id="86" name="文本框 88"/>
          <p:cNvSpPr txBox="1"/>
          <p:nvPr/>
        </p:nvSpPr>
        <p:spPr>
          <a:xfrm>
            <a:off x="3169802" y="2062643"/>
            <a:ext cx="1314798" cy="276927"/>
          </a:xfrm>
          <a:prstGeom prst="rect">
            <a:avLst/>
          </a:prstGeom>
          <a:noFill/>
        </p:spPr>
        <p:txBody>
          <a:bodyPr wrap="square" rtlCol="0">
            <a:spAutoFit/>
          </a:bodyPr>
          <a:lstStyle/>
          <a:p>
            <a:pPr defTabSz="685685"/>
            <a:r>
              <a:rPr lang="zh-CN" altLang="en-US" sz="1200" dirty="0">
                <a:solidFill>
                  <a:srgbClr val="000000"/>
                </a:solidFill>
                <a:latin typeface="微软雅黑" panose="020B0503020204020204" pitchFamily="34" charset="-122"/>
                <a:ea typeface="微软雅黑" panose="020B0503020204020204" pitchFamily="34" charset="-122"/>
              </a:rPr>
              <a:t>重新配置</a:t>
            </a:r>
            <a:endParaRPr lang="en-US" altLang="zh-CN" sz="1200" dirty="0">
              <a:solidFill>
                <a:srgbClr val="000000"/>
              </a:solidFill>
              <a:latin typeface="微软雅黑" panose="020B0503020204020204" pitchFamily="34" charset="-122"/>
              <a:ea typeface="微软雅黑" panose="020B0503020204020204" pitchFamily="34" charset="-122"/>
            </a:endParaRPr>
          </a:p>
        </p:txBody>
      </p:sp>
      <p:cxnSp>
        <p:nvCxnSpPr>
          <p:cNvPr id="89" name="直接箭头连接符 88"/>
          <p:cNvCxnSpPr/>
          <p:nvPr/>
        </p:nvCxnSpPr>
        <p:spPr bwMode="auto">
          <a:xfrm>
            <a:off x="2602468" y="3914554"/>
            <a:ext cx="2051195" cy="0"/>
          </a:xfrm>
          <a:prstGeom prst="straightConnector1">
            <a:avLst/>
          </a:prstGeom>
          <a:noFill/>
          <a:ln w="9525" cap="flat" cmpd="sng" algn="ctr">
            <a:solidFill>
              <a:schemeClr val="accent1"/>
            </a:solidFill>
            <a:prstDash val="solid"/>
            <a:round/>
            <a:headEnd type="none" w="med" len="med"/>
            <a:tailEnd type="triangle"/>
          </a:ln>
          <a:effectLst/>
        </p:spPr>
      </p:cxnSp>
      <p:sp>
        <p:nvSpPr>
          <p:cNvPr id="90" name="文本框 88"/>
          <p:cNvSpPr txBox="1"/>
          <p:nvPr/>
        </p:nvSpPr>
        <p:spPr>
          <a:xfrm>
            <a:off x="3004446" y="3631423"/>
            <a:ext cx="1314798" cy="461665"/>
          </a:xfrm>
          <a:prstGeom prst="rect">
            <a:avLst/>
          </a:prstGeom>
          <a:noFill/>
        </p:spPr>
        <p:txBody>
          <a:bodyPr wrap="square" rtlCol="0">
            <a:spAutoFit/>
          </a:bodyPr>
          <a:lstStyle/>
          <a:p>
            <a:pPr defTabSz="685685"/>
            <a:r>
              <a:rPr lang="en-US" altLang="zh-CN" sz="1200" dirty="0">
                <a:solidFill>
                  <a:srgbClr val="000000"/>
                </a:solidFill>
                <a:latin typeface="微软雅黑" panose="020B0503020204020204" pitchFamily="34" charset="-122"/>
                <a:ea typeface="微软雅黑" panose="020B0503020204020204" pitchFamily="34" charset="-122"/>
              </a:rPr>
              <a:t>DRS/</a:t>
            </a:r>
            <a:r>
              <a:rPr lang="en-US" altLang="zh-CN" sz="1200" dirty="0" err="1">
                <a:solidFill>
                  <a:srgbClr val="000000"/>
                </a:solidFill>
                <a:latin typeface="微软雅黑" panose="020B0503020204020204" pitchFamily="34" charset="-122"/>
                <a:ea typeface="微软雅黑" panose="020B0503020204020204" pitchFamily="34" charset="-122"/>
              </a:rPr>
              <a:t>TurboDX</a:t>
            </a:r>
            <a:r>
              <a:rPr lang="zh-CN" altLang="en-US" sz="1200" dirty="0">
                <a:solidFill>
                  <a:srgbClr val="000000"/>
                </a:solidFill>
                <a:latin typeface="微软雅黑" panose="020B0503020204020204" pitchFamily="34" charset="-122"/>
                <a:ea typeface="微软雅黑" panose="020B0503020204020204" pitchFamily="34" charset="-122"/>
              </a:rPr>
              <a:t>全量</a:t>
            </a:r>
            <a:r>
              <a:rPr lang="en-US" altLang="zh-CN" sz="1200" dirty="0">
                <a:solidFill>
                  <a:srgbClr val="000000"/>
                </a:solidFill>
                <a:latin typeface="微软雅黑" panose="020B0503020204020204" pitchFamily="34" charset="-122"/>
                <a:ea typeface="微软雅黑" panose="020B0503020204020204" pitchFamily="34" charset="-122"/>
              </a:rPr>
              <a:t>+</a:t>
            </a:r>
            <a:r>
              <a:rPr lang="zh-CN" altLang="en-US" sz="1200" dirty="0">
                <a:solidFill>
                  <a:srgbClr val="000000"/>
                </a:solidFill>
                <a:latin typeface="微软雅黑" panose="020B0503020204020204" pitchFamily="34" charset="-122"/>
                <a:ea typeface="微软雅黑" panose="020B0503020204020204" pitchFamily="34" charset="-122"/>
              </a:rPr>
              <a:t>增量</a:t>
            </a:r>
            <a:endParaRPr lang="en-US" altLang="zh-CN" sz="1200" dirty="0">
              <a:solidFill>
                <a:srgbClr val="000000"/>
              </a:solidFill>
              <a:latin typeface="微软雅黑" panose="020B0503020204020204" pitchFamily="34" charset="-122"/>
              <a:ea typeface="微软雅黑" panose="020B0503020204020204" pitchFamily="34" charset="-122"/>
            </a:endParaRPr>
          </a:p>
        </p:txBody>
      </p:sp>
      <p:sp>
        <p:nvSpPr>
          <p:cNvPr id="93" name="圆角矩形 92"/>
          <p:cNvSpPr/>
          <p:nvPr/>
        </p:nvSpPr>
        <p:spPr bwMode="auto">
          <a:xfrm>
            <a:off x="4747693" y="2060874"/>
            <a:ext cx="1383250" cy="285318"/>
          </a:xfrm>
          <a:prstGeom prst="roundRect">
            <a:avLst/>
          </a:prstGeom>
          <a:noFill/>
          <a:ln w="9525" cap="flat" cmpd="sng" algn="ctr">
            <a:solidFill>
              <a:schemeClr val="accent1"/>
            </a:solidFill>
            <a:prstDash val="solid"/>
            <a:round/>
            <a:headEnd type="none" w="med" len="med"/>
            <a:tailEnd type="none" w="med" len="med"/>
          </a:ln>
          <a:effectLst/>
        </p:spPr>
        <p:txBody>
          <a:bodyPr vert="horz" wrap="square" lIns="68576" tIns="34288" rIns="68576" bIns="34288" numCol="1" rtlCol="0" anchor="t" anchorCtr="0" compatLnSpc="1">
            <a:prstTxWarp prst="textNoShape">
              <a:avLst/>
            </a:prstTxWarp>
          </a:bodyPr>
          <a:lstStyle/>
          <a:p>
            <a:pPr algn="ctr" defTabSz="685685">
              <a:buClr>
                <a:srgbClr val="CC9900"/>
              </a:buClr>
            </a:pPr>
            <a:r>
              <a:rPr lang="zh-CN" altLang="en-US" sz="1200" b="1" dirty="0">
                <a:solidFill>
                  <a:srgbClr val="000000"/>
                </a:solidFill>
                <a:latin typeface="微软雅黑" panose="020B0503020204020204" pitchFamily="34" charset="-122"/>
                <a:ea typeface="微软雅黑" panose="020B0503020204020204" pitchFamily="34" charset="-122"/>
              </a:rPr>
              <a:t>创建弹性伸缩组</a:t>
            </a:r>
            <a:endParaRPr lang="en-US" sz="1200" b="1" dirty="0">
              <a:solidFill>
                <a:srgbClr val="000000"/>
              </a:solidFill>
              <a:latin typeface="微软雅黑" panose="020B0503020204020204" pitchFamily="34" charset="-122"/>
              <a:ea typeface="微软雅黑" panose="020B0503020204020204" pitchFamily="34" charset="-122"/>
            </a:endParaRPr>
          </a:p>
        </p:txBody>
      </p:sp>
      <p:cxnSp>
        <p:nvCxnSpPr>
          <p:cNvPr id="94" name="直接箭头连接符 93"/>
          <p:cNvCxnSpPr/>
          <p:nvPr/>
        </p:nvCxnSpPr>
        <p:spPr bwMode="auto">
          <a:xfrm>
            <a:off x="5388964" y="1684922"/>
            <a:ext cx="0" cy="339880"/>
          </a:xfrm>
          <a:prstGeom prst="straightConnector1">
            <a:avLst/>
          </a:prstGeom>
          <a:noFill/>
          <a:ln w="9525" cap="flat" cmpd="sng" algn="ctr">
            <a:solidFill>
              <a:schemeClr val="accent1"/>
            </a:solidFill>
            <a:prstDash val="solid"/>
            <a:round/>
            <a:headEnd type="none" w="med" len="med"/>
            <a:tailEnd type="triangle"/>
          </a:ln>
          <a:effectLst/>
        </p:spPr>
      </p:cxnSp>
      <p:sp>
        <p:nvSpPr>
          <p:cNvPr id="101" name="椭圆 100"/>
          <p:cNvSpPr/>
          <p:nvPr/>
        </p:nvSpPr>
        <p:spPr>
          <a:xfrm>
            <a:off x="500067" y="1224358"/>
            <a:ext cx="324018" cy="324018"/>
          </a:xfrm>
          <a:prstGeom prst="ellipse">
            <a:avLst/>
          </a:prstGeom>
          <a:solidFill>
            <a:schemeClr val="accent6">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685"/>
            <a:r>
              <a:rPr lang="en-US" altLang="zh-CN" sz="1600" dirty="0">
                <a:solidFill>
                  <a:srgbClr val="000000"/>
                </a:solidFill>
                <a:latin typeface="微软雅黑"/>
              </a:rPr>
              <a:t>1</a:t>
            </a:r>
            <a:endParaRPr lang="zh-CN" altLang="en-US" sz="1600" dirty="0">
              <a:solidFill>
                <a:srgbClr val="000000"/>
              </a:solidFill>
              <a:latin typeface="微软雅黑"/>
            </a:endParaRPr>
          </a:p>
        </p:txBody>
      </p:sp>
      <p:sp>
        <p:nvSpPr>
          <p:cNvPr id="107" name="椭圆 106"/>
          <p:cNvSpPr/>
          <p:nvPr/>
        </p:nvSpPr>
        <p:spPr>
          <a:xfrm>
            <a:off x="500067" y="5802194"/>
            <a:ext cx="324018" cy="324018"/>
          </a:xfrm>
          <a:prstGeom prst="ellipse">
            <a:avLst/>
          </a:prstGeom>
          <a:solidFill>
            <a:schemeClr val="accent6">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685"/>
            <a:r>
              <a:rPr lang="en-US" altLang="zh-CN" sz="1600" dirty="0">
                <a:solidFill>
                  <a:srgbClr val="000000"/>
                </a:solidFill>
                <a:latin typeface="微软雅黑"/>
              </a:rPr>
              <a:t>4</a:t>
            </a:r>
            <a:endParaRPr lang="zh-CN" altLang="en-US" sz="1600" dirty="0">
              <a:solidFill>
                <a:srgbClr val="000000"/>
              </a:solidFill>
              <a:latin typeface="微软雅黑"/>
            </a:endParaRPr>
          </a:p>
        </p:txBody>
      </p:sp>
      <p:sp>
        <p:nvSpPr>
          <p:cNvPr id="77" name="椭圆 76"/>
          <p:cNvSpPr/>
          <p:nvPr/>
        </p:nvSpPr>
        <p:spPr>
          <a:xfrm>
            <a:off x="376058" y="2965138"/>
            <a:ext cx="324018" cy="324018"/>
          </a:xfrm>
          <a:prstGeom prst="ellipse">
            <a:avLst/>
          </a:prstGeom>
          <a:solidFill>
            <a:schemeClr val="accent6">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685"/>
            <a:r>
              <a:rPr lang="en-US" altLang="zh-CN" sz="1600" dirty="0">
                <a:solidFill>
                  <a:srgbClr val="000000"/>
                </a:solidFill>
                <a:latin typeface="微软雅黑"/>
              </a:rPr>
              <a:t>2</a:t>
            </a:r>
            <a:endParaRPr lang="zh-CN" altLang="en-US" sz="1600" dirty="0">
              <a:solidFill>
                <a:srgbClr val="000000"/>
              </a:solidFill>
              <a:latin typeface="微软雅黑"/>
            </a:endParaRPr>
          </a:p>
        </p:txBody>
      </p:sp>
      <p:sp>
        <p:nvSpPr>
          <p:cNvPr id="78" name="圆角矩形 77"/>
          <p:cNvSpPr/>
          <p:nvPr/>
        </p:nvSpPr>
        <p:spPr bwMode="auto">
          <a:xfrm>
            <a:off x="1172354" y="2797456"/>
            <a:ext cx="1383250" cy="285318"/>
          </a:xfrm>
          <a:prstGeom prst="roundRect">
            <a:avLst/>
          </a:prstGeom>
          <a:noFill/>
          <a:ln w="9525" cap="flat" cmpd="sng" algn="ctr">
            <a:solidFill>
              <a:schemeClr val="accent1"/>
            </a:solidFill>
            <a:prstDash val="solid"/>
            <a:round/>
            <a:headEnd type="none" w="med" len="med"/>
            <a:tailEnd type="none" w="med" len="med"/>
          </a:ln>
          <a:effectLst/>
        </p:spPr>
        <p:txBody>
          <a:bodyPr vert="horz" wrap="square" lIns="68576" tIns="34288" rIns="68576" bIns="34288" numCol="1" rtlCol="0" anchor="t" anchorCtr="0" compatLnSpc="1">
            <a:prstTxWarp prst="textNoShape">
              <a:avLst/>
            </a:prstTxWarp>
          </a:bodyPr>
          <a:lstStyle/>
          <a:p>
            <a:pPr algn="ctr" defTabSz="685685">
              <a:buClr>
                <a:srgbClr val="CC9900"/>
              </a:buClr>
            </a:pPr>
            <a:r>
              <a:rPr lang="en-US" altLang="zh-CN" sz="1200" b="1" dirty="0">
                <a:solidFill>
                  <a:srgbClr val="000000"/>
                </a:solidFill>
                <a:latin typeface="微软雅黑" panose="020B0503020204020204" pitchFamily="34" charset="-122"/>
                <a:ea typeface="微软雅黑" panose="020B0503020204020204" pitchFamily="34" charset="-122"/>
              </a:rPr>
              <a:t>k8s</a:t>
            </a:r>
            <a:endParaRPr lang="en-US" sz="1200" b="1" dirty="0">
              <a:solidFill>
                <a:srgbClr val="000000"/>
              </a:solidFill>
              <a:latin typeface="微软雅黑" panose="020B0503020204020204" pitchFamily="34" charset="-122"/>
              <a:ea typeface="微软雅黑" panose="020B0503020204020204" pitchFamily="34" charset="-122"/>
            </a:endParaRPr>
          </a:p>
        </p:txBody>
      </p:sp>
      <p:sp>
        <p:nvSpPr>
          <p:cNvPr id="79" name="圆角矩形 78"/>
          <p:cNvSpPr/>
          <p:nvPr/>
        </p:nvSpPr>
        <p:spPr bwMode="auto">
          <a:xfrm>
            <a:off x="4766622" y="2767973"/>
            <a:ext cx="1383250" cy="285318"/>
          </a:xfrm>
          <a:prstGeom prst="roundRect">
            <a:avLst/>
          </a:prstGeom>
          <a:noFill/>
          <a:ln w="9525" cap="flat" cmpd="sng" algn="ctr">
            <a:solidFill>
              <a:schemeClr val="accent1"/>
            </a:solidFill>
            <a:prstDash val="solid"/>
            <a:round/>
            <a:headEnd type="none" w="med" len="med"/>
            <a:tailEnd type="none" w="med" len="med"/>
          </a:ln>
          <a:effectLst/>
        </p:spPr>
        <p:txBody>
          <a:bodyPr vert="horz" wrap="square" lIns="68576" tIns="34288" rIns="68576" bIns="34288" numCol="1" rtlCol="0" anchor="t" anchorCtr="0" compatLnSpc="1">
            <a:prstTxWarp prst="textNoShape">
              <a:avLst/>
            </a:prstTxWarp>
          </a:bodyPr>
          <a:lstStyle/>
          <a:p>
            <a:pPr algn="ctr" defTabSz="685685">
              <a:buClr>
                <a:srgbClr val="CC9900"/>
              </a:buClr>
            </a:pPr>
            <a:r>
              <a:rPr lang="en-US" altLang="zh-CN" sz="1200" b="1" dirty="0">
                <a:solidFill>
                  <a:srgbClr val="000000"/>
                </a:solidFill>
                <a:latin typeface="微软雅黑" panose="020B0503020204020204" pitchFamily="34" charset="-122"/>
                <a:ea typeface="微软雅黑" panose="020B0503020204020204" pitchFamily="34" charset="-122"/>
              </a:rPr>
              <a:t>k8s</a:t>
            </a:r>
            <a:endParaRPr lang="en-US" sz="1200" b="1" dirty="0">
              <a:solidFill>
                <a:srgbClr val="000000"/>
              </a:solidFill>
              <a:latin typeface="微软雅黑" panose="020B0503020204020204" pitchFamily="34" charset="-122"/>
              <a:ea typeface="微软雅黑" panose="020B0503020204020204" pitchFamily="34" charset="-122"/>
            </a:endParaRPr>
          </a:p>
        </p:txBody>
      </p:sp>
      <p:cxnSp>
        <p:nvCxnSpPr>
          <p:cNvPr id="80" name="直接箭头连接符 79"/>
          <p:cNvCxnSpPr/>
          <p:nvPr/>
        </p:nvCxnSpPr>
        <p:spPr bwMode="auto">
          <a:xfrm>
            <a:off x="2601072" y="2939521"/>
            <a:ext cx="2051195" cy="0"/>
          </a:xfrm>
          <a:prstGeom prst="straightConnector1">
            <a:avLst/>
          </a:prstGeom>
          <a:noFill/>
          <a:ln w="9525" cap="flat" cmpd="sng" algn="ctr">
            <a:solidFill>
              <a:schemeClr val="accent1"/>
            </a:solidFill>
            <a:prstDash val="solid"/>
            <a:round/>
            <a:headEnd type="none" w="med" len="med"/>
            <a:tailEnd type="triangle"/>
          </a:ln>
          <a:effectLst/>
        </p:spPr>
      </p:cxnSp>
      <p:sp>
        <p:nvSpPr>
          <p:cNvPr id="81" name="文本框 88"/>
          <p:cNvSpPr txBox="1"/>
          <p:nvPr/>
        </p:nvSpPr>
        <p:spPr>
          <a:xfrm>
            <a:off x="3160930" y="2692092"/>
            <a:ext cx="1314798" cy="276927"/>
          </a:xfrm>
          <a:prstGeom prst="rect">
            <a:avLst/>
          </a:prstGeom>
          <a:noFill/>
        </p:spPr>
        <p:txBody>
          <a:bodyPr wrap="square" rtlCol="0">
            <a:spAutoFit/>
          </a:bodyPr>
          <a:lstStyle/>
          <a:p>
            <a:pPr defTabSz="685685"/>
            <a:r>
              <a:rPr lang="zh-CN" altLang="en-US" sz="1200" dirty="0">
                <a:solidFill>
                  <a:srgbClr val="000000"/>
                </a:solidFill>
                <a:latin typeface="微软雅黑" panose="020B0503020204020204" pitchFamily="34" charset="-122"/>
                <a:ea typeface="微软雅黑" panose="020B0503020204020204" pitchFamily="34" charset="-122"/>
              </a:rPr>
              <a:t>重新部署</a:t>
            </a:r>
            <a:endParaRPr lang="en-US" altLang="zh-CN" sz="1200" dirty="0">
              <a:solidFill>
                <a:srgbClr val="000000"/>
              </a:solidFill>
              <a:latin typeface="微软雅黑" panose="020B0503020204020204" pitchFamily="34" charset="-122"/>
              <a:ea typeface="微软雅黑" panose="020B0503020204020204" pitchFamily="34" charset="-122"/>
            </a:endParaRPr>
          </a:p>
        </p:txBody>
      </p:sp>
      <p:sp>
        <p:nvSpPr>
          <p:cNvPr id="82" name="圆角矩形 81"/>
          <p:cNvSpPr/>
          <p:nvPr/>
        </p:nvSpPr>
        <p:spPr bwMode="auto">
          <a:xfrm>
            <a:off x="1163786" y="3279750"/>
            <a:ext cx="1383250" cy="285318"/>
          </a:xfrm>
          <a:prstGeom prst="roundRect">
            <a:avLst/>
          </a:prstGeom>
          <a:noFill/>
          <a:ln w="9525" cap="flat" cmpd="sng" algn="ctr">
            <a:solidFill>
              <a:schemeClr val="accent1"/>
            </a:solidFill>
            <a:prstDash val="solid"/>
            <a:round/>
            <a:headEnd type="none" w="med" len="med"/>
            <a:tailEnd type="none" w="med" len="med"/>
          </a:ln>
          <a:effectLst/>
        </p:spPr>
        <p:txBody>
          <a:bodyPr vert="horz" wrap="square" lIns="68576" tIns="34288" rIns="68576" bIns="34288" numCol="1" rtlCol="0" anchor="t" anchorCtr="0" compatLnSpc="1">
            <a:prstTxWarp prst="textNoShape">
              <a:avLst/>
            </a:prstTxWarp>
          </a:bodyPr>
          <a:lstStyle/>
          <a:p>
            <a:pPr algn="ctr" defTabSz="685685">
              <a:buClr>
                <a:srgbClr val="CC9900"/>
              </a:buClr>
            </a:pPr>
            <a:r>
              <a:rPr lang="en-US" altLang="zh-CN" sz="1200" b="1" dirty="0" err="1">
                <a:solidFill>
                  <a:srgbClr val="000000"/>
                </a:solidFill>
                <a:latin typeface="微软雅黑" panose="020B0503020204020204" pitchFamily="34" charset="-122"/>
                <a:ea typeface="微软雅黑" panose="020B0503020204020204" pitchFamily="34" charset="-122"/>
              </a:rPr>
              <a:t>redis</a:t>
            </a:r>
            <a:endParaRPr lang="en-US" sz="1200" b="1" dirty="0">
              <a:solidFill>
                <a:srgbClr val="000000"/>
              </a:solidFill>
              <a:latin typeface="微软雅黑" panose="020B0503020204020204" pitchFamily="34" charset="-122"/>
              <a:ea typeface="微软雅黑" panose="020B0503020204020204" pitchFamily="34" charset="-122"/>
            </a:endParaRPr>
          </a:p>
        </p:txBody>
      </p:sp>
      <p:sp>
        <p:nvSpPr>
          <p:cNvPr id="87" name="圆角矩形 86"/>
          <p:cNvSpPr/>
          <p:nvPr/>
        </p:nvSpPr>
        <p:spPr bwMode="auto">
          <a:xfrm>
            <a:off x="4758054" y="3250267"/>
            <a:ext cx="1383250" cy="285318"/>
          </a:xfrm>
          <a:prstGeom prst="roundRect">
            <a:avLst/>
          </a:prstGeom>
          <a:noFill/>
          <a:ln w="9525" cap="flat" cmpd="sng" algn="ctr">
            <a:solidFill>
              <a:schemeClr val="accent1"/>
            </a:solidFill>
            <a:prstDash val="solid"/>
            <a:round/>
            <a:headEnd type="none" w="med" len="med"/>
            <a:tailEnd type="none" w="med" len="med"/>
          </a:ln>
          <a:effectLst/>
        </p:spPr>
        <p:txBody>
          <a:bodyPr vert="horz" wrap="square" lIns="68576" tIns="34288" rIns="68576" bIns="34288" numCol="1" rtlCol="0" anchor="t" anchorCtr="0" compatLnSpc="1">
            <a:prstTxWarp prst="textNoShape">
              <a:avLst/>
            </a:prstTxWarp>
          </a:bodyPr>
          <a:lstStyle/>
          <a:p>
            <a:pPr algn="ctr" defTabSz="685685">
              <a:buClr>
                <a:srgbClr val="CC9900"/>
              </a:buClr>
            </a:pPr>
            <a:r>
              <a:rPr lang="en-US" sz="1200" b="1" dirty="0">
                <a:solidFill>
                  <a:srgbClr val="000000"/>
                </a:solidFill>
                <a:latin typeface="微软雅黑" panose="020B0503020204020204" pitchFamily="34" charset="-122"/>
                <a:ea typeface="微软雅黑" panose="020B0503020204020204" pitchFamily="34" charset="-122"/>
              </a:rPr>
              <a:t>DCS</a:t>
            </a:r>
          </a:p>
        </p:txBody>
      </p:sp>
      <p:cxnSp>
        <p:nvCxnSpPr>
          <p:cNvPr id="88" name="直接箭头连接符 87"/>
          <p:cNvCxnSpPr/>
          <p:nvPr/>
        </p:nvCxnSpPr>
        <p:spPr bwMode="auto">
          <a:xfrm>
            <a:off x="2592504" y="3421815"/>
            <a:ext cx="2051195" cy="0"/>
          </a:xfrm>
          <a:prstGeom prst="straightConnector1">
            <a:avLst/>
          </a:prstGeom>
          <a:noFill/>
          <a:ln w="9525" cap="flat" cmpd="sng" algn="ctr">
            <a:solidFill>
              <a:schemeClr val="accent1"/>
            </a:solidFill>
            <a:prstDash val="solid"/>
            <a:round/>
            <a:headEnd type="none" w="med" len="med"/>
            <a:tailEnd type="triangle"/>
          </a:ln>
          <a:effectLst/>
        </p:spPr>
      </p:cxnSp>
      <p:sp>
        <p:nvSpPr>
          <p:cNvPr id="91" name="文本框 88"/>
          <p:cNvSpPr txBox="1"/>
          <p:nvPr/>
        </p:nvSpPr>
        <p:spPr>
          <a:xfrm>
            <a:off x="3152362" y="3174386"/>
            <a:ext cx="1314798" cy="276927"/>
          </a:xfrm>
          <a:prstGeom prst="rect">
            <a:avLst/>
          </a:prstGeom>
          <a:noFill/>
        </p:spPr>
        <p:txBody>
          <a:bodyPr wrap="square" rtlCol="0">
            <a:spAutoFit/>
          </a:bodyPr>
          <a:lstStyle/>
          <a:p>
            <a:pPr defTabSz="685685"/>
            <a:r>
              <a:rPr lang="zh-CN" altLang="en-US" sz="1200" dirty="0">
                <a:solidFill>
                  <a:srgbClr val="000000"/>
                </a:solidFill>
                <a:latin typeface="微软雅黑" panose="020B0503020204020204" pitchFamily="34" charset="-122"/>
                <a:ea typeface="微软雅黑" panose="020B0503020204020204" pitchFamily="34" charset="-122"/>
              </a:rPr>
              <a:t>重新部署</a:t>
            </a:r>
            <a:endParaRPr lang="en-US" altLang="zh-CN" sz="1200" dirty="0">
              <a:solidFill>
                <a:srgbClr val="000000"/>
              </a:solidFill>
              <a:latin typeface="微软雅黑" panose="020B0503020204020204" pitchFamily="34" charset="-122"/>
              <a:ea typeface="微软雅黑" panose="020B0503020204020204" pitchFamily="34" charset="-122"/>
            </a:endParaRPr>
          </a:p>
        </p:txBody>
      </p:sp>
      <p:sp>
        <p:nvSpPr>
          <p:cNvPr id="92" name="圆角矩形 91"/>
          <p:cNvSpPr/>
          <p:nvPr/>
        </p:nvSpPr>
        <p:spPr bwMode="auto">
          <a:xfrm>
            <a:off x="1171453" y="4312854"/>
            <a:ext cx="1383250" cy="285318"/>
          </a:xfrm>
          <a:prstGeom prst="roundRect">
            <a:avLst/>
          </a:prstGeom>
          <a:noFill/>
          <a:ln w="9525" cap="flat" cmpd="sng" algn="ctr">
            <a:solidFill>
              <a:schemeClr val="accent1"/>
            </a:solidFill>
            <a:prstDash val="solid"/>
            <a:round/>
            <a:headEnd type="none" w="med" len="med"/>
            <a:tailEnd type="none" w="med" len="med"/>
          </a:ln>
          <a:effectLst/>
        </p:spPr>
        <p:txBody>
          <a:bodyPr vert="horz" wrap="square" lIns="68576" tIns="34288" rIns="68576" bIns="34288" numCol="1" rtlCol="0" anchor="t" anchorCtr="0" compatLnSpc="1">
            <a:prstTxWarp prst="textNoShape">
              <a:avLst/>
            </a:prstTxWarp>
          </a:bodyPr>
          <a:lstStyle/>
          <a:p>
            <a:pPr algn="ctr" defTabSz="685685">
              <a:buClr>
                <a:srgbClr val="CC9900"/>
              </a:buClr>
            </a:pPr>
            <a:r>
              <a:rPr lang="en-US" altLang="zh-CN" sz="1200" b="1" dirty="0">
                <a:solidFill>
                  <a:srgbClr val="000000"/>
                </a:solidFill>
                <a:latin typeface="微软雅黑" panose="020B0503020204020204" pitchFamily="34" charset="-122"/>
                <a:ea typeface="微软雅黑" panose="020B0503020204020204" pitchFamily="34" charset="-122"/>
              </a:rPr>
              <a:t>S3</a:t>
            </a:r>
          </a:p>
          <a:p>
            <a:pPr algn="ctr" defTabSz="685685">
              <a:buClr>
                <a:srgbClr val="CC9900"/>
              </a:buClr>
            </a:pPr>
            <a:endParaRPr lang="en-US" sz="1200" b="1" dirty="0">
              <a:solidFill>
                <a:srgbClr val="000000"/>
              </a:solidFill>
              <a:latin typeface="微软雅黑" panose="020B0503020204020204" pitchFamily="34" charset="-122"/>
              <a:ea typeface="微软雅黑" panose="020B0503020204020204" pitchFamily="34" charset="-122"/>
            </a:endParaRPr>
          </a:p>
        </p:txBody>
      </p:sp>
      <p:sp>
        <p:nvSpPr>
          <p:cNvPr id="95" name="圆角矩形 94"/>
          <p:cNvSpPr/>
          <p:nvPr/>
        </p:nvSpPr>
        <p:spPr bwMode="auto">
          <a:xfrm>
            <a:off x="4605897" y="4312854"/>
            <a:ext cx="1383250" cy="285318"/>
          </a:xfrm>
          <a:prstGeom prst="roundRect">
            <a:avLst/>
          </a:prstGeom>
          <a:noFill/>
          <a:ln w="9525" cap="flat" cmpd="sng" algn="ctr">
            <a:solidFill>
              <a:schemeClr val="accent1"/>
            </a:solidFill>
            <a:prstDash val="solid"/>
            <a:round/>
            <a:headEnd type="none" w="med" len="med"/>
            <a:tailEnd type="none" w="med" len="med"/>
          </a:ln>
          <a:effectLst/>
        </p:spPr>
        <p:txBody>
          <a:bodyPr vert="horz" wrap="square" lIns="68576" tIns="34288" rIns="68576" bIns="34288" numCol="1" rtlCol="0" anchor="t" anchorCtr="0" compatLnSpc="1">
            <a:prstTxWarp prst="textNoShape">
              <a:avLst/>
            </a:prstTxWarp>
          </a:bodyPr>
          <a:lstStyle/>
          <a:p>
            <a:pPr algn="ctr" defTabSz="685685">
              <a:buClr>
                <a:srgbClr val="CC9900"/>
              </a:buClr>
            </a:pPr>
            <a:r>
              <a:rPr lang="en-US" altLang="zh-CN" sz="1200" b="1" dirty="0">
                <a:solidFill>
                  <a:srgbClr val="000000"/>
                </a:solidFill>
                <a:latin typeface="微软雅黑" panose="020B0503020204020204" pitchFamily="34" charset="-122"/>
                <a:ea typeface="微软雅黑" panose="020B0503020204020204" pitchFamily="34" charset="-122"/>
              </a:rPr>
              <a:t>OBS</a:t>
            </a:r>
            <a:endParaRPr lang="en-US" sz="1200" b="1" dirty="0">
              <a:solidFill>
                <a:srgbClr val="000000"/>
              </a:solidFill>
              <a:latin typeface="微软雅黑" panose="020B0503020204020204" pitchFamily="34" charset="-122"/>
              <a:ea typeface="微软雅黑" panose="020B0503020204020204" pitchFamily="34" charset="-122"/>
            </a:endParaRPr>
          </a:p>
        </p:txBody>
      </p:sp>
      <p:cxnSp>
        <p:nvCxnSpPr>
          <p:cNvPr id="96" name="直接箭头连接符 95"/>
          <p:cNvCxnSpPr/>
          <p:nvPr/>
        </p:nvCxnSpPr>
        <p:spPr bwMode="auto">
          <a:xfrm>
            <a:off x="2566444" y="4437745"/>
            <a:ext cx="2051195" cy="0"/>
          </a:xfrm>
          <a:prstGeom prst="straightConnector1">
            <a:avLst/>
          </a:prstGeom>
          <a:noFill/>
          <a:ln w="9525" cap="flat" cmpd="sng" algn="ctr">
            <a:solidFill>
              <a:schemeClr val="accent1"/>
            </a:solidFill>
            <a:prstDash val="solid"/>
            <a:round/>
            <a:headEnd type="none" w="med" len="med"/>
            <a:tailEnd type="triangle"/>
          </a:ln>
          <a:effectLst/>
        </p:spPr>
      </p:cxnSp>
      <p:sp>
        <p:nvSpPr>
          <p:cNvPr id="98" name="文本框 88"/>
          <p:cNvSpPr txBox="1"/>
          <p:nvPr/>
        </p:nvSpPr>
        <p:spPr>
          <a:xfrm>
            <a:off x="2968422" y="4154614"/>
            <a:ext cx="1314798" cy="276999"/>
          </a:xfrm>
          <a:prstGeom prst="rect">
            <a:avLst/>
          </a:prstGeom>
          <a:noFill/>
        </p:spPr>
        <p:txBody>
          <a:bodyPr wrap="square" rtlCol="0">
            <a:spAutoFit/>
          </a:bodyPr>
          <a:lstStyle/>
          <a:p>
            <a:pPr defTabSz="685685"/>
            <a:r>
              <a:rPr lang="en-US" altLang="zh-CN" sz="1200" dirty="0">
                <a:solidFill>
                  <a:srgbClr val="000000"/>
                </a:solidFill>
                <a:latin typeface="微软雅黑" panose="020B0503020204020204" pitchFamily="34" charset="-122"/>
                <a:ea typeface="微软雅黑" panose="020B0503020204020204" pitchFamily="34" charset="-122"/>
              </a:rPr>
              <a:t>OMS</a:t>
            </a:r>
            <a:r>
              <a:rPr lang="zh-CN" altLang="en-US" sz="1200" dirty="0">
                <a:solidFill>
                  <a:srgbClr val="000000"/>
                </a:solidFill>
                <a:latin typeface="微软雅黑" panose="020B0503020204020204" pitchFamily="34" charset="-122"/>
                <a:ea typeface="微软雅黑" panose="020B0503020204020204" pitchFamily="34" charset="-122"/>
              </a:rPr>
              <a:t>全量</a:t>
            </a:r>
            <a:r>
              <a:rPr lang="en-US" altLang="zh-CN" sz="1200" dirty="0">
                <a:solidFill>
                  <a:srgbClr val="000000"/>
                </a:solidFill>
                <a:latin typeface="微软雅黑" panose="020B0503020204020204" pitchFamily="34" charset="-122"/>
                <a:ea typeface="微软雅黑" panose="020B0503020204020204" pitchFamily="34" charset="-122"/>
              </a:rPr>
              <a:t>+</a:t>
            </a:r>
            <a:r>
              <a:rPr lang="zh-CN" altLang="en-US" sz="1200" dirty="0">
                <a:solidFill>
                  <a:srgbClr val="000000"/>
                </a:solidFill>
                <a:latin typeface="微软雅黑" panose="020B0503020204020204" pitchFamily="34" charset="-122"/>
                <a:ea typeface="微软雅黑" panose="020B0503020204020204" pitchFamily="34" charset="-122"/>
              </a:rPr>
              <a:t>增量</a:t>
            </a:r>
            <a:endParaRPr lang="en-US" altLang="zh-CN" sz="1200" dirty="0">
              <a:solidFill>
                <a:srgbClr val="000000"/>
              </a:solidFill>
              <a:latin typeface="微软雅黑" panose="020B0503020204020204" pitchFamily="34" charset="-122"/>
              <a:ea typeface="微软雅黑" panose="020B0503020204020204" pitchFamily="34" charset="-122"/>
            </a:endParaRPr>
          </a:p>
        </p:txBody>
      </p:sp>
      <p:sp>
        <p:nvSpPr>
          <p:cNvPr id="76" name="矩形 75"/>
          <p:cNvSpPr/>
          <p:nvPr/>
        </p:nvSpPr>
        <p:spPr>
          <a:xfrm rot="20059531">
            <a:off x="2013881" y="1462659"/>
            <a:ext cx="4291516" cy="1448660"/>
          </a:xfrm>
          <a:prstGeom prst="rect">
            <a:avLst/>
          </a:prstGeom>
          <a:solidFill>
            <a:srgbClr val="FFFF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solidFill>
                  <a:srgbClr val="C00000"/>
                </a:solidFill>
              </a:rPr>
              <a:t>该模板需要根据客户实际情况修改</a:t>
            </a:r>
          </a:p>
        </p:txBody>
      </p:sp>
    </p:spTree>
    <p:extLst>
      <p:ext uri="{BB962C8B-B14F-4D97-AF65-F5344CB8AC3E}">
        <p14:creationId xmlns:p14="http://schemas.microsoft.com/office/powerpoint/2010/main" val="26926729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标题 1"/>
          <p:cNvSpPr txBox="1">
            <a:spLocks/>
          </p:cNvSpPr>
          <p:nvPr/>
        </p:nvSpPr>
        <p:spPr>
          <a:xfrm>
            <a:off x="187325" y="86276"/>
            <a:ext cx="10515600" cy="80724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b="1" kern="1200">
                <a:solidFill>
                  <a:schemeClr val="tx1"/>
                </a:solidFill>
                <a:latin typeface="微软雅黑" panose="020B0503020204020204" pitchFamily="34" charset="-122"/>
                <a:ea typeface="微软雅黑" panose="020B0503020204020204" pitchFamily="34" charset="-122"/>
                <a:cs typeface="+mj-cs"/>
              </a:defRPr>
            </a:lvl1pPr>
          </a:lstStyle>
          <a:p>
            <a:r>
              <a:rPr lang="zh-CN" altLang="en-US" sz="2800" dirty="0">
                <a:solidFill>
                  <a:sysClr val="windowText" lastClr="000000"/>
                </a:solidFill>
              </a:rPr>
              <a:t>主机迁移方案</a:t>
            </a:r>
          </a:p>
        </p:txBody>
      </p:sp>
      <p:sp>
        <p:nvSpPr>
          <p:cNvPr id="89" name="文本框 88"/>
          <p:cNvSpPr txBox="1"/>
          <p:nvPr/>
        </p:nvSpPr>
        <p:spPr>
          <a:xfrm>
            <a:off x="341534" y="893524"/>
            <a:ext cx="2831977" cy="307777"/>
          </a:xfrm>
          <a:prstGeom prst="rect">
            <a:avLst/>
          </a:prstGeom>
          <a:noFill/>
        </p:spPr>
        <p:txBody>
          <a:bodyPr wrap="square" rtlCol="0">
            <a:spAutoFit/>
          </a:bodyPr>
          <a:lstStyle/>
          <a:p>
            <a:r>
              <a:rPr lang="zh-CN" altLang="en-US" sz="1400" dirty="0">
                <a:solidFill>
                  <a:prstClr val="black"/>
                </a:solidFill>
                <a:latin typeface="微软雅黑" panose="020B0503020204020204" pitchFamily="34" charset="-122"/>
                <a:ea typeface="微软雅黑" panose="020B0503020204020204" pitchFamily="34" charset="-122"/>
              </a:rPr>
              <a:t>原理图</a:t>
            </a:r>
          </a:p>
        </p:txBody>
      </p:sp>
      <p:sp>
        <p:nvSpPr>
          <p:cNvPr id="90" name="文本框 89"/>
          <p:cNvSpPr txBox="1"/>
          <p:nvPr/>
        </p:nvSpPr>
        <p:spPr>
          <a:xfrm>
            <a:off x="6609644" y="1459559"/>
            <a:ext cx="5158596" cy="4739759"/>
          </a:xfrm>
          <a:prstGeom prst="rect">
            <a:avLst/>
          </a:prstGeom>
          <a:noFill/>
          <a:ln>
            <a:solidFill>
              <a:sysClr val="windowText" lastClr="000000"/>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altLang="zh-CN" sz="1800" b="0" i="0" u="none" strike="noStrike" kern="0" cap="none" spc="0" normalizeH="0" baseline="0" noProof="0" dirty="0">
              <a:ln>
                <a:noFill/>
              </a:ln>
              <a:solidFill>
                <a:prstClr val="black"/>
              </a:solidFill>
              <a:effectLst/>
              <a:uLnTx/>
              <a:uFillTx/>
              <a:latin typeface="宋体" panose="02010600030101010101" pitchFamily="2" charset="-122"/>
            </a:endParaRPr>
          </a:p>
          <a:p>
            <a:pPr marL="0" marR="0" lvl="0" indent="0" defTabSz="914400" eaLnBrk="0" fontAlgn="base" latinLnBrk="0" hangingPunct="0">
              <a:lnSpc>
                <a:spcPct val="150000"/>
              </a:lnSpc>
              <a:spcBef>
                <a:spcPct val="0"/>
              </a:spcBef>
              <a:spcAft>
                <a:spcPct val="0"/>
              </a:spcAft>
              <a:buClrTx/>
              <a:buSzTx/>
              <a:buFontTx/>
              <a:buAutoNum type="arabicPeriod"/>
              <a:tabLst/>
              <a:defRPr/>
            </a:pPr>
            <a:r>
              <a:rPr kumimoji="0" lang="zh-CN" altLang="zh-CN" sz="1400" b="0" i="0" u="none" strike="noStrike" kern="0" cap="none" spc="0" normalizeH="0" baseline="0" noProof="0" dirty="0">
                <a:ln>
                  <a:noFill/>
                </a:ln>
                <a:solidFill>
                  <a:srgbClr val="252B3A"/>
                </a:solidFill>
                <a:effectLst/>
                <a:uLnTx/>
                <a:uFillTx/>
                <a:latin typeface="微软雅黑" panose="020B0503020204020204" pitchFamily="34" charset="-122"/>
                <a:ea typeface="微软雅黑" panose="020B0503020204020204" pitchFamily="34" charset="-122"/>
              </a:rPr>
              <a:t>用户在源端服务器上安装迁移Agent。</a:t>
            </a:r>
          </a:p>
          <a:p>
            <a:pPr marL="0" marR="0" lvl="0" indent="0" defTabSz="914400" eaLnBrk="0" fontAlgn="base" latinLnBrk="0" hangingPunct="0">
              <a:lnSpc>
                <a:spcPct val="150000"/>
              </a:lnSpc>
              <a:spcBef>
                <a:spcPct val="0"/>
              </a:spcBef>
              <a:spcAft>
                <a:spcPct val="0"/>
              </a:spcAft>
              <a:buClrTx/>
              <a:buSzTx/>
              <a:buFontTx/>
              <a:buAutoNum type="arabicPeriod" startAt="2"/>
              <a:tabLst/>
              <a:defRPr/>
            </a:pPr>
            <a:r>
              <a:rPr kumimoji="0" lang="zh-CN" altLang="zh-CN" sz="1400" b="0" i="0" u="none" strike="noStrike" kern="0" cap="none" spc="0" normalizeH="0" baseline="0" noProof="0" dirty="0">
                <a:ln>
                  <a:noFill/>
                </a:ln>
                <a:solidFill>
                  <a:srgbClr val="252B3A"/>
                </a:solidFill>
                <a:effectLst/>
                <a:uLnTx/>
                <a:uFillTx/>
                <a:latin typeface="微软雅黑" panose="020B0503020204020204" pitchFamily="34" charset="-122"/>
                <a:ea typeface="微软雅黑" panose="020B0503020204020204" pitchFamily="34" charset="-122"/>
              </a:rPr>
              <a:t>源端服务器上的迁移Agent向主机迁移服务注册自身连接状态并将源端服务器信息上报到主机迁移服务。</a:t>
            </a:r>
          </a:p>
          <a:p>
            <a:pPr marL="0" marR="0" lvl="0" indent="0" defTabSz="914400" eaLnBrk="0" fontAlgn="base" latinLnBrk="0" hangingPunct="0">
              <a:lnSpc>
                <a:spcPct val="150000"/>
              </a:lnSpc>
              <a:spcBef>
                <a:spcPct val="0"/>
              </a:spcBef>
              <a:spcAft>
                <a:spcPct val="0"/>
              </a:spcAft>
              <a:buClrTx/>
              <a:buSzTx/>
              <a:buFontTx/>
              <a:buAutoNum type="arabicPeriod" startAt="3"/>
              <a:tabLst/>
              <a:defRPr/>
            </a:pPr>
            <a:r>
              <a:rPr kumimoji="0" lang="zh-CN" altLang="zh-CN" sz="1400" b="0" i="0" u="none" strike="noStrike" kern="0" cap="none" spc="0" normalizeH="0" baseline="0" noProof="0" dirty="0">
                <a:ln>
                  <a:noFill/>
                </a:ln>
                <a:solidFill>
                  <a:srgbClr val="252B3A"/>
                </a:solidFill>
                <a:effectLst/>
                <a:uLnTx/>
                <a:uFillTx/>
                <a:latin typeface="微软雅黑" panose="020B0503020204020204" pitchFamily="34" charset="-122"/>
                <a:ea typeface="微软雅黑" panose="020B0503020204020204" pitchFamily="34" charset="-122"/>
              </a:rPr>
              <a:t>用户在主机迁移服务控制台设置目的端并开始迁移。</a:t>
            </a:r>
          </a:p>
          <a:p>
            <a:pPr marL="0" marR="0" lvl="0" indent="0" defTabSz="914400" eaLnBrk="0" fontAlgn="base" latinLnBrk="0" hangingPunct="0">
              <a:lnSpc>
                <a:spcPct val="150000"/>
              </a:lnSpc>
              <a:spcBef>
                <a:spcPct val="0"/>
              </a:spcBef>
              <a:spcAft>
                <a:spcPct val="0"/>
              </a:spcAft>
              <a:buClrTx/>
              <a:buSzTx/>
              <a:buFontTx/>
              <a:buAutoNum type="arabicPeriod" startAt="4"/>
              <a:tabLst/>
              <a:defRPr/>
            </a:pPr>
            <a:r>
              <a:rPr kumimoji="0" lang="zh-CN" altLang="zh-CN" sz="1400" b="0" i="0" u="none" strike="noStrike" kern="0" cap="none" spc="0" normalizeH="0" baseline="0" noProof="0" dirty="0">
                <a:ln>
                  <a:noFill/>
                </a:ln>
                <a:solidFill>
                  <a:srgbClr val="252B3A"/>
                </a:solidFill>
                <a:effectLst/>
                <a:uLnTx/>
                <a:uFillTx/>
                <a:latin typeface="微软雅黑" panose="020B0503020204020204" pitchFamily="34" charset="-122"/>
                <a:ea typeface="微软雅黑" panose="020B0503020204020204" pitchFamily="34" charset="-122"/>
              </a:rPr>
              <a:t>迁移Agent获取并执行主机迁移服务发送的迁移指令。</a:t>
            </a:r>
          </a:p>
          <a:p>
            <a:pPr marL="0" marR="0" lvl="0" indent="0" defTabSz="914400" eaLnBrk="0" fontAlgn="base" latinLnBrk="0" hangingPunct="0">
              <a:lnSpc>
                <a:spcPct val="150000"/>
              </a:lnSpc>
              <a:spcBef>
                <a:spcPct val="0"/>
              </a:spcBef>
              <a:spcAft>
                <a:spcPct val="0"/>
              </a:spcAft>
              <a:buClrTx/>
              <a:buSzTx/>
              <a:buFontTx/>
              <a:buAutoNum type="arabicPeriod" startAt="5"/>
              <a:tabLst/>
              <a:defRPr/>
            </a:pPr>
            <a:r>
              <a:rPr kumimoji="0" lang="zh-CN" altLang="zh-CN" sz="1400" b="0" i="0" u="none" strike="noStrike" kern="0" cap="none" spc="0" normalizeH="0" baseline="0" noProof="0" dirty="0">
                <a:ln>
                  <a:noFill/>
                </a:ln>
                <a:solidFill>
                  <a:srgbClr val="252B3A"/>
                </a:solidFill>
                <a:effectLst/>
                <a:uLnTx/>
                <a:uFillTx/>
                <a:latin typeface="微软雅黑" panose="020B0503020204020204" pitchFamily="34" charset="-122"/>
                <a:ea typeface="微软雅黑" panose="020B0503020204020204" pitchFamily="34" charset="-122"/>
              </a:rPr>
              <a:t>迁移源端服务器系统盘。</a:t>
            </a:r>
          </a:p>
          <a:p>
            <a:pPr marL="0" marR="0" lvl="0" indent="0" defTabSz="914400" eaLnBrk="0" fontAlgn="base" latinLnBrk="0" hangingPunct="0">
              <a:lnSpc>
                <a:spcPct val="150000"/>
              </a:lnSpc>
              <a:spcBef>
                <a:spcPct val="0"/>
              </a:spcBef>
              <a:spcAft>
                <a:spcPct val="0"/>
              </a:spcAft>
              <a:buClrTx/>
              <a:buSzTx/>
              <a:buFontTx/>
              <a:buAutoNum type="arabicPeriod" startAt="6"/>
              <a:tabLst/>
              <a:defRPr/>
            </a:pPr>
            <a:r>
              <a:rPr kumimoji="0" lang="zh-CN" altLang="zh-CN" sz="1400" b="0" i="0" u="none" strike="noStrike" kern="0" cap="none" spc="0" normalizeH="0" baseline="0" noProof="0" dirty="0">
                <a:ln>
                  <a:noFill/>
                </a:ln>
                <a:solidFill>
                  <a:srgbClr val="252B3A"/>
                </a:solidFill>
                <a:effectLst/>
                <a:uLnTx/>
                <a:uFillTx/>
                <a:latin typeface="微软雅黑" panose="020B0503020204020204" pitchFamily="34" charset="-122"/>
                <a:ea typeface="微软雅黑" panose="020B0503020204020204" pitchFamily="34" charset="-122"/>
              </a:rPr>
              <a:t>迁移源端服务器数据盘。</a:t>
            </a:r>
          </a:p>
          <a:p>
            <a:pPr marL="0" marR="0" lvl="0" indent="0" defTabSz="914400" eaLnBrk="0" fontAlgn="base" latinLnBrk="0" hangingPunct="0">
              <a:lnSpc>
                <a:spcPct val="150000"/>
              </a:lnSpc>
              <a:spcBef>
                <a:spcPct val="0"/>
              </a:spcBef>
              <a:spcAft>
                <a:spcPct val="0"/>
              </a:spcAft>
              <a:buClrTx/>
              <a:buSzTx/>
              <a:buFontTx/>
              <a:buAutoNum type="arabicPeriod" startAt="7"/>
              <a:tabLst/>
              <a:defRPr/>
            </a:pPr>
            <a:r>
              <a:rPr kumimoji="0" lang="zh-CN" altLang="zh-CN" sz="1400" b="0" i="0" u="none" strike="noStrike" kern="0" cap="none" spc="0" normalizeH="0" baseline="0" noProof="0" dirty="0">
                <a:ln>
                  <a:noFill/>
                </a:ln>
                <a:solidFill>
                  <a:srgbClr val="252B3A"/>
                </a:solidFill>
                <a:effectLst/>
                <a:uLnTx/>
                <a:uFillTx/>
                <a:latin typeface="微软雅黑" panose="020B0503020204020204" pitchFamily="34" charset="-122"/>
                <a:ea typeface="微软雅黑" panose="020B0503020204020204" pitchFamily="34" charset="-122"/>
              </a:rPr>
              <a:t>启动目的端。</a:t>
            </a:r>
            <a:endParaRPr kumimoji="0" lang="en-US" altLang="zh-CN" sz="1400" b="0" i="0" u="none" strike="noStrike" kern="0" cap="none" spc="0" normalizeH="0" baseline="0" noProof="0" dirty="0">
              <a:ln>
                <a:noFill/>
              </a:ln>
              <a:solidFill>
                <a:srgbClr val="252B3A"/>
              </a:solidFill>
              <a:effectLst/>
              <a:uLnTx/>
              <a:uFillTx/>
              <a:latin typeface="微软雅黑" panose="020B0503020204020204" pitchFamily="34" charset="-122"/>
              <a:ea typeface="微软雅黑" panose="020B0503020204020204" pitchFamily="34" charset="-122"/>
            </a:endParaRPr>
          </a:p>
          <a:p>
            <a:pPr marL="0" marR="0" lvl="0" indent="0" defTabSz="914400" eaLnBrk="0" fontAlgn="base" latinLnBrk="0" hangingPunct="0">
              <a:lnSpc>
                <a:spcPct val="150000"/>
              </a:lnSpc>
              <a:spcBef>
                <a:spcPct val="0"/>
              </a:spcBef>
              <a:spcAft>
                <a:spcPct val="0"/>
              </a:spcAft>
              <a:buClrTx/>
              <a:buSzTx/>
              <a:buFontTx/>
              <a:buNone/>
              <a:tabLst/>
              <a:defRPr/>
            </a:pPr>
            <a:r>
              <a:rPr kumimoji="0" lang="zh-CN" altLang="zh-CN" sz="1400" b="0" i="0" u="none" strike="noStrike" kern="0" cap="none" spc="0" normalizeH="0" baseline="0" noProof="0" dirty="0">
                <a:ln>
                  <a:noFill/>
                </a:ln>
                <a:solidFill>
                  <a:srgbClr val="252B3A"/>
                </a:solidFill>
                <a:effectLst/>
                <a:uLnTx/>
                <a:uFillTx/>
                <a:latin typeface="微软雅黑" panose="020B0503020204020204" pitchFamily="34" charset="-122"/>
                <a:ea typeface="微软雅黑" panose="020B0503020204020204" pitchFamily="34" charset="-122"/>
              </a:rPr>
              <a:t>说明：</a:t>
            </a:r>
          </a:p>
          <a:p>
            <a:pPr marL="0" marR="0" lvl="0" indent="0" defTabSz="914400" eaLnBrk="0" fontAlgn="base" latinLnBrk="0" hangingPunct="0">
              <a:lnSpc>
                <a:spcPct val="150000"/>
              </a:lnSpc>
              <a:spcBef>
                <a:spcPct val="0"/>
              </a:spcBef>
              <a:spcAft>
                <a:spcPct val="0"/>
              </a:spcAft>
              <a:buClrTx/>
              <a:buSzTx/>
              <a:buFontTx/>
              <a:buNone/>
              <a:tabLst/>
              <a:defRPr/>
            </a:pPr>
            <a:r>
              <a:rPr kumimoji="0" lang="en-US" altLang="zh-CN" sz="1400" b="0" i="0" u="none" strike="noStrike" kern="0" cap="none" spc="0" normalizeH="0" baseline="0" noProof="0" dirty="0">
                <a:ln>
                  <a:noFill/>
                </a:ln>
                <a:solidFill>
                  <a:srgbClr val="252B3A"/>
                </a:solidFill>
                <a:effectLst/>
                <a:uLnTx/>
                <a:uFillTx/>
                <a:latin typeface="微软雅黑" panose="020B0503020204020204" pitchFamily="34" charset="-122"/>
                <a:ea typeface="微软雅黑" panose="020B0503020204020204" pitchFamily="34" charset="-122"/>
              </a:rPr>
              <a:t>  </a:t>
            </a:r>
            <a:r>
              <a:rPr kumimoji="0" lang="zh-CN" altLang="zh-CN" sz="1400" b="0" i="0" u="none" strike="noStrike" kern="0" cap="none" spc="0" normalizeH="0" baseline="0" noProof="0" dirty="0">
                <a:ln>
                  <a:noFill/>
                </a:ln>
                <a:solidFill>
                  <a:srgbClr val="252B3A"/>
                </a:solidFill>
                <a:effectLst/>
                <a:uLnTx/>
                <a:uFillTx/>
                <a:latin typeface="微软雅黑" panose="020B0503020204020204" pitchFamily="34" charset="-122"/>
                <a:ea typeface="微软雅黑" panose="020B0503020204020204" pitchFamily="34" charset="-122"/>
              </a:rPr>
              <a:t>源端：指迁移任务中的源端服务器。</a:t>
            </a:r>
          </a:p>
          <a:p>
            <a:pPr marL="0" marR="0" lvl="0" indent="0" defTabSz="914400" eaLnBrk="0" fontAlgn="base" latinLnBrk="0" hangingPunct="0">
              <a:lnSpc>
                <a:spcPct val="150000"/>
              </a:lnSpc>
              <a:spcBef>
                <a:spcPct val="0"/>
              </a:spcBef>
              <a:spcAft>
                <a:spcPct val="0"/>
              </a:spcAft>
              <a:buClrTx/>
              <a:buSzTx/>
              <a:buFontTx/>
              <a:buNone/>
              <a:tabLst/>
              <a:defRPr/>
            </a:pPr>
            <a:r>
              <a:rPr kumimoji="0" lang="en-US" altLang="zh-CN" sz="1400" b="0" i="0" u="none" strike="noStrike" kern="0" cap="none" spc="0" normalizeH="0" baseline="0" noProof="0" dirty="0">
                <a:ln>
                  <a:noFill/>
                </a:ln>
                <a:solidFill>
                  <a:srgbClr val="252B3A"/>
                </a:solidFill>
                <a:effectLst/>
                <a:uLnTx/>
                <a:uFillTx/>
                <a:latin typeface="微软雅黑" panose="020B0503020204020204" pitchFamily="34" charset="-122"/>
                <a:ea typeface="微软雅黑" panose="020B0503020204020204" pitchFamily="34" charset="-122"/>
              </a:rPr>
              <a:t>  </a:t>
            </a:r>
            <a:r>
              <a:rPr kumimoji="0" lang="zh-CN" altLang="zh-CN" sz="1400" b="0" i="0" u="none" strike="noStrike" kern="0" cap="none" spc="0" normalizeH="0" baseline="0" noProof="0" dirty="0">
                <a:ln>
                  <a:noFill/>
                </a:ln>
                <a:solidFill>
                  <a:srgbClr val="252B3A"/>
                </a:solidFill>
                <a:effectLst/>
                <a:uLnTx/>
                <a:uFillTx/>
                <a:latin typeface="微软雅黑" panose="020B0503020204020204" pitchFamily="34" charset="-122"/>
                <a:ea typeface="微软雅黑" panose="020B0503020204020204" pitchFamily="34" charset="-122"/>
              </a:rPr>
              <a:t>目的端：指迁移任务中的目的端服务器。</a:t>
            </a:r>
          </a:p>
          <a:p>
            <a:pPr marL="0" marR="0" lvl="0" indent="0" defTabSz="914400" eaLnBrk="0" fontAlgn="base" latinLnBrk="0" hangingPunct="0">
              <a:lnSpc>
                <a:spcPct val="150000"/>
              </a:lnSpc>
              <a:spcBef>
                <a:spcPct val="0"/>
              </a:spcBef>
              <a:spcAft>
                <a:spcPct val="0"/>
              </a:spcAft>
              <a:buClrTx/>
              <a:buSzTx/>
              <a:buFontTx/>
              <a:buNone/>
              <a:tabLst/>
              <a:defRPr/>
            </a:pPr>
            <a:r>
              <a:rPr kumimoji="0" lang="en-US" altLang="zh-CN" sz="1400" b="0" i="0" u="none" strike="noStrike" kern="0" cap="none" spc="0" normalizeH="0" baseline="0" noProof="0" dirty="0">
                <a:ln>
                  <a:noFill/>
                </a:ln>
                <a:solidFill>
                  <a:srgbClr val="252B3A"/>
                </a:solidFill>
                <a:effectLst/>
                <a:uLnTx/>
                <a:uFillTx/>
                <a:latin typeface="微软雅黑" panose="020B0503020204020204" pitchFamily="34" charset="-122"/>
                <a:ea typeface="微软雅黑" panose="020B0503020204020204" pitchFamily="34" charset="-122"/>
              </a:rPr>
              <a:t>  </a:t>
            </a:r>
            <a:r>
              <a:rPr kumimoji="0" lang="zh-CN" altLang="zh-CN" sz="1400" b="0" i="0" u="none" strike="noStrike" kern="0" cap="none" spc="0" normalizeH="0" baseline="0" noProof="0" dirty="0">
                <a:ln>
                  <a:noFill/>
                </a:ln>
                <a:solidFill>
                  <a:srgbClr val="252B3A"/>
                </a:solidFill>
                <a:effectLst/>
                <a:uLnTx/>
                <a:uFillTx/>
                <a:latin typeface="微软雅黑" panose="020B0503020204020204" pitchFamily="34" charset="-122"/>
                <a:ea typeface="微软雅黑" panose="020B0503020204020204" pitchFamily="34" charset="-122"/>
              </a:rPr>
              <a:t>服务端：指主机迁移服务。</a:t>
            </a:r>
          </a:p>
          <a:p>
            <a:pPr marL="0" marR="0" lvl="0" indent="0" defTabSz="914400" eaLnBrk="0" fontAlgn="base" latinLnBrk="0" hangingPunct="0">
              <a:lnSpc>
                <a:spcPct val="100000"/>
              </a:lnSpc>
              <a:spcBef>
                <a:spcPct val="0"/>
              </a:spcBef>
              <a:spcAft>
                <a:spcPct val="0"/>
              </a:spcAft>
              <a:buClrTx/>
              <a:buSzTx/>
              <a:buFontTx/>
              <a:buNone/>
              <a:tabLst/>
              <a:defRPr/>
            </a:pPr>
            <a:endParaRPr kumimoji="0" lang="zh-CN" altLang="zh-CN" sz="1600" b="0" i="0" u="none" strike="noStrike" kern="0" cap="none" spc="0" normalizeH="0" baseline="0" noProof="0" dirty="0">
              <a:ln>
                <a:noFill/>
              </a:ln>
              <a:solidFill>
                <a:srgbClr val="252B3A"/>
              </a:solidFill>
              <a:effectLst/>
              <a:uLnTx/>
              <a:uFillTx/>
              <a:latin typeface="宋体" panose="02010600030101010101" pitchFamily="2" charset="-122"/>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600" b="0" i="0" u="none" strike="noStrike" kern="0" cap="none" spc="0" normalizeH="0" baseline="0" noProof="0" dirty="0">
              <a:ln>
                <a:noFill/>
              </a:ln>
              <a:solidFill>
                <a:prstClr val="black"/>
              </a:solidFill>
              <a:effectLst/>
              <a:uLnTx/>
              <a:uFillTx/>
              <a:latin typeface="宋体" panose="02010600030101010101" pitchFamily="2" charset="-122"/>
            </a:endParaRPr>
          </a:p>
        </p:txBody>
      </p:sp>
      <p:pic>
        <p:nvPicPr>
          <p:cNvPr id="91" name="Picture 2" descr="https://support.huaweicloud.com/productdesc-sms/zh-cn_image_027957587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9725" y="1217551"/>
            <a:ext cx="6215715" cy="4669776"/>
          </a:xfrm>
          <a:prstGeom prst="rect">
            <a:avLst/>
          </a:prstGeom>
          <a:noFill/>
          <a:extLst>
            <a:ext uri="{909E8E84-426E-40DD-AFC4-6F175D3DCCD1}">
              <a14:hiddenFill xmlns:a14="http://schemas.microsoft.com/office/drawing/2010/main">
                <a:solidFill>
                  <a:srgbClr val="FFFFFF"/>
                </a:solidFill>
              </a14:hiddenFill>
            </a:ext>
          </a:extLst>
        </p:spPr>
      </p:pic>
      <p:sp>
        <p:nvSpPr>
          <p:cNvPr id="92" name="AutoShape 4" descr="https://res-img3.huaweicloud.com/content/dam/cloudbu-site/archive/china/zh-cn/support/resource/framework/v3/images/support-doc-new-note.svg"/>
          <p:cNvSpPr>
            <a:spLocks noChangeAspect="1" noChangeArrowheads="1"/>
          </p:cNvSpPr>
          <p:nvPr/>
        </p:nvSpPr>
        <p:spPr bwMode="auto">
          <a:xfrm>
            <a:off x="34925" y="160338"/>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black"/>
              </a:solidFill>
              <a:effectLst/>
              <a:uLnTx/>
              <a:uFillTx/>
            </a:endParaRPr>
          </a:p>
        </p:txBody>
      </p:sp>
      <p:grpSp>
        <p:nvGrpSpPr>
          <p:cNvPr id="93" name="组合 92"/>
          <p:cNvGrpSpPr/>
          <p:nvPr/>
        </p:nvGrpSpPr>
        <p:grpSpPr>
          <a:xfrm>
            <a:off x="8045127" y="1315581"/>
            <a:ext cx="1439771" cy="287955"/>
            <a:chOff x="8043317" y="2184687"/>
            <a:chExt cx="1439771" cy="287955"/>
          </a:xfrm>
        </p:grpSpPr>
        <p:sp>
          <p:nvSpPr>
            <p:cNvPr id="94" name="TextBox 2"/>
            <p:cNvSpPr txBox="1"/>
            <p:nvPr/>
          </p:nvSpPr>
          <p:spPr>
            <a:xfrm>
              <a:off x="8043317" y="2184687"/>
              <a:ext cx="1439771" cy="287955"/>
            </a:xfrm>
            <a:prstGeom prst="rect">
              <a:avLst/>
            </a:prstGeom>
            <a:solidFill>
              <a:sysClr val="window" lastClr="FFFFFF"/>
            </a:solidFill>
            <a:ln w="12700" cap="flat" cmpd="sng" algn="ctr">
              <a:noFill/>
              <a:prstDash val="solid"/>
              <a:miter lim="800000"/>
            </a:ln>
            <a:effectLst/>
          </p:spPr>
          <p:txBody>
            <a:bodyPr wrap="square" anchor="ctr" anchorCtr="0">
              <a:noAutofit/>
            </a:bodyPr>
            <a:lstStyle>
              <a:defPPr>
                <a:defRPr lang="en-US"/>
              </a:defPPr>
              <a:lvl1pPr marR="0" lvl="0" indent="0" algn="ctr" eaLnBrk="0" fontAlgn="base" hangingPunct="0">
                <a:lnSpc>
                  <a:spcPct val="100000"/>
                </a:lnSpc>
                <a:spcBef>
                  <a:spcPct val="0"/>
                </a:spcBef>
                <a:spcAft>
                  <a:spcPct val="0"/>
                </a:spcAft>
                <a:buClrTx/>
                <a:buSzTx/>
                <a:buFontTx/>
                <a:buNone/>
                <a:tabLst/>
                <a:defRPr sz="1200" b="1" kern="0">
                  <a:solidFill>
                    <a:schemeClr val="bg1"/>
                  </a:solidFill>
                  <a:latin typeface="Verdana" panose="020B0604030504040204" pitchFamily="34" charset="0"/>
                  <a:ea typeface="STXihei" panose="02010600040101010101" pitchFamily="2" charset="-122"/>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zh-CN" altLang="en-US" sz="1400" b="1"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操作步骤</a:t>
              </a:r>
            </a:p>
          </p:txBody>
        </p:sp>
        <p:grpSp>
          <p:nvGrpSpPr>
            <p:cNvPr id="95" name="Group 387">
              <a:extLst>
                <a:ext uri="{FF2B5EF4-FFF2-40B4-BE49-F238E27FC236}">
                  <a16:creationId xmlns:a16="http://schemas.microsoft.com/office/drawing/2014/main" id="{D1851A07-9E9D-419B-90AD-76E4549C4B9A}"/>
                </a:ext>
              </a:extLst>
            </p:cNvPr>
            <p:cNvGrpSpPr>
              <a:grpSpLocks noChangeAspect="1"/>
            </p:cNvGrpSpPr>
            <p:nvPr/>
          </p:nvGrpSpPr>
          <p:grpSpPr bwMode="auto">
            <a:xfrm>
              <a:off x="8044489" y="2184687"/>
              <a:ext cx="287955" cy="287955"/>
              <a:chOff x="7355" y="1558"/>
              <a:chExt cx="340" cy="340"/>
            </a:xfrm>
            <a:solidFill>
              <a:sysClr val="windowText" lastClr="000000"/>
            </a:solidFill>
          </p:grpSpPr>
          <p:sp>
            <p:nvSpPr>
              <p:cNvPr id="96" name="Freeform 388">
                <a:extLst>
                  <a:ext uri="{FF2B5EF4-FFF2-40B4-BE49-F238E27FC236}">
                    <a16:creationId xmlns:a16="http://schemas.microsoft.com/office/drawing/2014/main" id="{2545DCE4-B3AB-4EB4-85B4-99541E986A80}"/>
                  </a:ext>
                </a:extLst>
              </p:cNvPr>
              <p:cNvSpPr>
                <a:spLocks noEditPoints="1"/>
              </p:cNvSpPr>
              <p:nvPr/>
            </p:nvSpPr>
            <p:spPr bwMode="auto">
              <a:xfrm>
                <a:off x="7355" y="1558"/>
                <a:ext cx="340" cy="340"/>
              </a:xfrm>
              <a:custGeom>
                <a:avLst/>
                <a:gdLst>
                  <a:gd name="T0" fmla="*/ 256 w 512"/>
                  <a:gd name="T1" fmla="*/ 21 h 512"/>
                  <a:gd name="T2" fmla="*/ 490 w 512"/>
                  <a:gd name="T3" fmla="*/ 256 h 512"/>
                  <a:gd name="T4" fmla="*/ 256 w 512"/>
                  <a:gd name="T5" fmla="*/ 490 h 512"/>
                  <a:gd name="T6" fmla="*/ 21 w 512"/>
                  <a:gd name="T7" fmla="*/ 256 h 512"/>
                  <a:gd name="T8" fmla="*/ 256 w 512"/>
                  <a:gd name="T9" fmla="*/ 21 h 512"/>
                  <a:gd name="T10" fmla="*/ 256 w 512"/>
                  <a:gd name="T11" fmla="*/ 0 h 512"/>
                  <a:gd name="T12" fmla="*/ 0 w 512"/>
                  <a:gd name="T13" fmla="*/ 256 h 512"/>
                  <a:gd name="T14" fmla="*/ 256 w 512"/>
                  <a:gd name="T15" fmla="*/ 512 h 512"/>
                  <a:gd name="T16" fmla="*/ 512 w 512"/>
                  <a:gd name="T17" fmla="*/ 256 h 512"/>
                  <a:gd name="T18" fmla="*/ 256 w 512"/>
                  <a:gd name="T19" fmla="*/ 0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2" h="512">
                    <a:moveTo>
                      <a:pt x="256" y="21"/>
                    </a:moveTo>
                    <a:cubicBezTo>
                      <a:pt x="385" y="21"/>
                      <a:pt x="490" y="126"/>
                      <a:pt x="490" y="256"/>
                    </a:cubicBezTo>
                    <a:cubicBezTo>
                      <a:pt x="490" y="385"/>
                      <a:pt x="385" y="490"/>
                      <a:pt x="256" y="490"/>
                    </a:cubicBezTo>
                    <a:cubicBezTo>
                      <a:pt x="126" y="490"/>
                      <a:pt x="21" y="385"/>
                      <a:pt x="21" y="256"/>
                    </a:cubicBezTo>
                    <a:cubicBezTo>
                      <a:pt x="21" y="126"/>
                      <a:pt x="126" y="21"/>
                      <a:pt x="256" y="21"/>
                    </a:cubicBezTo>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25" tIns="45713" rIns="91425" bIns="45713"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endParaRPr>
              </a:p>
            </p:txBody>
          </p:sp>
          <p:sp>
            <p:nvSpPr>
              <p:cNvPr id="97" name="Freeform 389">
                <a:extLst>
                  <a:ext uri="{FF2B5EF4-FFF2-40B4-BE49-F238E27FC236}">
                    <a16:creationId xmlns:a16="http://schemas.microsoft.com/office/drawing/2014/main" id="{98D80428-6DE9-4588-B04E-0B5F10560D21}"/>
                  </a:ext>
                </a:extLst>
              </p:cNvPr>
              <p:cNvSpPr>
                <a:spLocks noEditPoints="1"/>
              </p:cNvSpPr>
              <p:nvPr/>
            </p:nvSpPr>
            <p:spPr bwMode="auto">
              <a:xfrm>
                <a:off x="7418" y="1664"/>
                <a:ext cx="213" cy="149"/>
              </a:xfrm>
              <a:custGeom>
                <a:avLst/>
                <a:gdLst>
                  <a:gd name="T0" fmla="*/ 321 w 321"/>
                  <a:gd name="T1" fmla="*/ 160 h 224"/>
                  <a:gd name="T2" fmla="*/ 129 w 321"/>
                  <a:gd name="T3" fmla="*/ 170 h 224"/>
                  <a:gd name="T4" fmla="*/ 129 w 321"/>
                  <a:gd name="T5" fmla="*/ 149 h 224"/>
                  <a:gd name="T6" fmla="*/ 299 w 321"/>
                  <a:gd name="T7" fmla="*/ 21 h 224"/>
                  <a:gd name="T8" fmla="*/ 75 w 321"/>
                  <a:gd name="T9" fmla="*/ 32 h 224"/>
                  <a:gd name="T10" fmla="*/ 54 w 321"/>
                  <a:gd name="T11" fmla="*/ 32 h 224"/>
                  <a:gd name="T12" fmla="*/ 65 w 321"/>
                  <a:gd name="T13" fmla="*/ 0 h 224"/>
                  <a:gd name="T14" fmla="*/ 321 w 321"/>
                  <a:gd name="T15" fmla="*/ 10 h 224"/>
                  <a:gd name="T16" fmla="*/ 90 w 321"/>
                  <a:gd name="T17" fmla="*/ 193 h 224"/>
                  <a:gd name="T18" fmla="*/ 101 w 321"/>
                  <a:gd name="T19" fmla="*/ 136 h 224"/>
                  <a:gd name="T20" fmla="*/ 54 w 321"/>
                  <a:gd name="T21" fmla="*/ 58 h 224"/>
                  <a:gd name="T22" fmla="*/ 54 w 321"/>
                  <a:gd name="T23" fmla="*/ 58 h 224"/>
                  <a:gd name="T24" fmla="*/ 54 w 321"/>
                  <a:gd name="T25" fmla="*/ 58 h 224"/>
                  <a:gd name="T26" fmla="*/ 6 w 321"/>
                  <a:gd name="T27" fmla="*/ 136 h 224"/>
                  <a:gd name="T28" fmla="*/ 18 w 321"/>
                  <a:gd name="T29" fmla="*/ 192 h 224"/>
                  <a:gd name="T30" fmla="*/ 22 w 321"/>
                  <a:gd name="T31" fmla="*/ 213 h 224"/>
                  <a:gd name="T32" fmla="*/ 42 w 321"/>
                  <a:gd name="T33" fmla="*/ 190 h 224"/>
                  <a:gd name="T34" fmla="*/ 27 w 321"/>
                  <a:gd name="T35" fmla="*/ 131 h 224"/>
                  <a:gd name="T36" fmla="*/ 54 w 321"/>
                  <a:gd name="T37" fmla="*/ 80 h 224"/>
                  <a:gd name="T38" fmla="*/ 54 w 321"/>
                  <a:gd name="T39" fmla="*/ 80 h 224"/>
                  <a:gd name="T40" fmla="*/ 81 w 321"/>
                  <a:gd name="T41" fmla="*/ 131 h 224"/>
                  <a:gd name="T42" fmla="*/ 65 w 321"/>
                  <a:gd name="T43" fmla="*/ 190 h 224"/>
                  <a:gd name="T44" fmla="*/ 99 w 321"/>
                  <a:gd name="T45" fmla="*/ 216 h 224"/>
                  <a:gd name="T46" fmla="*/ 128 w 321"/>
                  <a:gd name="T47" fmla="*/ 224 h 224"/>
                  <a:gd name="T48" fmla="*/ 135 w 321"/>
                  <a:gd name="T49" fmla="*/ 206 h 224"/>
                  <a:gd name="T50" fmla="*/ 139 w 321"/>
                  <a:gd name="T51" fmla="*/ 74 h 224"/>
                  <a:gd name="T52" fmla="*/ 278 w 321"/>
                  <a:gd name="T53" fmla="*/ 64 h 224"/>
                  <a:gd name="T54" fmla="*/ 139 w 321"/>
                  <a:gd name="T55" fmla="*/ 53 h 224"/>
                  <a:gd name="T56" fmla="*/ 139 w 321"/>
                  <a:gd name="T57" fmla="*/ 74 h 224"/>
                  <a:gd name="T58" fmla="*/ 267 w 321"/>
                  <a:gd name="T59" fmla="*/ 117 h 224"/>
                  <a:gd name="T60" fmla="*/ 267 w 321"/>
                  <a:gd name="T61" fmla="*/ 96 h 224"/>
                  <a:gd name="T62" fmla="*/ 129 w 321"/>
                  <a:gd name="T63" fmla="*/ 106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21" h="224">
                    <a:moveTo>
                      <a:pt x="321" y="10"/>
                    </a:moveTo>
                    <a:cubicBezTo>
                      <a:pt x="321" y="160"/>
                      <a:pt x="321" y="160"/>
                      <a:pt x="321" y="160"/>
                    </a:cubicBezTo>
                    <a:cubicBezTo>
                      <a:pt x="321" y="166"/>
                      <a:pt x="316" y="170"/>
                      <a:pt x="310" y="170"/>
                    </a:cubicBezTo>
                    <a:cubicBezTo>
                      <a:pt x="129" y="170"/>
                      <a:pt x="129" y="170"/>
                      <a:pt x="129" y="170"/>
                    </a:cubicBezTo>
                    <a:cubicBezTo>
                      <a:pt x="123" y="170"/>
                      <a:pt x="118" y="166"/>
                      <a:pt x="118" y="160"/>
                    </a:cubicBezTo>
                    <a:cubicBezTo>
                      <a:pt x="118" y="154"/>
                      <a:pt x="123" y="149"/>
                      <a:pt x="129" y="149"/>
                    </a:cubicBezTo>
                    <a:cubicBezTo>
                      <a:pt x="299" y="149"/>
                      <a:pt x="299" y="149"/>
                      <a:pt x="299" y="149"/>
                    </a:cubicBezTo>
                    <a:cubicBezTo>
                      <a:pt x="299" y="21"/>
                      <a:pt x="299" y="21"/>
                      <a:pt x="299" y="21"/>
                    </a:cubicBezTo>
                    <a:cubicBezTo>
                      <a:pt x="75" y="21"/>
                      <a:pt x="75" y="21"/>
                      <a:pt x="75" y="21"/>
                    </a:cubicBezTo>
                    <a:cubicBezTo>
                      <a:pt x="75" y="32"/>
                      <a:pt x="75" y="32"/>
                      <a:pt x="75" y="32"/>
                    </a:cubicBezTo>
                    <a:cubicBezTo>
                      <a:pt x="75" y="38"/>
                      <a:pt x="71" y="42"/>
                      <a:pt x="65" y="42"/>
                    </a:cubicBezTo>
                    <a:cubicBezTo>
                      <a:pt x="59" y="42"/>
                      <a:pt x="54" y="38"/>
                      <a:pt x="54" y="32"/>
                    </a:cubicBezTo>
                    <a:cubicBezTo>
                      <a:pt x="54" y="10"/>
                      <a:pt x="54" y="10"/>
                      <a:pt x="54" y="10"/>
                    </a:cubicBezTo>
                    <a:cubicBezTo>
                      <a:pt x="54" y="4"/>
                      <a:pt x="59" y="0"/>
                      <a:pt x="65" y="0"/>
                    </a:cubicBezTo>
                    <a:cubicBezTo>
                      <a:pt x="310" y="0"/>
                      <a:pt x="310" y="0"/>
                      <a:pt x="310" y="0"/>
                    </a:cubicBezTo>
                    <a:cubicBezTo>
                      <a:pt x="316" y="0"/>
                      <a:pt x="321" y="4"/>
                      <a:pt x="321" y="10"/>
                    </a:cubicBezTo>
                    <a:close/>
                    <a:moveTo>
                      <a:pt x="103" y="195"/>
                    </a:moveTo>
                    <a:cubicBezTo>
                      <a:pt x="98" y="194"/>
                      <a:pt x="92" y="193"/>
                      <a:pt x="90" y="193"/>
                    </a:cubicBezTo>
                    <a:cubicBezTo>
                      <a:pt x="88" y="191"/>
                      <a:pt x="84" y="180"/>
                      <a:pt x="85" y="176"/>
                    </a:cubicBezTo>
                    <a:cubicBezTo>
                      <a:pt x="91" y="166"/>
                      <a:pt x="98" y="150"/>
                      <a:pt x="101" y="136"/>
                    </a:cubicBezTo>
                    <a:cubicBezTo>
                      <a:pt x="108" y="110"/>
                      <a:pt x="105" y="90"/>
                      <a:pt x="94" y="77"/>
                    </a:cubicBezTo>
                    <a:cubicBezTo>
                      <a:pt x="80" y="59"/>
                      <a:pt x="58" y="58"/>
                      <a:pt x="54" y="58"/>
                    </a:cubicBezTo>
                    <a:cubicBezTo>
                      <a:pt x="54" y="58"/>
                      <a:pt x="54" y="58"/>
                      <a:pt x="54" y="58"/>
                    </a:cubicBezTo>
                    <a:cubicBezTo>
                      <a:pt x="54" y="58"/>
                      <a:pt x="54" y="58"/>
                      <a:pt x="54" y="58"/>
                    </a:cubicBezTo>
                    <a:cubicBezTo>
                      <a:pt x="54" y="58"/>
                      <a:pt x="54" y="58"/>
                      <a:pt x="54" y="58"/>
                    </a:cubicBezTo>
                    <a:cubicBezTo>
                      <a:pt x="54" y="58"/>
                      <a:pt x="54" y="58"/>
                      <a:pt x="54" y="58"/>
                    </a:cubicBezTo>
                    <a:cubicBezTo>
                      <a:pt x="51" y="58"/>
                      <a:pt x="28" y="59"/>
                      <a:pt x="14" y="77"/>
                    </a:cubicBezTo>
                    <a:cubicBezTo>
                      <a:pt x="3" y="90"/>
                      <a:pt x="0" y="110"/>
                      <a:pt x="6" y="136"/>
                    </a:cubicBezTo>
                    <a:cubicBezTo>
                      <a:pt x="10" y="150"/>
                      <a:pt x="17" y="166"/>
                      <a:pt x="23" y="176"/>
                    </a:cubicBezTo>
                    <a:cubicBezTo>
                      <a:pt x="24" y="180"/>
                      <a:pt x="20" y="191"/>
                      <a:pt x="18" y="192"/>
                    </a:cubicBezTo>
                    <a:cubicBezTo>
                      <a:pt x="13" y="194"/>
                      <a:pt x="10" y="201"/>
                      <a:pt x="12" y="206"/>
                    </a:cubicBezTo>
                    <a:cubicBezTo>
                      <a:pt x="14" y="210"/>
                      <a:pt x="18" y="213"/>
                      <a:pt x="22" y="213"/>
                    </a:cubicBezTo>
                    <a:cubicBezTo>
                      <a:pt x="23" y="213"/>
                      <a:pt x="25" y="213"/>
                      <a:pt x="26" y="212"/>
                    </a:cubicBezTo>
                    <a:cubicBezTo>
                      <a:pt x="36" y="209"/>
                      <a:pt x="40" y="197"/>
                      <a:pt x="42" y="190"/>
                    </a:cubicBezTo>
                    <a:cubicBezTo>
                      <a:pt x="44" y="184"/>
                      <a:pt x="47" y="172"/>
                      <a:pt x="41" y="164"/>
                    </a:cubicBezTo>
                    <a:cubicBezTo>
                      <a:pt x="36" y="157"/>
                      <a:pt x="30" y="142"/>
                      <a:pt x="27" y="131"/>
                    </a:cubicBezTo>
                    <a:cubicBezTo>
                      <a:pt x="23" y="112"/>
                      <a:pt x="24" y="99"/>
                      <a:pt x="30" y="90"/>
                    </a:cubicBezTo>
                    <a:cubicBezTo>
                      <a:pt x="39" y="80"/>
                      <a:pt x="53" y="80"/>
                      <a:pt x="54" y="80"/>
                    </a:cubicBezTo>
                    <a:cubicBezTo>
                      <a:pt x="54" y="80"/>
                      <a:pt x="54" y="80"/>
                      <a:pt x="54" y="80"/>
                    </a:cubicBezTo>
                    <a:cubicBezTo>
                      <a:pt x="54" y="80"/>
                      <a:pt x="54" y="80"/>
                      <a:pt x="54" y="80"/>
                    </a:cubicBezTo>
                    <a:cubicBezTo>
                      <a:pt x="54" y="80"/>
                      <a:pt x="69" y="80"/>
                      <a:pt x="77" y="90"/>
                    </a:cubicBezTo>
                    <a:cubicBezTo>
                      <a:pt x="84" y="98"/>
                      <a:pt x="85" y="112"/>
                      <a:pt x="81" y="131"/>
                    </a:cubicBezTo>
                    <a:cubicBezTo>
                      <a:pt x="78" y="142"/>
                      <a:pt x="72" y="157"/>
                      <a:pt x="66" y="164"/>
                    </a:cubicBezTo>
                    <a:cubicBezTo>
                      <a:pt x="61" y="172"/>
                      <a:pt x="64" y="183"/>
                      <a:pt x="65" y="190"/>
                    </a:cubicBezTo>
                    <a:cubicBezTo>
                      <a:pt x="67" y="197"/>
                      <a:pt x="72" y="209"/>
                      <a:pt x="82" y="212"/>
                    </a:cubicBezTo>
                    <a:cubicBezTo>
                      <a:pt x="86" y="214"/>
                      <a:pt x="92" y="215"/>
                      <a:pt x="99" y="216"/>
                    </a:cubicBezTo>
                    <a:cubicBezTo>
                      <a:pt x="105" y="217"/>
                      <a:pt x="118" y="219"/>
                      <a:pt x="121" y="222"/>
                    </a:cubicBezTo>
                    <a:cubicBezTo>
                      <a:pt x="123" y="223"/>
                      <a:pt x="126" y="224"/>
                      <a:pt x="128" y="224"/>
                    </a:cubicBezTo>
                    <a:cubicBezTo>
                      <a:pt x="131" y="224"/>
                      <a:pt x="134" y="223"/>
                      <a:pt x="136" y="221"/>
                    </a:cubicBezTo>
                    <a:cubicBezTo>
                      <a:pt x="140" y="216"/>
                      <a:pt x="140" y="210"/>
                      <a:pt x="135" y="206"/>
                    </a:cubicBezTo>
                    <a:cubicBezTo>
                      <a:pt x="128" y="199"/>
                      <a:pt x="115" y="197"/>
                      <a:pt x="103" y="195"/>
                    </a:cubicBezTo>
                    <a:close/>
                    <a:moveTo>
                      <a:pt x="139" y="74"/>
                    </a:moveTo>
                    <a:cubicBezTo>
                      <a:pt x="267" y="74"/>
                      <a:pt x="267" y="74"/>
                      <a:pt x="267" y="74"/>
                    </a:cubicBezTo>
                    <a:cubicBezTo>
                      <a:pt x="273" y="74"/>
                      <a:pt x="278" y="70"/>
                      <a:pt x="278" y="64"/>
                    </a:cubicBezTo>
                    <a:cubicBezTo>
                      <a:pt x="278" y="58"/>
                      <a:pt x="273" y="53"/>
                      <a:pt x="267" y="53"/>
                    </a:cubicBezTo>
                    <a:cubicBezTo>
                      <a:pt x="139" y="53"/>
                      <a:pt x="139" y="53"/>
                      <a:pt x="139" y="53"/>
                    </a:cubicBezTo>
                    <a:cubicBezTo>
                      <a:pt x="133" y="53"/>
                      <a:pt x="129" y="58"/>
                      <a:pt x="129" y="64"/>
                    </a:cubicBezTo>
                    <a:cubicBezTo>
                      <a:pt x="129" y="70"/>
                      <a:pt x="133" y="74"/>
                      <a:pt x="139" y="74"/>
                    </a:cubicBezTo>
                    <a:close/>
                    <a:moveTo>
                      <a:pt x="139" y="117"/>
                    </a:moveTo>
                    <a:cubicBezTo>
                      <a:pt x="267" y="117"/>
                      <a:pt x="267" y="117"/>
                      <a:pt x="267" y="117"/>
                    </a:cubicBezTo>
                    <a:cubicBezTo>
                      <a:pt x="273" y="117"/>
                      <a:pt x="278" y="112"/>
                      <a:pt x="278" y="106"/>
                    </a:cubicBezTo>
                    <a:cubicBezTo>
                      <a:pt x="278" y="100"/>
                      <a:pt x="273" y="96"/>
                      <a:pt x="267" y="96"/>
                    </a:cubicBezTo>
                    <a:cubicBezTo>
                      <a:pt x="139" y="96"/>
                      <a:pt x="139" y="96"/>
                      <a:pt x="139" y="96"/>
                    </a:cubicBezTo>
                    <a:cubicBezTo>
                      <a:pt x="133" y="96"/>
                      <a:pt x="129" y="100"/>
                      <a:pt x="129" y="106"/>
                    </a:cubicBezTo>
                    <a:cubicBezTo>
                      <a:pt x="129" y="112"/>
                      <a:pt x="133" y="117"/>
                      <a:pt x="139" y="117"/>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25" tIns="45713" rIns="91425" bIns="45713"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endParaRPr>
              </a:p>
            </p:txBody>
          </p:sp>
        </p:grpSp>
      </p:grpSp>
      <p:sp>
        <p:nvSpPr>
          <p:cNvPr id="98" name="矩形 97"/>
          <p:cNvSpPr/>
          <p:nvPr/>
        </p:nvSpPr>
        <p:spPr>
          <a:xfrm rot="20059531">
            <a:off x="2013881" y="1462659"/>
            <a:ext cx="4291516" cy="1448660"/>
          </a:xfrm>
          <a:prstGeom prst="rect">
            <a:avLst/>
          </a:prstGeom>
          <a:solidFill>
            <a:srgbClr val="FFFF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solidFill>
                  <a:srgbClr val="C00000"/>
                </a:solidFill>
              </a:rPr>
              <a:t>该模板需要根据客户实际情况修改</a:t>
            </a:r>
          </a:p>
        </p:txBody>
      </p:sp>
    </p:spTree>
    <p:extLst>
      <p:ext uri="{BB962C8B-B14F-4D97-AF65-F5344CB8AC3E}">
        <p14:creationId xmlns:p14="http://schemas.microsoft.com/office/powerpoint/2010/main" val="6369024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txBox="1">
            <a:spLocks/>
          </p:cNvSpPr>
          <p:nvPr/>
        </p:nvSpPr>
        <p:spPr>
          <a:xfrm>
            <a:off x="295813" y="32683"/>
            <a:ext cx="9529674" cy="80724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b="1" kern="1200">
                <a:solidFill>
                  <a:schemeClr val="tx1"/>
                </a:solidFill>
                <a:latin typeface="微软雅黑" panose="020B0503020204020204" pitchFamily="34" charset="-122"/>
                <a:ea typeface="微软雅黑" panose="020B0503020204020204" pitchFamily="34" charset="-122"/>
                <a:cs typeface="+mj-cs"/>
              </a:defRPr>
            </a:lvl1pPr>
          </a:lstStyle>
          <a:p>
            <a:r>
              <a:rPr lang="zh-CN" altLang="en-US" sz="2800" dirty="0">
                <a:solidFill>
                  <a:sysClr val="windowText" lastClr="000000"/>
                </a:solidFill>
                <a:sym typeface="+mn-lt"/>
              </a:rPr>
              <a:t>对象存储公网迁移方案</a:t>
            </a:r>
            <a:endParaRPr lang="zh-CN" altLang="en-US" sz="2800" dirty="0">
              <a:solidFill>
                <a:sysClr val="windowText" lastClr="000000"/>
              </a:solidFill>
            </a:endParaRPr>
          </a:p>
        </p:txBody>
      </p:sp>
      <p:sp>
        <p:nvSpPr>
          <p:cNvPr id="4" name="文本框 3"/>
          <p:cNvSpPr txBox="1"/>
          <p:nvPr/>
        </p:nvSpPr>
        <p:spPr>
          <a:xfrm>
            <a:off x="7997719" y="1650261"/>
            <a:ext cx="1149252" cy="369332"/>
          </a:xfrm>
          <a:prstGeom prst="rect">
            <a:avLst/>
          </a:prstGeom>
          <a:solidFill>
            <a:sysClr val="window" lastClr="FFFFFF"/>
          </a:solid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endParaRPr>
          </a:p>
        </p:txBody>
      </p:sp>
      <p:sp>
        <p:nvSpPr>
          <p:cNvPr id="5" name="文本框 4"/>
          <p:cNvSpPr txBox="1"/>
          <p:nvPr/>
        </p:nvSpPr>
        <p:spPr>
          <a:xfrm>
            <a:off x="6793581" y="1834927"/>
            <a:ext cx="4502990" cy="3385542"/>
          </a:xfrm>
          <a:prstGeom prst="rect">
            <a:avLst/>
          </a:prstGeom>
          <a:noFill/>
          <a:ln>
            <a:solidFill>
              <a:sysClr val="windowText" lastClr="000000"/>
            </a:solidFill>
          </a:ln>
        </p:spPr>
        <p:txBody>
          <a:bodyPr wrap="square" rtlCol="0">
            <a:spAutoFit/>
          </a:bodyPr>
          <a:lstStyle/>
          <a:p>
            <a:pPr marL="204252" marR="0" lvl="1" indent="-204252" defTabSz="798008" eaLnBrk="0" fontAlgn="auto" latinLnBrk="0" hangingPunct="0">
              <a:lnSpc>
                <a:spcPct val="150000"/>
              </a:lnSpc>
              <a:spcBef>
                <a:spcPts val="0"/>
              </a:spcBef>
              <a:spcAft>
                <a:spcPts val="0"/>
              </a:spcAft>
              <a:buClrTx/>
              <a:buSzTx/>
              <a:buFont typeface="+mj-lt"/>
              <a:buAutoNum type="arabicPeriod"/>
              <a:tabLst/>
              <a:defRPr/>
            </a:pPr>
            <a:endParaRPr kumimoji="0" lang="en-US" altLang="zh-CN" sz="12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endParaRPr>
          </a:p>
          <a:p>
            <a:pPr marL="204252" marR="0" lvl="1" indent="-204252" defTabSz="798008" eaLnBrk="0" fontAlgn="auto" latinLnBrk="0" hangingPunct="0">
              <a:lnSpc>
                <a:spcPct val="150000"/>
              </a:lnSpc>
              <a:spcBef>
                <a:spcPts val="0"/>
              </a:spcBef>
              <a:spcAft>
                <a:spcPts val="0"/>
              </a:spcAft>
              <a:buClrTx/>
              <a:buSzTx/>
              <a:buFont typeface="+mj-lt"/>
              <a:buAutoNum type="arabicPeriod"/>
              <a:tabLst/>
              <a:defRPr/>
            </a:pPr>
            <a:r>
              <a:rPr kumimoji="0" lang="zh-CN" altLang="en-US" sz="12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信息准备：友商账号</a:t>
            </a:r>
            <a:r>
              <a:rPr kumimoji="0" lang="en-US" altLang="zh-CN" sz="12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AK/SK</a:t>
            </a:r>
            <a:r>
              <a:rPr kumimoji="0" lang="zh-CN" altLang="en-US" sz="12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、区域、桶名（源）；华为云</a:t>
            </a:r>
            <a:r>
              <a:rPr kumimoji="0" lang="en-US" altLang="zh-CN" sz="12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AK/SK</a:t>
            </a:r>
            <a:r>
              <a:rPr kumimoji="0" lang="zh-CN" altLang="en-US" sz="12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a:t>
            </a:r>
            <a:r>
              <a:rPr kumimoji="0" lang="en-US" altLang="zh-CN" sz="12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OBS</a:t>
            </a:r>
            <a:r>
              <a:rPr kumimoji="0" lang="zh-CN" altLang="en-US" sz="12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区域、</a:t>
            </a:r>
            <a:r>
              <a:rPr kumimoji="0" lang="en-US" altLang="zh-CN" sz="12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OBS</a:t>
            </a:r>
            <a:r>
              <a:rPr kumimoji="0" lang="zh-CN" altLang="en-US" sz="12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桶名（目的）</a:t>
            </a:r>
            <a:endParaRPr kumimoji="0" lang="en-US" altLang="zh-CN" sz="12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endParaRPr>
          </a:p>
          <a:p>
            <a:pPr marL="204252" marR="0" lvl="1" indent="-204252" defTabSz="798008" eaLnBrk="0" fontAlgn="auto" latinLnBrk="0" hangingPunct="0">
              <a:lnSpc>
                <a:spcPct val="150000"/>
              </a:lnSpc>
              <a:spcBef>
                <a:spcPts val="0"/>
              </a:spcBef>
              <a:spcAft>
                <a:spcPts val="0"/>
              </a:spcAft>
              <a:buClrTx/>
              <a:buSzTx/>
              <a:buFont typeface="+mj-lt"/>
              <a:buAutoNum type="arabicPeriod"/>
              <a:tabLst/>
              <a:defRPr/>
            </a:pPr>
            <a:r>
              <a:rPr kumimoji="0" lang="zh-CN" altLang="en-US" sz="12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在</a:t>
            </a:r>
            <a:r>
              <a:rPr kumimoji="0" lang="en-US" altLang="zh-CN" sz="12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OMS</a:t>
            </a:r>
            <a:r>
              <a:rPr kumimoji="0" lang="zh-CN" altLang="en-US" sz="12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控制台创建迁移任务，配置迁移参数，启动迁移；如增量迁移，设定指定日期（上次全量迁移的时间）之后对象进行迁移</a:t>
            </a:r>
            <a:endParaRPr kumimoji="0" lang="en-US" altLang="zh-CN" sz="12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endParaRPr>
          </a:p>
          <a:p>
            <a:pPr marL="204252" marR="0" lvl="1" indent="-204252" defTabSz="798008" eaLnBrk="0" fontAlgn="auto" latinLnBrk="0" hangingPunct="0">
              <a:lnSpc>
                <a:spcPct val="150000"/>
              </a:lnSpc>
              <a:spcBef>
                <a:spcPts val="0"/>
              </a:spcBef>
              <a:spcAft>
                <a:spcPts val="0"/>
              </a:spcAft>
              <a:buClrTx/>
              <a:buSzTx/>
              <a:buFont typeface="+mj-lt"/>
              <a:buAutoNum type="arabicPeriod"/>
              <a:tabLst/>
              <a:defRPr/>
            </a:pPr>
            <a:r>
              <a:rPr kumimoji="0" lang="zh-CN" altLang="en-US" sz="12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在迁移页面可查看迁移任务的进度，迁移任务的进度每</a:t>
            </a:r>
            <a:r>
              <a:rPr kumimoji="0" lang="en-US" altLang="zh-CN" sz="12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10</a:t>
            </a:r>
            <a:r>
              <a:rPr kumimoji="0" lang="zh-CN" altLang="en-US" sz="12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秒自动刷新</a:t>
            </a:r>
            <a:endParaRPr kumimoji="0" lang="en-US" altLang="zh-CN" sz="12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endParaRPr>
          </a:p>
          <a:p>
            <a:pPr marL="204252" marR="0" lvl="1" indent="-204252" defTabSz="798008" eaLnBrk="0" fontAlgn="auto" latinLnBrk="0" hangingPunct="0">
              <a:lnSpc>
                <a:spcPct val="150000"/>
              </a:lnSpc>
              <a:spcBef>
                <a:spcPts val="0"/>
              </a:spcBef>
              <a:spcAft>
                <a:spcPts val="0"/>
              </a:spcAft>
              <a:buClrTx/>
              <a:buSzTx/>
              <a:buFont typeface="+mj-lt"/>
              <a:buAutoNum type="arabicPeriod"/>
              <a:tabLst/>
              <a:defRPr/>
            </a:pPr>
            <a:r>
              <a:rPr kumimoji="0" lang="zh-CN" altLang="en-US" sz="12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查看迁移任务的结果，如果任务失败可重新启动迁移任务</a:t>
            </a:r>
            <a:endParaRPr kumimoji="0" lang="en-US" altLang="zh-CN" sz="12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sym typeface="Arial" charset="0"/>
            </a:endParaRPr>
          </a:p>
          <a:p>
            <a:pPr marL="0" marR="0" lvl="1" indent="0" defTabSz="798008" eaLnBrk="0" fontAlgn="auto" latinLnBrk="0" hangingPunct="0">
              <a:lnSpc>
                <a:spcPct val="150000"/>
              </a:lnSpc>
              <a:spcBef>
                <a:spcPts val="0"/>
              </a:spcBef>
              <a:spcAft>
                <a:spcPts val="0"/>
              </a:spcAft>
              <a:buClrTx/>
              <a:buSzTx/>
              <a:buFontTx/>
              <a:buNone/>
              <a:tabLst/>
              <a:defRPr/>
            </a:pPr>
            <a:r>
              <a:rPr kumimoji="0" lang="zh-CN" altLang="en-US" sz="1200" b="0" i="0" u="none" strike="noStrike" kern="0" cap="none" spc="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sym typeface="Arial" charset="0"/>
              </a:rPr>
              <a:t>注：</a:t>
            </a:r>
            <a:r>
              <a:rPr kumimoji="0" lang="zh-CN" altLang="en-US" sz="1200" b="0" i="0" u="none" strike="noStrike" kern="0" cap="none" spc="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rPr>
              <a:t>迁移过程中会从友商云对象存储拉取文件，产生下行流量，可在友商配置</a:t>
            </a:r>
            <a:r>
              <a:rPr kumimoji="0" lang="en-US" altLang="zh-CN" sz="1200" b="0" i="0" u="none" strike="noStrike" kern="0" cap="none" spc="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rPr>
              <a:t>CDN</a:t>
            </a:r>
            <a:r>
              <a:rPr kumimoji="0" lang="zh-CN" altLang="en-US" sz="1200" b="0" i="0" u="none" strike="noStrike" kern="0" cap="none" spc="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rPr>
              <a:t>加速，通过</a:t>
            </a:r>
            <a:r>
              <a:rPr kumimoji="0" lang="en-US" altLang="zh-CN" sz="1200" b="0" i="0" u="none" strike="noStrike" kern="0" cap="none" spc="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rPr>
              <a:t>CDN</a:t>
            </a:r>
            <a:r>
              <a:rPr kumimoji="0" lang="zh-CN" altLang="en-US" sz="1200" b="0" i="0" u="none" strike="noStrike" kern="0" cap="none" spc="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rPr>
              <a:t>下载流量成本较便宜</a:t>
            </a:r>
            <a:endParaRPr kumimoji="0" lang="en-US" altLang="zh-CN" sz="1200" b="0" i="0" u="none" strike="noStrike" kern="0" cap="none" spc="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sym typeface="Arial"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altLang="zh-CN" sz="1600" b="0" i="0" u="none" strike="noStrike" kern="0" cap="none" spc="0" normalizeH="0" baseline="0" noProof="0" dirty="0">
              <a:ln>
                <a:noFill/>
              </a:ln>
              <a:solidFill>
                <a:prstClr val="black"/>
              </a:solidFill>
              <a:effectLst/>
              <a:uLnTx/>
              <a:uFillTx/>
            </a:endParaRPr>
          </a:p>
        </p:txBody>
      </p:sp>
      <p:grpSp>
        <p:nvGrpSpPr>
          <p:cNvPr id="6" name="组合 5"/>
          <p:cNvGrpSpPr/>
          <p:nvPr/>
        </p:nvGrpSpPr>
        <p:grpSpPr>
          <a:xfrm>
            <a:off x="558337" y="1114701"/>
            <a:ext cx="5825114" cy="4407003"/>
            <a:chOff x="188105" y="1264851"/>
            <a:chExt cx="4531857" cy="3100113"/>
          </a:xfrm>
        </p:grpSpPr>
        <p:sp>
          <p:nvSpPr>
            <p:cNvPr id="7" name="文本框 6"/>
            <p:cNvSpPr txBox="1"/>
            <p:nvPr/>
          </p:nvSpPr>
          <p:spPr>
            <a:xfrm>
              <a:off x="188105" y="1264851"/>
              <a:ext cx="1045470" cy="3693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8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原理图</a:t>
              </a:r>
            </a:p>
          </p:txBody>
        </p:sp>
        <p:sp>
          <p:nvSpPr>
            <p:cNvPr id="8" name="圆角矩形 7"/>
            <p:cNvSpPr/>
            <p:nvPr/>
          </p:nvSpPr>
          <p:spPr>
            <a:xfrm>
              <a:off x="549938" y="3468094"/>
              <a:ext cx="935967" cy="370936"/>
            </a:xfrm>
            <a:prstGeom prst="roundRect">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zh-CN" altLang="en-US" sz="14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rPr>
                <a:t>对象存储</a:t>
              </a:r>
            </a:p>
          </p:txBody>
        </p:sp>
        <p:sp>
          <p:nvSpPr>
            <p:cNvPr id="9" name="圆角矩形 8"/>
            <p:cNvSpPr/>
            <p:nvPr/>
          </p:nvSpPr>
          <p:spPr>
            <a:xfrm>
              <a:off x="697664" y="2488449"/>
              <a:ext cx="640513" cy="370936"/>
            </a:xfrm>
            <a:prstGeom prst="roundRect">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zh-CN" altLang="en-US" sz="12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rPr>
                <a:t>应用程序</a:t>
              </a:r>
              <a:endParaRPr kumimoji="0" lang="en-US" altLang="zh-CN" sz="12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0" name="矩形 9"/>
            <p:cNvSpPr/>
            <p:nvPr/>
          </p:nvSpPr>
          <p:spPr>
            <a:xfrm>
              <a:off x="232314" y="1750562"/>
              <a:ext cx="1596486" cy="2614402"/>
            </a:xfrm>
            <a:prstGeom prst="rect">
              <a:avLst/>
            </a:prstGeom>
            <a:no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11" name="文本框 10"/>
            <p:cNvSpPr txBox="1"/>
            <p:nvPr/>
          </p:nvSpPr>
          <p:spPr>
            <a:xfrm>
              <a:off x="295813" y="1757181"/>
              <a:ext cx="533279" cy="26161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1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源端</a:t>
              </a:r>
            </a:p>
          </p:txBody>
        </p:sp>
        <p:cxnSp>
          <p:nvCxnSpPr>
            <p:cNvPr id="12" name="直接箭头连接符 11"/>
            <p:cNvCxnSpPr>
              <a:stCxn id="8" idx="0"/>
              <a:endCxn id="9" idx="2"/>
            </p:cNvCxnSpPr>
            <p:nvPr/>
          </p:nvCxnSpPr>
          <p:spPr>
            <a:xfrm flipH="1" flipV="1">
              <a:off x="1017921" y="2859385"/>
              <a:ext cx="1" cy="608709"/>
            </a:xfrm>
            <a:prstGeom prst="straightConnector1">
              <a:avLst/>
            </a:prstGeom>
            <a:noFill/>
            <a:ln w="6350" cap="flat" cmpd="sng" algn="ctr">
              <a:solidFill>
                <a:srgbClr val="5B9BD5"/>
              </a:solidFill>
              <a:prstDash val="solid"/>
              <a:miter lim="800000"/>
              <a:headEnd type="triangle" w="med" len="med"/>
              <a:tailEnd type="none" w="med" len="med"/>
            </a:ln>
            <a:effectLst/>
          </p:spPr>
        </p:cxnSp>
        <p:sp>
          <p:nvSpPr>
            <p:cNvPr id="13" name="矩形 12"/>
            <p:cNvSpPr/>
            <p:nvPr/>
          </p:nvSpPr>
          <p:spPr>
            <a:xfrm>
              <a:off x="3160983" y="1771828"/>
              <a:ext cx="1558979" cy="2593135"/>
            </a:xfrm>
            <a:prstGeom prst="rect">
              <a:avLst/>
            </a:prstGeom>
            <a:noFill/>
            <a:ln w="12700" cap="flat" cmpd="sng" algn="ctr">
              <a:solidFill>
                <a:srgbClr val="5B9BD5"/>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14" name="文本框 13"/>
            <p:cNvSpPr txBox="1"/>
            <p:nvPr/>
          </p:nvSpPr>
          <p:spPr>
            <a:xfrm>
              <a:off x="3165653" y="1765210"/>
              <a:ext cx="617506" cy="26161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1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华为云</a:t>
              </a:r>
            </a:p>
          </p:txBody>
        </p:sp>
        <p:cxnSp>
          <p:nvCxnSpPr>
            <p:cNvPr id="15" name="直接箭头连接符 14"/>
            <p:cNvCxnSpPr/>
            <p:nvPr/>
          </p:nvCxnSpPr>
          <p:spPr>
            <a:xfrm flipH="1" flipV="1">
              <a:off x="3971761" y="3057763"/>
              <a:ext cx="5136" cy="410332"/>
            </a:xfrm>
            <a:prstGeom prst="straightConnector1">
              <a:avLst/>
            </a:prstGeom>
            <a:noFill/>
            <a:ln w="6350" cap="flat" cmpd="sng" algn="ctr">
              <a:solidFill>
                <a:srgbClr val="5B9BD5"/>
              </a:solidFill>
              <a:prstDash val="solid"/>
              <a:miter lim="800000"/>
              <a:headEnd type="triangle" w="med" len="med"/>
              <a:tailEnd type="none" w="med" len="med"/>
            </a:ln>
            <a:effectLst/>
          </p:spPr>
        </p:cxnSp>
        <p:sp>
          <p:nvSpPr>
            <p:cNvPr id="16" name="左右箭头 15"/>
            <p:cNvSpPr/>
            <p:nvPr/>
          </p:nvSpPr>
          <p:spPr>
            <a:xfrm>
              <a:off x="1951548" y="1896227"/>
              <a:ext cx="1082017" cy="130593"/>
            </a:xfrm>
            <a:prstGeom prst="leftRightArrow">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17" name="文本框 16"/>
            <p:cNvSpPr txBox="1"/>
            <p:nvPr/>
          </p:nvSpPr>
          <p:spPr>
            <a:xfrm>
              <a:off x="2297356" y="1699913"/>
              <a:ext cx="533279" cy="26161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1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公网</a:t>
              </a:r>
            </a:p>
          </p:txBody>
        </p:sp>
        <p:sp>
          <p:nvSpPr>
            <p:cNvPr id="18" name="TextBox 73"/>
            <p:cNvSpPr txBox="1"/>
            <p:nvPr/>
          </p:nvSpPr>
          <p:spPr>
            <a:xfrm>
              <a:off x="3778439" y="3881844"/>
              <a:ext cx="386644" cy="253916"/>
            </a:xfrm>
            <a:prstGeom prst="rect">
              <a:avLst/>
            </a:prstGeom>
            <a:noFill/>
            <a:ln>
              <a:noFill/>
            </a:ln>
          </p:spPr>
          <p:txBody>
            <a:bodyPr wrap="non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zh-CN" sz="1050" b="0" i="0" u="none" strike="noStrike" kern="0" cap="none" spc="0" normalizeH="0" baseline="0" noProof="0" dirty="0">
                  <a:ln>
                    <a:noFill/>
                  </a:ln>
                  <a:solidFill>
                    <a:prstClr val="black">
                      <a:lumMod val="50000"/>
                      <a:lumOff val="50000"/>
                    </a:prstClr>
                  </a:solidFill>
                  <a:effectLst/>
                  <a:uLnTx/>
                  <a:uFillTx/>
                  <a:latin typeface="宋体" panose="02010600030101010101" pitchFamily="2" charset="-122"/>
                </a:rPr>
                <a:t>OBS</a:t>
              </a:r>
            </a:p>
          </p:txBody>
        </p:sp>
        <p:cxnSp>
          <p:nvCxnSpPr>
            <p:cNvPr id="19" name="直接箭头连接符 18"/>
            <p:cNvCxnSpPr/>
            <p:nvPr/>
          </p:nvCxnSpPr>
          <p:spPr>
            <a:xfrm>
              <a:off x="1524483" y="3692501"/>
              <a:ext cx="2089947" cy="12664"/>
            </a:xfrm>
            <a:prstGeom prst="straightConnector1">
              <a:avLst/>
            </a:prstGeom>
            <a:noFill/>
            <a:ln w="6350" cap="flat" cmpd="sng" algn="ctr">
              <a:solidFill>
                <a:srgbClr val="5B9BD5"/>
              </a:solidFill>
              <a:prstDash val="solid"/>
              <a:miter lim="800000"/>
              <a:tailEnd type="triangle"/>
            </a:ln>
            <a:effectLst/>
          </p:spPr>
        </p:cxnSp>
        <p:sp>
          <p:nvSpPr>
            <p:cNvPr id="20" name="圆角矩形 19"/>
            <p:cNvSpPr/>
            <p:nvPr/>
          </p:nvSpPr>
          <p:spPr>
            <a:xfrm>
              <a:off x="3607188" y="2493914"/>
              <a:ext cx="640513" cy="370936"/>
            </a:xfrm>
            <a:prstGeom prst="roundRect">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zh-CN" altLang="en-US" sz="12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rPr>
                <a:t>应用程序</a:t>
              </a:r>
              <a:endParaRPr kumimoji="0" lang="en-US" altLang="zh-CN" sz="12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21" name="Freeform 47"/>
            <p:cNvSpPr>
              <a:spLocks noEditPoints="1"/>
            </p:cNvSpPr>
            <p:nvPr/>
          </p:nvSpPr>
          <p:spPr bwMode="auto">
            <a:xfrm>
              <a:off x="3675326" y="3501279"/>
              <a:ext cx="597389" cy="407772"/>
            </a:xfrm>
            <a:custGeom>
              <a:avLst/>
              <a:gdLst>
                <a:gd name="T0" fmla="*/ 133 w 176"/>
                <a:gd name="T1" fmla="*/ 32 h 128"/>
                <a:gd name="T2" fmla="*/ 88 w 176"/>
                <a:gd name="T3" fmla="*/ 0 h 128"/>
                <a:gd name="T4" fmla="*/ 42 w 176"/>
                <a:gd name="T5" fmla="*/ 32 h 128"/>
                <a:gd name="T6" fmla="*/ 0 w 176"/>
                <a:gd name="T7" fmla="*/ 80 h 128"/>
                <a:gd name="T8" fmla="*/ 48 w 176"/>
                <a:gd name="T9" fmla="*/ 128 h 128"/>
                <a:gd name="T10" fmla="*/ 128 w 176"/>
                <a:gd name="T11" fmla="*/ 128 h 128"/>
                <a:gd name="T12" fmla="*/ 176 w 176"/>
                <a:gd name="T13" fmla="*/ 80 h 128"/>
                <a:gd name="T14" fmla="*/ 133 w 176"/>
                <a:gd name="T15" fmla="*/ 32 h 128"/>
                <a:gd name="T16" fmla="*/ 74 w 176"/>
                <a:gd name="T17" fmla="*/ 88 h 128"/>
                <a:gd name="T18" fmla="*/ 74 w 176"/>
                <a:gd name="T19" fmla="*/ 86 h 128"/>
                <a:gd name="T20" fmla="*/ 52 w 176"/>
                <a:gd name="T21" fmla="*/ 86 h 128"/>
                <a:gd name="T22" fmla="*/ 49 w 176"/>
                <a:gd name="T23" fmla="*/ 86 h 128"/>
                <a:gd name="T24" fmla="*/ 51 w 176"/>
                <a:gd name="T25" fmla="*/ 84 h 128"/>
                <a:gd name="T26" fmla="*/ 83 w 176"/>
                <a:gd name="T27" fmla="*/ 51 h 128"/>
                <a:gd name="T28" fmla="*/ 88 w 176"/>
                <a:gd name="T29" fmla="*/ 49 h 128"/>
                <a:gd name="T30" fmla="*/ 92 w 176"/>
                <a:gd name="T31" fmla="*/ 51 h 128"/>
                <a:gd name="T32" fmla="*/ 124 w 176"/>
                <a:gd name="T33" fmla="*/ 84 h 128"/>
                <a:gd name="T34" fmla="*/ 125 w 176"/>
                <a:gd name="T35" fmla="*/ 86 h 128"/>
                <a:gd name="T36" fmla="*/ 123 w 176"/>
                <a:gd name="T37" fmla="*/ 86 h 128"/>
                <a:gd name="T38" fmla="*/ 102 w 176"/>
                <a:gd name="T39" fmla="*/ 86 h 128"/>
                <a:gd name="T40" fmla="*/ 102 w 176"/>
                <a:gd name="T41" fmla="*/ 88 h 128"/>
                <a:gd name="T42" fmla="*/ 102 w 176"/>
                <a:gd name="T43" fmla="*/ 90 h 128"/>
                <a:gd name="T44" fmla="*/ 102 w 176"/>
                <a:gd name="T45" fmla="*/ 120 h 128"/>
                <a:gd name="T46" fmla="*/ 74 w 176"/>
                <a:gd name="T47" fmla="*/ 120 h 128"/>
                <a:gd name="T48" fmla="*/ 74 w 176"/>
                <a:gd name="T49" fmla="*/ 90 h 128"/>
                <a:gd name="T50" fmla="*/ 74 w 176"/>
                <a:gd name="T51" fmla="*/ 88 h 128"/>
                <a:gd name="T52" fmla="*/ 128 w 176"/>
                <a:gd name="T53" fmla="*/ 120 h 128"/>
                <a:gd name="T54" fmla="*/ 106 w 176"/>
                <a:gd name="T55" fmla="*/ 120 h 128"/>
                <a:gd name="T56" fmla="*/ 106 w 176"/>
                <a:gd name="T57" fmla="*/ 90 h 128"/>
                <a:gd name="T58" fmla="*/ 123 w 176"/>
                <a:gd name="T59" fmla="*/ 90 h 128"/>
                <a:gd name="T60" fmla="*/ 128 w 176"/>
                <a:gd name="T61" fmla="*/ 87 h 128"/>
                <a:gd name="T62" fmla="*/ 126 w 176"/>
                <a:gd name="T63" fmla="*/ 81 h 128"/>
                <a:gd name="T64" fmla="*/ 95 w 176"/>
                <a:gd name="T65" fmla="*/ 48 h 128"/>
                <a:gd name="T66" fmla="*/ 88 w 176"/>
                <a:gd name="T67" fmla="*/ 45 h 128"/>
                <a:gd name="T68" fmla="*/ 87 w 176"/>
                <a:gd name="T69" fmla="*/ 45 h 128"/>
                <a:gd name="T70" fmla="*/ 80 w 176"/>
                <a:gd name="T71" fmla="*/ 48 h 128"/>
                <a:gd name="T72" fmla="*/ 48 w 176"/>
                <a:gd name="T73" fmla="*/ 81 h 128"/>
                <a:gd name="T74" fmla="*/ 46 w 176"/>
                <a:gd name="T75" fmla="*/ 87 h 128"/>
                <a:gd name="T76" fmla="*/ 52 w 176"/>
                <a:gd name="T77" fmla="*/ 90 h 128"/>
                <a:gd name="T78" fmla="*/ 70 w 176"/>
                <a:gd name="T79" fmla="*/ 90 h 128"/>
                <a:gd name="T80" fmla="*/ 70 w 176"/>
                <a:gd name="T81" fmla="*/ 120 h 128"/>
                <a:gd name="T82" fmla="*/ 48 w 176"/>
                <a:gd name="T83" fmla="*/ 120 h 128"/>
                <a:gd name="T84" fmla="*/ 8 w 176"/>
                <a:gd name="T85" fmla="*/ 80 h 128"/>
                <a:gd name="T86" fmla="*/ 43 w 176"/>
                <a:gd name="T87" fmla="*/ 40 h 128"/>
                <a:gd name="T88" fmla="*/ 50 w 176"/>
                <a:gd name="T89" fmla="*/ 35 h 128"/>
                <a:gd name="T90" fmla="*/ 88 w 176"/>
                <a:gd name="T91" fmla="*/ 8 h 128"/>
                <a:gd name="T92" fmla="*/ 125 w 176"/>
                <a:gd name="T93" fmla="*/ 35 h 128"/>
                <a:gd name="T94" fmla="*/ 132 w 176"/>
                <a:gd name="T95" fmla="*/ 40 h 128"/>
                <a:gd name="T96" fmla="*/ 168 w 176"/>
                <a:gd name="T97" fmla="*/ 80 h 128"/>
                <a:gd name="T98" fmla="*/ 128 w 176"/>
                <a:gd name="T99" fmla="*/ 12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76" h="128">
                  <a:moveTo>
                    <a:pt x="133" y="32"/>
                  </a:moveTo>
                  <a:cubicBezTo>
                    <a:pt x="126" y="14"/>
                    <a:pt x="109" y="0"/>
                    <a:pt x="88" y="0"/>
                  </a:cubicBezTo>
                  <a:cubicBezTo>
                    <a:pt x="67" y="0"/>
                    <a:pt x="49" y="14"/>
                    <a:pt x="42" y="32"/>
                  </a:cubicBezTo>
                  <a:cubicBezTo>
                    <a:pt x="18" y="35"/>
                    <a:pt x="0" y="55"/>
                    <a:pt x="0" y="80"/>
                  </a:cubicBezTo>
                  <a:cubicBezTo>
                    <a:pt x="0" y="107"/>
                    <a:pt x="21" y="128"/>
                    <a:pt x="48" y="128"/>
                  </a:cubicBezTo>
                  <a:cubicBezTo>
                    <a:pt x="128" y="128"/>
                    <a:pt x="128" y="128"/>
                    <a:pt x="128" y="128"/>
                  </a:cubicBezTo>
                  <a:cubicBezTo>
                    <a:pt x="154" y="128"/>
                    <a:pt x="176" y="107"/>
                    <a:pt x="176" y="80"/>
                  </a:cubicBezTo>
                  <a:cubicBezTo>
                    <a:pt x="176" y="55"/>
                    <a:pt x="157" y="35"/>
                    <a:pt x="133" y="32"/>
                  </a:cubicBezTo>
                  <a:close/>
                  <a:moveTo>
                    <a:pt x="74" y="88"/>
                  </a:moveTo>
                  <a:cubicBezTo>
                    <a:pt x="74" y="86"/>
                    <a:pt x="74" y="86"/>
                    <a:pt x="74" y="86"/>
                  </a:cubicBezTo>
                  <a:cubicBezTo>
                    <a:pt x="52" y="86"/>
                    <a:pt x="52" y="86"/>
                    <a:pt x="52" y="86"/>
                  </a:cubicBezTo>
                  <a:cubicBezTo>
                    <a:pt x="50" y="86"/>
                    <a:pt x="50" y="86"/>
                    <a:pt x="49" y="86"/>
                  </a:cubicBezTo>
                  <a:cubicBezTo>
                    <a:pt x="49" y="86"/>
                    <a:pt x="50" y="85"/>
                    <a:pt x="51" y="84"/>
                  </a:cubicBezTo>
                  <a:cubicBezTo>
                    <a:pt x="83" y="51"/>
                    <a:pt x="83" y="51"/>
                    <a:pt x="83" y="51"/>
                  </a:cubicBezTo>
                  <a:cubicBezTo>
                    <a:pt x="84" y="50"/>
                    <a:pt x="86" y="49"/>
                    <a:pt x="88" y="49"/>
                  </a:cubicBezTo>
                  <a:cubicBezTo>
                    <a:pt x="89" y="49"/>
                    <a:pt x="91" y="50"/>
                    <a:pt x="92" y="51"/>
                  </a:cubicBezTo>
                  <a:cubicBezTo>
                    <a:pt x="124" y="84"/>
                    <a:pt x="124" y="84"/>
                    <a:pt x="124" y="84"/>
                  </a:cubicBezTo>
                  <a:cubicBezTo>
                    <a:pt x="125" y="85"/>
                    <a:pt x="125" y="86"/>
                    <a:pt x="125" y="86"/>
                  </a:cubicBezTo>
                  <a:cubicBezTo>
                    <a:pt x="125" y="86"/>
                    <a:pt x="124" y="86"/>
                    <a:pt x="123" y="86"/>
                  </a:cubicBezTo>
                  <a:cubicBezTo>
                    <a:pt x="102" y="86"/>
                    <a:pt x="102" y="86"/>
                    <a:pt x="102" y="86"/>
                  </a:cubicBezTo>
                  <a:cubicBezTo>
                    <a:pt x="102" y="88"/>
                    <a:pt x="102" y="88"/>
                    <a:pt x="102" y="88"/>
                  </a:cubicBezTo>
                  <a:cubicBezTo>
                    <a:pt x="102" y="90"/>
                    <a:pt x="102" y="90"/>
                    <a:pt x="102" y="90"/>
                  </a:cubicBezTo>
                  <a:cubicBezTo>
                    <a:pt x="102" y="120"/>
                    <a:pt x="102" y="120"/>
                    <a:pt x="102" y="120"/>
                  </a:cubicBezTo>
                  <a:cubicBezTo>
                    <a:pt x="74" y="120"/>
                    <a:pt x="74" y="120"/>
                    <a:pt x="74" y="120"/>
                  </a:cubicBezTo>
                  <a:cubicBezTo>
                    <a:pt x="74" y="90"/>
                    <a:pt x="74" y="90"/>
                    <a:pt x="74" y="90"/>
                  </a:cubicBezTo>
                  <a:lnTo>
                    <a:pt x="74" y="88"/>
                  </a:lnTo>
                  <a:close/>
                  <a:moveTo>
                    <a:pt x="128" y="120"/>
                  </a:moveTo>
                  <a:cubicBezTo>
                    <a:pt x="106" y="120"/>
                    <a:pt x="106" y="120"/>
                    <a:pt x="106" y="120"/>
                  </a:cubicBezTo>
                  <a:cubicBezTo>
                    <a:pt x="106" y="90"/>
                    <a:pt x="106" y="90"/>
                    <a:pt x="106" y="90"/>
                  </a:cubicBezTo>
                  <a:cubicBezTo>
                    <a:pt x="123" y="90"/>
                    <a:pt x="123" y="90"/>
                    <a:pt x="123" y="90"/>
                  </a:cubicBezTo>
                  <a:cubicBezTo>
                    <a:pt x="127" y="90"/>
                    <a:pt x="128" y="88"/>
                    <a:pt x="128" y="87"/>
                  </a:cubicBezTo>
                  <a:cubicBezTo>
                    <a:pt x="129" y="86"/>
                    <a:pt x="129" y="84"/>
                    <a:pt x="126" y="81"/>
                  </a:cubicBezTo>
                  <a:cubicBezTo>
                    <a:pt x="95" y="48"/>
                    <a:pt x="95" y="48"/>
                    <a:pt x="95" y="48"/>
                  </a:cubicBezTo>
                  <a:cubicBezTo>
                    <a:pt x="93" y="47"/>
                    <a:pt x="90" y="45"/>
                    <a:pt x="88" y="45"/>
                  </a:cubicBezTo>
                  <a:cubicBezTo>
                    <a:pt x="88" y="45"/>
                    <a:pt x="88" y="45"/>
                    <a:pt x="87" y="45"/>
                  </a:cubicBezTo>
                  <a:cubicBezTo>
                    <a:pt x="85" y="45"/>
                    <a:pt x="82" y="47"/>
                    <a:pt x="80" y="48"/>
                  </a:cubicBezTo>
                  <a:cubicBezTo>
                    <a:pt x="48" y="81"/>
                    <a:pt x="48" y="81"/>
                    <a:pt x="48" y="81"/>
                  </a:cubicBezTo>
                  <a:cubicBezTo>
                    <a:pt x="45" y="84"/>
                    <a:pt x="45" y="86"/>
                    <a:pt x="46" y="87"/>
                  </a:cubicBezTo>
                  <a:cubicBezTo>
                    <a:pt x="46" y="88"/>
                    <a:pt x="48" y="90"/>
                    <a:pt x="52" y="90"/>
                  </a:cubicBezTo>
                  <a:cubicBezTo>
                    <a:pt x="70" y="90"/>
                    <a:pt x="70" y="90"/>
                    <a:pt x="70" y="90"/>
                  </a:cubicBezTo>
                  <a:cubicBezTo>
                    <a:pt x="70" y="120"/>
                    <a:pt x="70" y="120"/>
                    <a:pt x="70" y="120"/>
                  </a:cubicBezTo>
                  <a:cubicBezTo>
                    <a:pt x="48" y="120"/>
                    <a:pt x="48" y="120"/>
                    <a:pt x="48" y="120"/>
                  </a:cubicBezTo>
                  <a:cubicBezTo>
                    <a:pt x="26" y="120"/>
                    <a:pt x="8" y="102"/>
                    <a:pt x="8" y="80"/>
                  </a:cubicBezTo>
                  <a:cubicBezTo>
                    <a:pt x="8" y="60"/>
                    <a:pt x="23" y="43"/>
                    <a:pt x="43" y="40"/>
                  </a:cubicBezTo>
                  <a:cubicBezTo>
                    <a:pt x="46" y="40"/>
                    <a:pt x="49" y="38"/>
                    <a:pt x="50" y="35"/>
                  </a:cubicBezTo>
                  <a:cubicBezTo>
                    <a:pt x="55" y="19"/>
                    <a:pt x="71" y="8"/>
                    <a:pt x="88" y="8"/>
                  </a:cubicBezTo>
                  <a:cubicBezTo>
                    <a:pt x="105" y="8"/>
                    <a:pt x="120" y="19"/>
                    <a:pt x="125" y="35"/>
                  </a:cubicBezTo>
                  <a:cubicBezTo>
                    <a:pt x="126" y="38"/>
                    <a:pt x="129" y="40"/>
                    <a:pt x="132" y="40"/>
                  </a:cubicBezTo>
                  <a:cubicBezTo>
                    <a:pt x="152" y="43"/>
                    <a:pt x="168" y="60"/>
                    <a:pt x="168" y="80"/>
                  </a:cubicBezTo>
                  <a:cubicBezTo>
                    <a:pt x="168" y="102"/>
                    <a:pt x="150" y="120"/>
                    <a:pt x="128" y="120"/>
                  </a:cubicBezTo>
                  <a:close/>
                </a:path>
              </a:pathLst>
            </a:custGeom>
            <a:solidFill>
              <a:srgbClr val="484848"/>
            </a:solidFill>
            <a:ln>
              <a:noFill/>
            </a:ln>
          </p:spPr>
          <p:txBody>
            <a:bodyPr vert="horz" wrap="square" lIns="91440" tIns="45720" rIns="91440" bIns="45720" numCol="1" anchor="t" anchorCtr="0" compatLnSpc="1"/>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grpSp>
          <p:nvGrpSpPr>
            <p:cNvPr id="22" name="组合 21"/>
            <p:cNvGrpSpPr/>
            <p:nvPr/>
          </p:nvGrpSpPr>
          <p:grpSpPr>
            <a:xfrm>
              <a:off x="2271512" y="3345470"/>
              <a:ext cx="363863" cy="311618"/>
              <a:chOff x="7342188" y="-758825"/>
              <a:chExt cx="579437" cy="579437"/>
            </a:xfrm>
            <a:solidFill>
              <a:srgbClr val="454545"/>
            </a:solidFill>
          </p:grpSpPr>
          <p:sp>
            <p:nvSpPr>
              <p:cNvPr id="24" name="Freeform 5"/>
              <p:cNvSpPr/>
              <p:nvPr/>
            </p:nvSpPr>
            <p:spPr bwMode="auto">
              <a:xfrm>
                <a:off x="7524750" y="-633413"/>
                <a:ext cx="249237" cy="247650"/>
              </a:xfrm>
              <a:custGeom>
                <a:avLst/>
                <a:gdLst>
                  <a:gd name="T0" fmla="*/ 72 w 157"/>
                  <a:gd name="T1" fmla="*/ 10 h 156"/>
                  <a:gd name="T2" fmla="*/ 70 w 157"/>
                  <a:gd name="T3" fmla="*/ 0 h 156"/>
                  <a:gd name="T4" fmla="*/ 0 w 157"/>
                  <a:gd name="T5" fmla="*/ 7 h 156"/>
                  <a:gd name="T6" fmla="*/ 149 w 157"/>
                  <a:gd name="T7" fmla="*/ 156 h 156"/>
                  <a:gd name="T8" fmla="*/ 157 w 157"/>
                  <a:gd name="T9" fmla="*/ 149 h 156"/>
                  <a:gd name="T10" fmla="*/ 22 w 157"/>
                  <a:gd name="T11" fmla="*/ 14 h 156"/>
                  <a:gd name="T12" fmla="*/ 72 w 157"/>
                  <a:gd name="T13" fmla="*/ 10 h 156"/>
                </a:gdLst>
                <a:ahLst/>
                <a:cxnLst>
                  <a:cxn ang="0">
                    <a:pos x="T0" y="T1"/>
                  </a:cxn>
                  <a:cxn ang="0">
                    <a:pos x="T2" y="T3"/>
                  </a:cxn>
                  <a:cxn ang="0">
                    <a:pos x="T4" y="T5"/>
                  </a:cxn>
                  <a:cxn ang="0">
                    <a:pos x="T6" y="T7"/>
                  </a:cxn>
                  <a:cxn ang="0">
                    <a:pos x="T8" y="T9"/>
                  </a:cxn>
                  <a:cxn ang="0">
                    <a:pos x="T10" y="T11"/>
                  </a:cxn>
                  <a:cxn ang="0">
                    <a:pos x="T12" y="T13"/>
                  </a:cxn>
                </a:cxnLst>
                <a:rect l="0" t="0" r="r" b="b"/>
                <a:pathLst>
                  <a:path w="157" h="156">
                    <a:moveTo>
                      <a:pt x="72" y="10"/>
                    </a:moveTo>
                    <a:lnTo>
                      <a:pt x="70" y="0"/>
                    </a:lnTo>
                    <a:lnTo>
                      <a:pt x="0" y="7"/>
                    </a:lnTo>
                    <a:lnTo>
                      <a:pt x="149" y="156"/>
                    </a:lnTo>
                    <a:lnTo>
                      <a:pt x="157" y="149"/>
                    </a:lnTo>
                    <a:lnTo>
                      <a:pt x="22" y="14"/>
                    </a:lnTo>
                    <a:lnTo>
                      <a:pt x="72" y="1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5" name="Freeform 6"/>
              <p:cNvSpPr/>
              <p:nvPr/>
            </p:nvSpPr>
            <p:spPr bwMode="auto">
              <a:xfrm>
                <a:off x="7489825" y="-549275"/>
                <a:ext cx="249237" cy="244475"/>
              </a:xfrm>
              <a:custGeom>
                <a:avLst/>
                <a:gdLst>
                  <a:gd name="T0" fmla="*/ 0 w 157"/>
                  <a:gd name="T1" fmla="*/ 5 h 154"/>
                  <a:gd name="T2" fmla="*/ 135 w 157"/>
                  <a:gd name="T3" fmla="*/ 139 h 154"/>
                  <a:gd name="T4" fmla="*/ 87 w 157"/>
                  <a:gd name="T5" fmla="*/ 144 h 154"/>
                  <a:gd name="T6" fmla="*/ 87 w 157"/>
                  <a:gd name="T7" fmla="*/ 154 h 154"/>
                  <a:gd name="T8" fmla="*/ 157 w 157"/>
                  <a:gd name="T9" fmla="*/ 149 h 154"/>
                  <a:gd name="T10" fmla="*/ 8 w 157"/>
                  <a:gd name="T11" fmla="*/ 0 h 154"/>
                  <a:gd name="T12" fmla="*/ 0 w 157"/>
                  <a:gd name="T13" fmla="*/ 5 h 154"/>
                </a:gdLst>
                <a:ahLst/>
                <a:cxnLst>
                  <a:cxn ang="0">
                    <a:pos x="T0" y="T1"/>
                  </a:cxn>
                  <a:cxn ang="0">
                    <a:pos x="T2" y="T3"/>
                  </a:cxn>
                  <a:cxn ang="0">
                    <a:pos x="T4" y="T5"/>
                  </a:cxn>
                  <a:cxn ang="0">
                    <a:pos x="T6" y="T7"/>
                  </a:cxn>
                  <a:cxn ang="0">
                    <a:pos x="T8" y="T9"/>
                  </a:cxn>
                  <a:cxn ang="0">
                    <a:pos x="T10" y="T11"/>
                  </a:cxn>
                  <a:cxn ang="0">
                    <a:pos x="T12" y="T13"/>
                  </a:cxn>
                </a:cxnLst>
                <a:rect l="0" t="0" r="r" b="b"/>
                <a:pathLst>
                  <a:path w="157" h="154">
                    <a:moveTo>
                      <a:pt x="0" y="5"/>
                    </a:moveTo>
                    <a:lnTo>
                      <a:pt x="135" y="139"/>
                    </a:lnTo>
                    <a:lnTo>
                      <a:pt x="87" y="144"/>
                    </a:lnTo>
                    <a:lnTo>
                      <a:pt x="87" y="154"/>
                    </a:lnTo>
                    <a:lnTo>
                      <a:pt x="157" y="149"/>
                    </a:lnTo>
                    <a:lnTo>
                      <a:pt x="8" y="0"/>
                    </a:lnTo>
                    <a:lnTo>
                      <a:pt x="0" y="5"/>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6" name="Freeform 7"/>
              <p:cNvSpPr>
                <a:spLocks noEditPoints="1"/>
              </p:cNvSpPr>
              <p:nvPr/>
            </p:nvSpPr>
            <p:spPr bwMode="auto">
              <a:xfrm>
                <a:off x="7342188" y="-758825"/>
                <a:ext cx="579437" cy="579437"/>
              </a:xfrm>
              <a:custGeom>
                <a:avLst/>
                <a:gdLst>
                  <a:gd name="T0" fmla="*/ 139 w 152"/>
                  <a:gd name="T1" fmla="*/ 46 h 152"/>
                  <a:gd name="T2" fmla="*/ 106 w 152"/>
                  <a:gd name="T3" fmla="*/ 46 h 152"/>
                  <a:gd name="T4" fmla="*/ 106 w 152"/>
                  <a:gd name="T5" fmla="*/ 13 h 152"/>
                  <a:gd name="T6" fmla="*/ 93 w 152"/>
                  <a:gd name="T7" fmla="*/ 0 h 152"/>
                  <a:gd name="T8" fmla="*/ 13 w 152"/>
                  <a:gd name="T9" fmla="*/ 0 h 152"/>
                  <a:gd name="T10" fmla="*/ 0 w 152"/>
                  <a:gd name="T11" fmla="*/ 13 h 152"/>
                  <a:gd name="T12" fmla="*/ 0 w 152"/>
                  <a:gd name="T13" fmla="*/ 93 h 152"/>
                  <a:gd name="T14" fmla="*/ 13 w 152"/>
                  <a:gd name="T15" fmla="*/ 106 h 152"/>
                  <a:gd name="T16" fmla="*/ 46 w 152"/>
                  <a:gd name="T17" fmla="*/ 106 h 152"/>
                  <a:gd name="T18" fmla="*/ 46 w 152"/>
                  <a:gd name="T19" fmla="*/ 139 h 152"/>
                  <a:gd name="T20" fmla="*/ 59 w 152"/>
                  <a:gd name="T21" fmla="*/ 152 h 152"/>
                  <a:gd name="T22" fmla="*/ 139 w 152"/>
                  <a:gd name="T23" fmla="*/ 152 h 152"/>
                  <a:gd name="T24" fmla="*/ 152 w 152"/>
                  <a:gd name="T25" fmla="*/ 139 h 152"/>
                  <a:gd name="T26" fmla="*/ 152 w 152"/>
                  <a:gd name="T27" fmla="*/ 59 h 152"/>
                  <a:gd name="T28" fmla="*/ 139 w 152"/>
                  <a:gd name="T29" fmla="*/ 46 h 152"/>
                  <a:gd name="T30" fmla="*/ 144 w 152"/>
                  <a:gd name="T31" fmla="*/ 139 h 152"/>
                  <a:gd name="T32" fmla="*/ 139 w 152"/>
                  <a:gd name="T33" fmla="*/ 144 h 152"/>
                  <a:gd name="T34" fmla="*/ 59 w 152"/>
                  <a:gd name="T35" fmla="*/ 144 h 152"/>
                  <a:gd name="T36" fmla="*/ 54 w 152"/>
                  <a:gd name="T37" fmla="*/ 139 h 152"/>
                  <a:gd name="T38" fmla="*/ 54 w 152"/>
                  <a:gd name="T39" fmla="*/ 98 h 152"/>
                  <a:gd name="T40" fmla="*/ 13 w 152"/>
                  <a:gd name="T41" fmla="*/ 98 h 152"/>
                  <a:gd name="T42" fmla="*/ 8 w 152"/>
                  <a:gd name="T43" fmla="*/ 93 h 152"/>
                  <a:gd name="T44" fmla="*/ 8 w 152"/>
                  <a:gd name="T45" fmla="*/ 13 h 152"/>
                  <a:gd name="T46" fmla="*/ 13 w 152"/>
                  <a:gd name="T47" fmla="*/ 8 h 152"/>
                  <a:gd name="T48" fmla="*/ 93 w 152"/>
                  <a:gd name="T49" fmla="*/ 8 h 152"/>
                  <a:gd name="T50" fmla="*/ 98 w 152"/>
                  <a:gd name="T51" fmla="*/ 13 h 152"/>
                  <a:gd name="T52" fmla="*/ 98 w 152"/>
                  <a:gd name="T53" fmla="*/ 54 h 152"/>
                  <a:gd name="T54" fmla="*/ 139 w 152"/>
                  <a:gd name="T55" fmla="*/ 54 h 152"/>
                  <a:gd name="T56" fmla="*/ 144 w 152"/>
                  <a:gd name="T57" fmla="*/ 59 h 152"/>
                  <a:gd name="T58" fmla="*/ 144 w 152"/>
                  <a:gd name="T59" fmla="*/ 139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52" h="152">
                    <a:moveTo>
                      <a:pt x="139" y="46"/>
                    </a:moveTo>
                    <a:cubicBezTo>
                      <a:pt x="106" y="46"/>
                      <a:pt x="106" y="46"/>
                      <a:pt x="106" y="46"/>
                    </a:cubicBezTo>
                    <a:cubicBezTo>
                      <a:pt x="106" y="13"/>
                      <a:pt x="106" y="13"/>
                      <a:pt x="106" y="13"/>
                    </a:cubicBezTo>
                    <a:cubicBezTo>
                      <a:pt x="106" y="6"/>
                      <a:pt x="100" y="0"/>
                      <a:pt x="93" y="0"/>
                    </a:cubicBezTo>
                    <a:cubicBezTo>
                      <a:pt x="13" y="0"/>
                      <a:pt x="13" y="0"/>
                      <a:pt x="13" y="0"/>
                    </a:cubicBezTo>
                    <a:cubicBezTo>
                      <a:pt x="6" y="0"/>
                      <a:pt x="0" y="6"/>
                      <a:pt x="0" y="13"/>
                    </a:cubicBezTo>
                    <a:cubicBezTo>
                      <a:pt x="0" y="93"/>
                      <a:pt x="0" y="93"/>
                      <a:pt x="0" y="93"/>
                    </a:cubicBezTo>
                    <a:cubicBezTo>
                      <a:pt x="0" y="100"/>
                      <a:pt x="6" y="106"/>
                      <a:pt x="13" y="106"/>
                    </a:cubicBezTo>
                    <a:cubicBezTo>
                      <a:pt x="46" y="106"/>
                      <a:pt x="46" y="106"/>
                      <a:pt x="46" y="106"/>
                    </a:cubicBezTo>
                    <a:cubicBezTo>
                      <a:pt x="46" y="139"/>
                      <a:pt x="46" y="139"/>
                      <a:pt x="46" y="139"/>
                    </a:cubicBezTo>
                    <a:cubicBezTo>
                      <a:pt x="46" y="146"/>
                      <a:pt x="52" y="152"/>
                      <a:pt x="59" y="152"/>
                    </a:cubicBezTo>
                    <a:cubicBezTo>
                      <a:pt x="139" y="152"/>
                      <a:pt x="139" y="152"/>
                      <a:pt x="139" y="152"/>
                    </a:cubicBezTo>
                    <a:cubicBezTo>
                      <a:pt x="146" y="152"/>
                      <a:pt x="152" y="146"/>
                      <a:pt x="152" y="139"/>
                    </a:cubicBezTo>
                    <a:cubicBezTo>
                      <a:pt x="152" y="59"/>
                      <a:pt x="152" y="59"/>
                      <a:pt x="152" y="59"/>
                    </a:cubicBezTo>
                    <a:cubicBezTo>
                      <a:pt x="152" y="52"/>
                      <a:pt x="146" y="46"/>
                      <a:pt x="139" y="46"/>
                    </a:cubicBezTo>
                    <a:close/>
                    <a:moveTo>
                      <a:pt x="144" y="139"/>
                    </a:moveTo>
                    <a:cubicBezTo>
                      <a:pt x="144" y="142"/>
                      <a:pt x="142" y="144"/>
                      <a:pt x="139" y="144"/>
                    </a:cubicBezTo>
                    <a:cubicBezTo>
                      <a:pt x="59" y="144"/>
                      <a:pt x="59" y="144"/>
                      <a:pt x="59" y="144"/>
                    </a:cubicBezTo>
                    <a:cubicBezTo>
                      <a:pt x="56" y="144"/>
                      <a:pt x="54" y="142"/>
                      <a:pt x="54" y="139"/>
                    </a:cubicBezTo>
                    <a:cubicBezTo>
                      <a:pt x="54" y="98"/>
                      <a:pt x="54" y="98"/>
                      <a:pt x="54" y="98"/>
                    </a:cubicBezTo>
                    <a:cubicBezTo>
                      <a:pt x="13" y="98"/>
                      <a:pt x="13" y="98"/>
                      <a:pt x="13" y="98"/>
                    </a:cubicBezTo>
                    <a:cubicBezTo>
                      <a:pt x="10" y="98"/>
                      <a:pt x="8" y="96"/>
                      <a:pt x="8" y="93"/>
                    </a:cubicBezTo>
                    <a:cubicBezTo>
                      <a:pt x="8" y="13"/>
                      <a:pt x="8" y="13"/>
                      <a:pt x="8" y="13"/>
                    </a:cubicBezTo>
                    <a:cubicBezTo>
                      <a:pt x="8" y="10"/>
                      <a:pt x="10" y="8"/>
                      <a:pt x="13" y="8"/>
                    </a:cubicBezTo>
                    <a:cubicBezTo>
                      <a:pt x="93" y="8"/>
                      <a:pt x="93" y="8"/>
                      <a:pt x="93" y="8"/>
                    </a:cubicBezTo>
                    <a:cubicBezTo>
                      <a:pt x="96" y="8"/>
                      <a:pt x="98" y="10"/>
                      <a:pt x="98" y="13"/>
                    </a:cubicBezTo>
                    <a:cubicBezTo>
                      <a:pt x="98" y="54"/>
                      <a:pt x="98" y="54"/>
                      <a:pt x="98" y="54"/>
                    </a:cubicBezTo>
                    <a:cubicBezTo>
                      <a:pt x="139" y="54"/>
                      <a:pt x="139" y="54"/>
                      <a:pt x="139" y="54"/>
                    </a:cubicBezTo>
                    <a:cubicBezTo>
                      <a:pt x="142" y="54"/>
                      <a:pt x="144" y="56"/>
                      <a:pt x="144" y="59"/>
                    </a:cubicBezTo>
                    <a:lnTo>
                      <a:pt x="144" y="139"/>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grpSp>
        <p:sp>
          <p:nvSpPr>
            <p:cNvPr id="23" name="文本框 22"/>
            <p:cNvSpPr txBox="1"/>
            <p:nvPr/>
          </p:nvSpPr>
          <p:spPr>
            <a:xfrm>
              <a:off x="2081059" y="3712025"/>
              <a:ext cx="817120" cy="207516"/>
            </a:xfrm>
            <a:prstGeom prst="rect">
              <a:avLst/>
            </a:prstGeom>
            <a:noFill/>
          </p:spPr>
          <p:txBody>
            <a:bodyPr wrap="square" rtlCol="0">
              <a:spAutoFit/>
            </a:bodyPr>
            <a:lstStyle/>
            <a:p>
              <a:pPr marL="0" marR="0" lvl="0" indent="0" algn="ctr" defTabSz="1216166" eaLnBrk="1" fontAlgn="auto" latinLnBrk="0" hangingPunct="1">
                <a:lnSpc>
                  <a:spcPct val="100000"/>
                </a:lnSpc>
                <a:spcBef>
                  <a:spcPts val="0"/>
                </a:spcBef>
                <a:spcAft>
                  <a:spcPts val="0"/>
                </a:spcAft>
                <a:buClrTx/>
                <a:buSzTx/>
                <a:buFontTx/>
                <a:buNone/>
                <a:tabLst/>
                <a:defRPr/>
              </a:pPr>
              <a:r>
                <a:rPr kumimoji="0" lang="en-US" altLang="zh-CN" sz="1050" b="0" i="0" u="none" strike="noStrike" kern="0" cap="none" spc="0" normalizeH="0" baseline="0" noProof="0" dirty="0">
                  <a:ln>
                    <a:noFill/>
                  </a:ln>
                  <a:solidFill>
                    <a:prstClr val="black"/>
                  </a:solidFill>
                  <a:effectLst/>
                  <a:uLnTx/>
                  <a:uFillTx/>
                </a:rPr>
                <a:t>OMS</a:t>
              </a:r>
              <a:r>
                <a:rPr kumimoji="0" lang="zh-CN" altLang="en-US" sz="1050" b="0" i="0" u="none" strike="noStrike" kern="0" cap="none" spc="0" normalizeH="0" baseline="0" noProof="0" dirty="0">
                  <a:ln>
                    <a:noFill/>
                  </a:ln>
                  <a:solidFill>
                    <a:prstClr val="black"/>
                  </a:solidFill>
                  <a:effectLst/>
                  <a:uLnTx/>
                  <a:uFillTx/>
                </a:rPr>
                <a:t>任务</a:t>
              </a:r>
            </a:p>
          </p:txBody>
        </p:sp>
      </p:grpSp>
      <p:grpSp>
        <p:nvGrpSpPr>
          <p:cNvPr id="27" name="组合 26"/>
          <p:cNvGrpSpPr/>
          <p:nvPr/>
        </p:nvGrpSpPr>
        <p:grpSpPr>
          <a:xfrm>
            <a:off x="8036128" y="1661191"/>
            <a:ext cx="1439771" cy="287955"/>
            <a:chOff x="8043317" y="2184687"/>
            <a:chExt cx="1439771" cy="287955"/>
          </a:xfrm>
        </p:grpSpPr>
        <p:sp>
          <p:nvSpPr>
            <p:cNvPr id="28" name="TextBox 2"/>
            <p:cNvSpPr txBox="1"/>
            <p:nvPr/>
          </p:nvSpPr>
          <p:spPr>
            <a:xfrm>
              <a:off x="8043317" y="2184687"/>
              <a:ext cx="1439771" cy="287955"/>
            </a:xfrm>
            <a:prstGeom prst="rect">
              <a:avLst/>
            </a:prstGeom>
            <a:solidFill>
              <a:sysClr val="window" lastClr="FFFFFF"/>
            </a:solidFill>
            <a:ln w="12700" cap="flat" cmpd="sng" algn="ctr">
              <a:noFill/>
              <a:prstDash val="solid"/>
              <a:miter lim="800000"/>
            </a:ln>
            <a:effectLst/>
          </p:spPr>
          <p:txBody>
            <a:bodyPr wrap="square" anchor="ctr" anchorCtr="0">
              <a:noAutofit/>
            </a:bodyPr>
            <a:lstStyle>
              <a:defPPr>
                <a:defRPr lang="en-US"/>
              </a:defPPr>
              <a:lvl1pPr marR="0" lvl="0" indent="0" algn="ctr" eaLnBrk="0" fontAlgn="base" hangingPunct="0">
                <a:lnSpc>
                  <a:spcPct val="100000"/>
                </a:lnSpc>
                <a:spcBef>
                  <a:spcPct val="0"/>
                </a:spcBef>
                <a:spcAft>
                  <a:spcPct val="0"/>
                </a:spcAft>
                <a:buClrTx/>
                <a:buSzTx/>
                <a:buFontTx/>
                <a:buNone/>
                <a:tabLst/>
                <a:defRPr sz="1200" b="1" kern="0">
                  <a:solidFill>
                    <a:schemeClr val="bg1"/>
                  </a:solidFill>
                  <a:latin typeface="Verdana" panose="020B0604030504040204" pitchFamily="34" charset="0"/>
                  <a:ea typeface="STXihei" panose="02010600040101010101" pitchFamily="2" charset="-122"/>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zh-CN" altLang="en-US" sz="1400" b="1"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操作步骤</a:t>
              </a:r>
            </a:p>
          </p:txBody>
        </p:sp>
        <p:grpSp>
          <p:nvGrpSpPr>
            <p:cNvPr id="29" name="Group 387">
              <a:extLst>
                <a:ext uri="{FF2B5EF4-FFF2-40B4-BE49-F238E27FC236}">
                  <a16:creationId xmlns:a16="http://schemas.microsoft.com/office/drawing/2014/main" id="{D1851A07-9E9D-419B-90AD-76E4549C4B9A}"/>
                </a:ext>
              </a:extLst>
            </p:cNvPr>
            <p:cNvGrpSpPr>
              <a:grpSpLocks noChangeAspect="1"/>
            </p:cNvGrpSpPr>
            <p:nvPr/>
          </p:nvGrpSpPr>
          <p:grpSpPr bwMode="auto">
            <a:xfrm>
              <a:off x="8044489" y="2184687"/>
              <a:ext cx="287955" cy="287955"/>
              <a:chOff x="7355" y="1558"/>
              <a:chExt cx="340" cy="340"/>
            </a:xfrm>
            <a:solidFill>
              <a:sysClr val="windowText" lastClr="000000"/>
            </a:solidFill>
          </p:grpSpPr>
          <p:sp>
            <p:nvSpPr>
              <p:cNvPr id="30" name="Freeform 388">
                <a:extLst>
                  <a:ext uri="{FF2B5EF4-FFF2-40B4-BE49-F238E27FC236}">
                    <a16:creationId xmlns:a16="http://schemas.microsoft.com/office/drawing/2014/main" id="{2545DCE4-B3AB-4EB4-85B4-99541E986A80}"/>
                  </a:ext>
                </a:extLst>
              </p:cNvPr>
              <p:cNvSpPr>
                <a:spLocks noEditPoints="1"/>
              </p:cNvSpPr>
              <p:nvPr/>
            </p:nvSpPr>
            <p:spPr bwMode="auto">
              <a:xfrm>
                <a:off x="7355" y="1558"/>
                <a:ext cx="340" cy="340"/>
              </a:xfrm>
              <a:custGeom>
                <a:avLst/>
                <a:gdLst>
                  <a:gd name="T0" fmla="*/ 256 w 512"/>
                  <a:gd name="T1" fmla="*/ 21 h 512"/>
                  <a:gd name="T2" fmla="*/ 490 w 512"/>
                  <a:gd name="T3" fmla="*/ 256 h 512"/>
                  <a:gd name="T4" fmla="*/ 256 w 512"/>
                  <a:gd name="T5" fmla="*/ 490 h 512"/>
                  <a:gd name="T6" fmla="*/ 21 w 512"/>
                  <a:gd name="T7" fmla="*/ 256 h 512"/>
                  <a:gd name="T8" fmla="*/ 256 w 512"/>
                  <a:gd name="T9" fmla="*/ 21 h 512"/>
                  <a:gd name="T10" fmla="*/ 256 w 512"/>
                  <a:gd name="T11" fmla="*/ 0 h 512"/>
                  <a:gd name="T12" fmla="*/ 0 w 512"/>
                  <a:gd name="T13" fmla="*/ 256 h 512"/>
                  <a:gd name="T14" fmla="*/ 256 w 512"/>
                  <a:gd name="T15" fmla="*/ 512 h 512"/>
                  <a:gd name="T16" fmla="*/ 512 w 512"/>
                  <a:gd name="T17" fmla="*/ 256 h 512"/>
                  <a:gd name="T18" fmla="*/ 256 w 512"/>
                  <a:gd name="T19" fmla="*/ 0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2" h="512">
                    <a:moveTo>
                      <a:pt x="256" y="21"/>
                    </a:moveTo>
                    <a:cubicBezTo>
                      <a:pt x="385" y="21"/>
                      <a:pt x="490" y="126"/>
                      <a:pt x="490" y="256"/>
                    </a:cubicBezTo>
                    <a:cubicBezTo>
                      <a:pt x="490" y="385"/>
                      <a:pt x="385" y="490"/>
                      <a:pt x="256" y="490"/>
                    </a:cubicBezTo>
                    <a:cubicBezTo>
                      <a:pt x="126" y="490"/>
                      <a:pt x="21" y="385"/>
                      <a:pt x="21" y="256"/>
                    </a:cubicBezTo>
                    <a:cubicBezTo>
                      <a:pt x="21" y="126"/>
                      <a:pt x="126" y="21"/>
                      <a:pt x="256" y="21"/>
                    </a:cubicBezTo>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25" tIns="45713" rIns="91425" bIns="45713"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endParaRPr>
              </a:p>
            </p:txBody>
          </p:sp>
          <p:sp>
            <p:nvSpPr>
              <p:cNvPr id="31" name="Freeform 389">
                <a:extLst>
                  <a:ext uri="{FF2B5EF4-FFF2-40B4-BE49-F238E27FC236}">
                    <a16:creationId xmlns:a16="http://schemas.microsoft.com/office/drawing/2014/main" id="{98D80428-6DE9-4588-B04E-0B5F10560D21}"/>
                  </a:ext>
                </a:extLst>
              </p:cNvPr>
              <p:cNvSpPr>
                <a:spLocks noEditPoints="1"/>
              </p:cNvSpPr>
              <p:nvPr/>
            </p:nvSpPr>
            <p:spPr bwMode="auto">
              <a:xfrm>
                <a:off x="7418" y="1664"/>
                <a:ext cx="213" cy="149"/>
              </a:xfrm>
              <a:custGeom>
                <a:avLst/>
                <a:gdLst>
                  <a:gd name="T0" fmla="*/ 321 w 321"/>
                  <a:gd name="T1" fmla="*/ 160 h 224"/>
                  <a:gd name="T2" fmla="*/ 129 w 321"/>
                  <a:gd name="T3" fmla="*/ 170 h 224"/>
                  <a:gd name="T4" fmla="*/ 129 w 321"/>
                  <a:gd name="T5" fmla="*/ 149 h 224"/>
                  <a:gd name="T6" fmla="*/ 299 w 321"/>
                  <a:gd name="T7" fmla="*/ 21 h 224"/>
                  <a:gd name="T8" fmla="*/ 75 w 321"/>
                  <a:gd name="T9" fmla="*/ 32 h 224"/>
                  <a:gd name="T10" fmla="*/ 54 w 321"/>
                  <a:gd name="T11" fmla="*/ 32 h 224"/>
                  <a:gd name="T12" fmla="*/ 65 w 321"/>
                  <a:gd name="T13" fmla="*/ 0 h 224"/>
                  <a:gd name="T14" fmla="*/ 321 w 321"/>
                  <a:gd name="T15" fmla="*/ 10 h 224"/>
                  <a:gd name="T16" fmla="*/ 90 w 321"/>
                  <a:gd name="T17" fmla="*/ 193 h 224"/>
                  <a:gd name="T18" fmla="*/ 101 w 321"/>
                  <a:gd name="T19" fmla="*/ 136 h 224"/>
                  <a:gd name="T20" fmla="*/ 54 w 321"/>
                  <a:gd name="T21" fmla="*/ 58 h 224"/>
                  <a:gd name="T22" fmla="*/ 54 w 321"/>
                  <a:gd name="T23" fmla="*/ 58 h 224"/>
                  <a:gd name="T24" fmla="*/ 54 w 321"/>
                  <a:gd name="T25" fmla="*/ 58 h 224"/>
                  <a:gd name="T26" fmla="*/ 6 w 321"/>
                  <a:gd name="T27" fmla="*/ 136 h 224"/>
                  <a:gd name="T28" fmla="*/ 18 w 321"/>
                  <a:gd name="T29" fmla="*/ 192 h 224"/>
                  <a:gd name="T30" fmla="*/ 22 w 321"/>
                  <a:gd name="T31" fmla="*/ 213 h 224"/>
                  <a:gd name="T32" fmla="*/ 42 w 321"/>
                  <a:gd name="T33" fmla="*/ 190 h 224"/>
                  <a:gd name="T34" fmla="*/ 27 w 321"/>
                  <a:gd name="T35" fmla="*/ 131 h 224"/>
                  <a:gd name="T36" fmla="*/ 54 w 321"/>
                  <a:gd name="T37" fmla="*/ 80 h 224"/>
                  <a:gd name="T38" fmla="*/ 54 w 321"/>
                  <a:gd name="T39" fmla="*/ 80 h 224"/>
                  <a:gd name="T40" fmla="*/ 81 w 321"/>
                  <a:gd name="T41" fmla="*/ 131 h 224"/>
                  <a:gd name="T42" fmla="*/ 65 w 321"/>
                  <a:gd name="T43" fmla="*/ 190 h 224"/>
                  <a:gd name="T44" fmla="*/ 99 w 321"/>
                  <a:gd name="T45" fmla="*/ 216 h 224"/>
                  <a:gd name="T46" fmla="*/ 128 w 321"/>
                  <a:gd name="T47" fmla="*/ 224 h 224"/>
                  <a:gd name="T48" fmla="*/ 135 w 321"/>
                  <a:gd name="T49" fmla="*/ 206 h 224"/>
                  <a:gd name="T50" fmla="*/ 139 w 321"/>
                  <a:gd name="T51" fmla="*/ 74 h 224"/>
                  <a:gd name="T52" fmla="*/ 278 w 321"/>
                  <a:gd name="T53" fmla="*/ 64 h 224"/>
                  <a:gd name="T54" fmla="*/ 139 w 321"/>
                  <a:gd name="T55" fmla="*/ 53 h 224"/>
                  <a:gd name="T56" fmla="*/ 139 w 321"/>
                  <a:gd name="T57" fmla="*/ 74 h 224"/>
                  <a:gd name="T58" fmla="*/ 267 w 321"/>
                  <a:gd name="T59" fmla="*/ 117 h 224"/>
                  <a:gd name="T60" fmla="*/ 267 w 321"/>
                  <a:gd name="T61" fmla="*/ 96 h 224"/>
                  <a:gd name="T62" fmla="*/ 129 w 321"/>
                  <a:gd name="T63" fmla="*/ 106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21" h="224">
                    <a:moveTo>
                      <a:pt x="321" y="10"/>
                    </a:moveTo>
                    <a:cubicBezTo>
                      <a:pt x="321" y="160"/>
                      <a:pt x="321" y="160"/>
                      <a:pt x="321" y="160"/>
                    </a:cubicBezTo>
                    <a:cubicBezTo>
                      <a:pt x="321" y="166"/>
                      <a:pt x="316" y="170"/>
                      <a:pt x="310" y="170"/>
                    </a:cubicBezTo>
                    <a:cubicBezTo>
                      <a:pt x="129" y="170"/>
                      <a:pt x="129" y="170"/>
                      <a:pt x="129" y="170"/>
                    </a:cubicBezTo>
                    <a:cubicBezTo>
                      <a:pt x="123" y="170"/>
                      <a:pt x="118" y="166"/>
                      <a:pt x="118" y="160"/>
                    </a:cubicBezTo>
                    <a:cubicBezTo>
                      <a:pt x="118" y="154"/>
                      <a:pt x="123" y="149"/>
                      <a:pt x="129" y="149"/>
                    </a:cubicBezTo>
                    <a:cubicBezTo>
                      <a:pt x="299" y="149"/>
                      <a:pt x="299" y="149"/>
                      <a:pt x="299" y="149"/>
                    </a:cubicBezTo>
                    <a:cubicBezTo>
                      <a:pt x="299" y="21"/>
                      <a:pt x="299" y="21"/>
                      <a:pt x="299" y="21"/>
                    </a:cubicBezTo>
                    <a:cubicBezTo>
                      <a:pt x="75" y="21"/>
                      <a:pt x="75" y="21"/>
                      <a:pt x="75" y="21"/>
                    </a:cubicBezTo>
                    <a:cubicBezTo>
                      <a:pt x="75" y="32"/>
                      <a:pt x="75" y="32"/>
                      <a:pt x="75" y="32"/>
                    </a:cubicBezTo>
                    <a:cubicBezTo>
                      <a:pt x="75" y="38"/>
                      <a:pt x="71" y="42"/>
                      <a:pt x="65" y="42"/>
                    </a:cubicBezTo>
                    <a:cubicBezTo>
                      <a:pt x="59" y="42"/>
                      <a:pt x="54" y="38"/>
                      <a:pt x="54" y="32"/>
                    </a:cubicBezTo>
                    <a:cubicBezTo>
                      <a:pt x="54" y="10"/>
                      <a:pt x="54" y="10"/>
                      <a:pt x="54" y="10"/>
                    </a:cubicBezTo>
                    <a:cubicBezTo>
                      <a:pt x="54" y="4"/>
                      <a:pt x="59" y="0"/>
                      <a:pt x="65" y="0"/>
                    </a:cubicBezTo>
                    <a:cubicBezTo>
                      <a:pt x="310" y="0"/>
                      <a:pt x="310" y="0"/>
                      <a:pt x="310" y="0"/>
                    </a:cubicBezTo>
                    <a:cubicBezTo>
                      <a:pt x="316" y="0"/>
                      <a:pt x="321" y="4"/>
                      <a:pt x="321" y="10"/>
                    </a:cubicBezTo>
                    <a:close/>
                    <a:moveTo>
                      <a:pt x="103" y="195"/>
                    </a:moveTo>
                    <a:cubicBezTo>
                      <a:pt x="98" y="194"/>
                      <a:pt x="92" y="193"/>
                      <a:pt x="90" y="193"/>
                    </a:cubicBezTo>
                    <a:cubicBezTo>
                      <a:pt x="88" y="191"/>
                      <a:pt x="84" y="180"/>
                      <a:pt x="85" y="176"/>
                    </a:cubicBezTo>
                    <a:cubicBezTo>
                      <a:pt x="91" y="166"/>
                      <a:pt x="98" y="150"/>
                      <a:pt x="101" y="136"/>
                    </a:cubicBezTo>
                    <a:cubicBezTo>
                      <a:pt x="108" y="110"/>
                      <a:pt x="105" y="90"/>
                      <a:pt x="94" y="77"/>
                    </a:cubicBezTo>
                    <a:cubicBezTo>
                      <a:pt x="80" y="59"/>
                      <a:pt x="58" y="58"/>
                      <a:pt x="54" y="58"/>
                    </a:cubicBezTo>
                    <a:cubicBezTo>
                      <a:pt x="54" y="58"/>
                      <a:pt x="54" y="58"/>
                      <a:pt x="54" y="58"/>
                    </a:cubicBezTo>
                    <a:cubicBezTo>
                      <a:pt x="54" y="58"/>
                      <a:pt x="54" y="58"/>
                      <a:pt x="54" y="58"/>
                    </a:cubicBezTo>
                    <a:cubicBezTo>
                      <a:pt x="54" y="58"/>
                      <a:pt x="54" y="58"/>
                      <a:pt x="54" y="58"/>
                    </a:cubicBezTo>
                    <a:cubicBezTo>
                      <a:pt x="54" y="58"/>
                      <a:pt x="54" y="58"/>
                      <a:pt x="54" y="58"/>
                    </a:cubicBezTo>
                    <a:cubicBezTo>
                      <a:pt x="51" y="58"/>
                      <a:pt x="28" y="59"/>
                      <a:pt x="14" y="77"/>
                    </a:cubicBezTo>
                    <a:cubicBezTo>
                      <a:pt x="3" y="90"/>
                      <a:pt x="0" y="110"/>
                      <a:pt x="6" y="136"/>
                    </a:cubicBezTo>
                    <a:cubicBezTo>
                      <a:pt x="10" y="150"/>
                      <a:pt x="17" y="166"/>
                      <a:pt x="23" y="176"/>
                    </a:cubicBezTo>
                    <a:cubicBezTo>
                      <a:pt x="24" y="180"/>
                      <a:pt x="20" y="191"/>
                      <a:pt x="18" y="192"/>
                    </a:cubicBezTo>
                    <a:cubicBezTo>
                      <a:pt x="13" y="194"/>
                      <a:pt x="10" y="201"/>
                      <a:pt x="12" y="206"/>
                    </a:cubicBezTo>
                    <a:cubicBezTo>
                      <a:pt x="14" y="210"/>
                      <a:pt x="18" y="213"/>
                      <a:pt x="22" y="213"/>
                    </a:cubicBezTo>
                    <a:cubicBezTo>
                      <a:pt x="23" y="213"/>
                      <a:pt x="25" y="213"/>
                      <a:pt x="26" y="212"/>
                    </a:cubicBezTo>
                    <a:cubicBezTo>
                      <a:pt x="36" y="209"/>
                      <a:pt x="40" y="197"/>
                      <a:pt x="42" y="190"/>
                    </a:cubicBezTo>
                    <a:cubicBezTo>
                      <a:pt x="44" y="184"/>
                      <a:pt x="47" y="172"/>
                      <a:pt x="41" y="164"/>
                    </a:cubicBezTo>
                    <a:cubicBezTo>
                      <a:pt x="36" y="157"/>
                      <a:pt x="30" y="142"/>
                      <a:pt x="27" y="131"/>
                    </a:cubicBezTo>
                    <a:cubicBezTo>
                      <a:pt x="23" y="112"/>
                      <a:pt x="24" y="99"/>
                      <a:pt x="30" y="90"/>
                    </a:cubicBezTo>
                    <a:cubicBezTo>
                      <a:pt x="39" y="80"/>
                      <a:pt x="53" y="80"/>
                      <a:pt x="54" y="80"/>
                    </a:cubicBezTo>
                    <a:cubicBezTo>
                      <a:pt x="54" y="80"/>
                      <a:pt x="54" y="80"/>
                      <a:pt x="54" y="80"/>
                    </a:cubicBezTo>
                    <a:cubicBezTo>
                      <a:pt x="54" y="80"/>
                      <a:pt x="54" y="80"/>
                      <a:pt x="54" y="80"/>
                    </a:cubicBezTo>
                    <a:cubicBezTo>
                      <a:pt x="54" y="80"/>
                      <a:pt x="69" y="80"/>
                      <a:pt x="77" y="90"/>
                    </a:cubicBezTo>
                    <a:cubicBezTo>
                      <a:pt x="84" y="98"/>
                      <a:pt x="85" y="112"/>
                      <a:pt x="81" y="131"/>
                    </a:cubicBezTo>
                    <a:cubicBezTo>
                      <a:pt x="78" y="142"/>
                      <a:pt x="72" y="157"/>
                      <a:pt x="66" y="164"/>
                    </a:cubicBezTo>
                    <a:cubicBezTo>
                      <a:pt x="61" y="172"/>
                      <a:pt x="64" y="183"/>
                      <a:pt x="65" y="190"/>
                    </a:cubicBezTo>
                    <a:cubicBezTo>
                      <a:pt x="67" y="197"/>
                      <a:pt x="72" y="209"/>
                      <a:pt x="82" y="212"/>
                    </a:cubicBezTo>
                    <a:cubicBezTo>
                      <a:pt x="86" y="214"/>
                      <a:pt x="92" y="215"/>
                      <a:pt x="99" y="216"/>
                    </a:cubicBezTo>
                    <a:cubicBezTo>
                      <a:pt x="105" y="217"/>
                      <a:pt x="118" y="219"/>
                      <a:pt x="121" y="222"/>
                    </a:cubicBezTo>
                    <a:cubicBezTo>
                      <a:pt x="123" y="223"/>
                      <a:pt x="126" y="224"/>
                      <a:pt x="128" y="224"/>
                    </a:cubicBezTo>
                    <a:cubicBezTo>
                      <a:pt x="131" y="224"/>
                      <a:pt x="134" y="223"/>
                      <a:pt x="136" y="221"/>
                    </a:cubicBezTo>
                    <a:cubicBezTo>
                      <a:pt x="140" y="216"/>
                      <a:pt x="140" y="210"/>
                      <a:pt x="135" y="206"/>
                    </a:cubicBezTo>
                    <a:cubicBezTo>
                      <a:pt x="128" y="199"/>
                      <a:pt x="115" y="197"/>
                      <a:pt x="103" y="195"/>
                    </a:cubicBezTo>
                    <a:close/>
                    <a:moveTo>
                      <a:pt x="139" y="74"/>
                    </a:moveTo>
                    <a:cubicBezTo>
                      <a:pt x="267" y="74"/>
                      <a:pt x="267" y="74"/>
                      <a:pt x="267" y="74"/>
                    </a:cubicBezTo>
                    <a:cubicBezTo>
                      <a:pt x="273" y="74"/>
                      <a:pt x="278" y="70"/>
                      <a:pt x="278" y="64"/>
                    </a:cubicBezTo>
                    <a:cubicBezTo>
                      <a:pt x="278" y="58"/>
                      <a:pt x="273" y="53"/>
                      <a:pt x="267" y="53"/>
                    </a:cubicBezTo>
                    <a:cubicBezTo>
                      <a:pt x="139" y="53"/>
                      <a:pt x="139" y="53"/>
                      <a:pt x="139" y="53"/>
                    </a:cubicBezTo>
                    <a:cubicBezTo>
                      <a:pt x="133" y="53"/>
                      <a:pt x="129" y="58"/>
                      <a:pt x="129" y="64"/>
                    </a:cubicBezTo>
                    <a:cubicBezTo>
                      <a:pt x="129" y="70"/>
                      <a:pt x="133" y="74"/>
                      <a:pt x="139" y="74"/>
                    </a:cubicBezTo>
                    <a:close/>
                    <a:moveTo>
                      <a:pt x="139" y="117"/>
                    </a:moveTo>
                    <a:cubicBezTo>
                      <a:pt x="267" y="117"/>
                      <a:pt x="267" y="117"/>
                      <a:pt x="267" y="117"/>
                    </a:cubicBezTo>
                    <a:cubicBezTo>
                      <a:pt x="273" y="117"/>
                      <a:pt x="278" y="112"/>
                      <a:pt x="278" y="106"/>
                    </a:cubicBezTo>
                    <a:cubicBezTo>
                      <a:pt x="278" y="100"/>
                      <a:pt x="273" y="96"/>
                      <a:pt x="267" y="96"/>
                    </a:cubicBezTo>
                    <a:cubicBezTo>
                      <a:pt x="139" y="96"/>
                      <a:pt x="139" y="96"/>
                      <a:pt x="139" y="96"/>
                    </a:cubicBezTo>
                    <a:cubicBezTo>
                      <a:pt x="133" y="96"/>
                      <a:pt x="129" y="100"/>
                      <a:pt x="129" y="106"/>
                    </a:cubicBezTo>
                    <a:cubicBezTo>
                      <a:pt x="129" y="112"/>
                      <a:pt x="133" y="117"/>
                      <a:pt x="139" y="117"/>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25" tIns="45713" rIns="91425" bIns="45713"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endParaRPr>
              </a:p>
            </p:txBody>
          </p:sp>
        </p:grpSp>
      </p:grpSp>
      <p:sp>
        <p:nvSpPr>
          <p:cNvPr id="32" name="矩形 31"/>
          <p:cNvSpPr/>
          <p:nvPr/>
        </p:nvSpPr>
        <p:spPr>
          <a:xfrm rot="20059531">
            <a:off x="2013881" y="1462659"/>
            <a:ext cx="4291516" cy="1448660"/>
          </a:xfrm>
          <a:prstGeom prst="rect">
            <a:avLst/>
          </a:prstGeom>
          <a:solidFill>
            <a:srgbClr val="FFFF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solidFill>
                  <a:srgbClr val="C00000"/>
                </a:solidFill>
              </a:rPr>
              <a:t>该模板需要根据客户实际情况修改</a:t>
            </a:r>
          </a:p>
        </p:txBody>
      </p:sp>
    </p:spTree>
    <p:extLst>
      <p:ext uri="{BB962C8B-B14F-4D97-AF65-F5344CB8AC3E}">
        <p14:creationId xmlns:p14="http://schemas.microsoft.com/office/powerpoint/2010/main" val="27336527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txBox="1">
            <a:spLocks/>
          </p:cNvSpPr>
          <p:nvPr/>
        </p:nvSpPr>
        <p:spPr>
          <a:xfrm>
            <a:off x="0" y="18773"/>
            <a:ext cx="9529674" cy="735268"/>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3600" b="1" kern="1200">
                <a:solidFill>
                  <a:schemeClr val="tx1"/>
                </a:solidFill>
                <a:latin typeface="微软雅黑" panose="020B0503020204020204" pitchFamily="34" charset="-122"/>
                <a:ea typeface="微软雅黑" panose="020B0503020204020204" pitchFamily="34" charset="-122"/>
                <a:cs typeface="+mj-cs"/>
              </a:defRPr>
            </a:lvl1pPr>
          </a:lstStyle>
          <a:p>
            <a:r>
              <a:rPr kumimoji="1" lang="zh-CN" altLang="en-US" sz="2800" dirty="0">
                <a:solidFill>
                  <a:sysClr val="windowText" lastClr="000000"/>
                </a:solidFill>
              </a:rPr>
              <a:t>文件存储公网迁移到华为云</a:t>
            </a:r>
            <a:r>
              <a:rPr kumimoji="1" lang="en-US" altLang="zh-CN" sz="2800" dirty="0">
                <a:solidFill>
                  <a:sysClr val="windowText" lastClr="000000"/>
                </a:solidFill>
              </a:rPr>
              <a:t>SFS</a:t>
            </a:r>
            <a:endParaRPr kumimoji="1" lang="zh-CN" altLang="en-US" sz="2800" dirty="0">
              <a:solidFill>
                <a:sysClr val="windowText" lastClr="000000"/>
              </a:solidFill>
            </a:endParaRPr>
          </a:p>
        </p:txBody>
      </p:sp>
      <p:sp>
        <p:nvSpPr>
          <p:cNvPr id="4" name="矩形 3"/>
          <p:cNvSpPr/>
          <p:nvPr/>
        </p:nvSpPr>
        <p:spPr>
          <a:xfrm>
            <a:off x="59824" y="630592"/>
            <a:ext cx="6487625" cy="605214"/>
          </a:xfrm>
          <a:prstGeom prst="rect">
            <a:avLst/>
          </a:prstGeom>
          <a:no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200" b="1"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适用场景：</a:t>
            </a:r>
            <a:endParaRPr kumimoji="0" lang="en-US" altLang="zh-CN" sz="1200" b="1"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        适用于将用户</a:t>
            </a:r>
            <a:r>
              <a:rPr kumimoji="0" lang="en-US" altLang="zh-CN"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IDC</a:t>
            </a:r>
            <a:r>
              <a:rPr kumimoji="0" lang="zh-CN" altLang="en-US"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或其他云服务商的文件系统数据通过公网迁移到华为云弹性文件服务。</a:t>
            </a:r>
          </a:p>
        </p:txBody>
      </p:sp>
      <p:sp>
        <p:nvSpPr>
          <p:cNvPr id="5" name="矩形 4"/>
          <p:cNvSpPr/>
          <p:nvPr/>
        </p:nvSpPr>
        <p:spPr>
          <a:xfrm>
            <a:off x="650782" y="4236963"/>
            <a:ext cx="11355492" cy="1385945"/>
          </a:xfrm>
          <a:prstGeom prst="rect">
            <a:avLst/>
          </a:prstGeom>
          <a:noFill/>
          <a:ln w="12700" cap="flat" cmpd="sng" algn="ctr">
            <a:solidFill>
              <a:sysClr val="windowText" lastClr="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1450" marR="0" lvl="0" indent="-171450" defTabSz="91440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zh-CN" altLang="en-US"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  暂不支持使用公网迁移本地</a:t>
            </a:r>
            <a:r>
              <a:rPr kumimoji="0" lang="en-US" altLang="zh-CN"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NAS</a:t>
            </a:r>
            <a:r>
              <a:rPr kumimoji="0" lang="zh-CN" altLang="en-US"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存储至</a:t>
            </a:r>
            <a:r>
              <a:rPr kumimoji="0" lang="en-US" altLang="zh-CN"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SFS</a:t>
            </a:r>
            <a:r>
              <a:rPr kumimoji="0" lang="zh-CN" altLang="en-US"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容量型文件系统。</a:t>
            </a:r>
          </a:p>
          <a:p>
            <a:pPr marL="171450" marR="0" lvl="0" indent="-171450" defTabSz="91440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zh-CN" altLang="en-US"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  仅支持使用</a:t>
            </a:r>
            <a:r>
              <a:rPr kumimoji="0" lang="en-US" altLang="zh-CN"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Linux</a:t>
            </a:r>
            <a:r>
              <a:rPr kumimoji="0" lang="zh-CN" altLang="en-US"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系统的云服务器进行数据迁移。</a:t>
            </a:r>
          </a:p>
          <a:p>
            <a:pPr marL="171450" marR="0" lvl="0" indent="-171450" defTabSz="91440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zh-CN" altLang="en-US"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  文件</a:t>
            </a:r>
            <a:r>
              <a:rPr kumimoji="0" lang="en-US" altLang="zh-CN"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UID</a:t>
            </a:r>
            <a:r>
              <a:rPr kumimoji="0" lang="zh-CN" altLang="en-US"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和</a:t>
            </a:r>
            <a:r>
              <a:rPr kumimoji="0" lang="en-US" altLang="zh-CN"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GID</a:t>
            </a:r>
            <a:r>
              <a:rPr kumimoji="0" lang="zh-CN" altLang="en-US"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在同步操作后将不再保持一致。</a:t>
            </a:r>
          </a:p>
          <a:p>
            <a:pPr marL="171450" marR="0" lvl="0" indent="-171450" defTabSz="91440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zh-CN" altLang="en-US"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  文件访问模式同步操作后不再保持一致。</a:t>
            </a:r>
          </a:p>
          <a:p>
            <a:pPr marL="171450" marR="0" lvl="0" indent="-171450" defTabSz="91440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zh-CN" altLang="en-US"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  端口号</a:t>
            </a:r>
            <a:r>
              <a:rPr kumimoji="0" lang="en-US" altLang="zh-CN"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22</a:t>
            </a:r>
            <a:r>
              <a:rPr kumimoji="0" lang="zh-CN" altLang="en-US"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的出入方向需允许访问。</a:t>
            </a:r>
            <a:endParaRPr kumimoji="0" lang="en-US" altLang="zh-CN"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endParaRPr>
          </a:p>
        </p:txBody>
      </p:sp>
      <p:sp>
        <p:nvSpPr>
          <p:cNvPr id="6" name="矩形 5"/>
          <p:cNvSpPr/>
          <p:nvPr/>
        </p:nvSpPr>
        <p:spPr>
          <a:xfrm>
            <a:off x="6371478" y="1092829"/>
            <a:ext cx="5634797" cy="1541421"/>
          </a:xfrm>
          <a:prstGeom prst="rect">
            <a:avLst/>
          </a:prstGeom>
          <a:noFill/>
          <a:ln w="12700" cap="flat" cmpd="sng" algn="ctr">
            <a:solidFill>
              <a:sysClr val="windowText" lastClr="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50000"/>
              </a:lnSpc>
              <a:spcBef>
                <a:spcPts val="0"/>
              </a:spcBef>
              <a:spcAft>
                <a:spcPts val="0"/>
              </a:spcAft>
              <a:buClrTx/>
              <a:buSzTx/>
              <a:buFontTx/>
              <a:buNone/>
              <a:tabLst/>
              <a:defRPr/>
            </a:pPr>
            <a:r>
              <a:rPr kumimoji="0" lang="en-US" altLang="zh-CN"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1. </a:t>
            </a:r>
            <a:r>
              <a:rPr kumimoji="0" lang="en-US" altLang="zh-CN" sz="1200" b="0" i="0" u="none" strike="noStrike" kern="0" cap="none" spc="0" normalizeH="0" baseline="0" noProof="0" dirty="0" err="1">
                <a:ln>
                  <a:noFill/>
                </a:ln>
                <a:solidFill>
                  <a:srgbClr val="000000"/>
                </a:solidFill>
                <a:effectLst/>
                <a:uLnTx/>
                <a:uFillTx/>
                <a:latin typeface="微软雅黑" panose="020B0503020204020204" pitchFamily="34" charset="-122"/>
                <a:ea typeface="微软雅黑" panose="020B0503020204020204" pitchFamily="34" charset="-122"/>
              </a:rPr>
              <a:t>Rclone</a:t>
            </a:r>
            <a:r>
              <a:rPr kumimoji="0" lang="en-US" altLang="zh-CN"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 </a:t>
            </a:r>
            <a:r>
              <a:rPr kumimoji="0" lang="zh-CN" altLang="en-US"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是一款的命令行工具，支持在不同对象存储、网盘间同步、上传、下载数据。当前方案是利用</a:t>
            </a:r>
            <a:r>
              <a:rPr kumimoji="0" lang="en-US" altLang="zh-CN" sz="1200" b="0" i="0" u="none" strike="noStrike" kern="0" cap="none" spc="0" normalizeH="0" baseline="0" noProof="0" dirty="0" err="1">
                <a:ln>
                  <a:noFill/>
                </a:ln>
                <a:solidFill>
                  <a:srgbClr val="000000"/>
                </a:solidFill>
                <a:effectLst/>
                <a:uLnTx/>
                <a:uFillTx/>
                <a:latin typeface="微软雅黑" panose="020B0503020204020204" pitchFamily="34" charset="-122"/>
                <a:ea typeface="微软雅黑" panose="020B0503020204020204" pitchFamily="34" charset="-122"/>
              </a:rPr>
              <a:t>Rclone</a:t>
            </a:r>
            <a:r>
              <a:rPr kumimoji="0" lang="zh-CN" altLang="en-US"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的数据同步、检查能力，将源端文件系统中的数据拷贝到目的端，完成数据的迁移</a:t>
            </a:r>
          </a:p>
          <a:p>
            <a:pPr marL="0" marR="0" lvl="0" indent="0" defTabSz="914400" eaLnBrk="1" fontAlgn="auto" latinLnBrk="0" hangingPunct="1">
              <a:lnSpc>
                <a:spcPct val="150000"/>
              </a:lnSpc>
              <a:spcBef>
                <a:spcPts val="0"/>
              </a:spcBef>
              <a:spcAft>
                <a:spcPts val="0"/>
              </a:spcAft>
              <a:buClrTx/>
              <a:buSzTx/>
              <a:buFontTx/>
              <a:buNone/>
              <a:tabLst/>
              <a:defRPr/>
            </a:pPr>
            <a:r>
              <a:rPr kumimoji="0" lang="en-US" altLang="zh-CN"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2. </a:t>
            </a:r>
            <a:r>
              <a:rPr kumimoji="0" lang="zh-CN" altLang="en-US"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因为公网无法访问华为云</a:t>
            </a:r>
            <a:r>
              <a:rPr kumimoji="0" lang="en-US" altLang="zh-CN"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SFS</a:t>
            </a:r>
            <a:r>
              <a:rPr kumimoji="0" lang="zh-CN" altLang="en-US"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，因此通过向公网暴露</a:t>
            </a:r>
            <a:r>
              <a:rPr kumimoji="0" lang="en-US" altLang="zh-CN"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SFTP</a:t>
            </a:r>
            <a:r>
              <a:rPr kumimoji="0" lang="zh-CN" altLang="en-US"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协议的方式，将数据通过</a:t>
            </a:r>
            <a:r>
              <a:rPr kumimoji="0" lang="en-US" altLang="zh-CN"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SFTP</a:t>
            </a:r>
            <a:r>
              <a:rPr kumimoji="0" lang="zh-CN" altLang="en-US"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中转到华为云</a:t>
            </a:r>
            <a:r>
              <a:rPr kumimoji="0" lang="en-US" altLang="zh-CN"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SFS</a:t>
            </a:r>
            <a:endParaRPr kumimoji="0" lang="zh-CN" altLang="en-US"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endParaRPr>
          </a:p>
        </p:txBody>
      </p:sp>
      <p:sp>
        <p:nvSpPr>
          <p:cNvPr id="7" name="矩形 6"/>
          <p:cNvSpPr/>
          <p:nvPr/>
        </p:nvSpPr>
        <p:spPr>
          <a:xfrm>
            <a:off x="6371478" y="2880471"/>
            <a:ext cx="5634797" cy="1322522"/>
          </a:xfrm>
          <a:prstGeom prst="rect">
            <a:avLst/>
          </a:prstGeom>
          <a:noFill/>
          <a:ln w="12700" cap="flat" cmpd="sng" algn="ctr">
            <a:solidFill>
              <a:sysClr val="windowText" lastClr="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28600" marR="0" lvl="0" indent="-228600" defTabSz="914400" eaLnBrk="1" fontAlgn="auto" latinLnBrk="0" hangingPunct="1">
              <a:lnSpc>
                <a:spcPct val="150000"/>
              </a:lnSpc>
              <a:spcBef>
                <a:spcPts val="0"/>
              </a:spcBef>
              <a:spcAft>
                <a:spcPts val="0"/>
              </a:spcAft>
              <a:buClrTx/>
              <a:buSzTx/>
              <a:buFont typeface="+mj-ea"/>
              <a:buAutoNum type="circleNumDbPlain"/>
              <a:tabLst/>
              <a:defRPr/>
            </a:pPr>
            <a:r>
              <a:rPr kumimoji="0" lang="zh-CN" altLang="en-US"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申请带</a:t>
            </a:r>
            <a:r>
              <a:rPr kumimoji="0" lang="en-US" altLang="zh-CN"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EIP</a:t>
            </a:r>
            <a:r>
              <a:rPr kumimoji="0" lang="zh-CN" altLang="en-US"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的</a:t>
            </a:r>
            <a:r>
              <a:rPr kumimoji="0" lang="en-US" altLang="zh-CN"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ECS</a:t>
            </a:r>
            <a:r>
              <a:rPr kumimoji="0" lang="zh-CN" altLang="en-US"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并开通</a:t>
            </a:r>
            <a:r>
              <a:rPr kumimoji="0" lang="en-US" altLang="zh-CN"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SFTP</a:t>
            </a:r>
            <a:r>
              <a:rPr kumimoji="0" lang="zh-CN" altLang="en-US"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服务，把</a:t>
            </a:r>
            <a:r>
              <a:rPr kumimoji="0" lang="en-US" altLang="zh-CN"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SFS</a:t>
            </a:r>
            <a:r>
              <a:rPr kumimoji="0" lang="zh-CN" altLang="en-US"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创建的共享挂载到该</a:t>
            </a:r>
            <a:r>
              <a:rPr kumimoji="0" lang="en-US" altLang="zh-CN"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ECS</a:t>
            </a:r>
            <a:r>
              <a:rPr kumimoji="0" lang="zh-CN" altLang="en-US"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a:t>
            </a:r>
            <a:endParaRPr kumimoji="0" lang="en-US" altLang="zh-CN"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endParaRPr>
          </a:p>
          <a:p>
            <a:pPr marL="228600" marR="0" lvl="0" indent="-228600" defTabSz="914400" eaLnBrk="1" fontAlgn="auto" latinLnBrk="0" hangingPunct="1">
              <a:lnSpc>
                <a:spcPct val="150000"/>
              </a:lnSpc>
              <a:spcBef>
                <a:spcPts val="0"/>
              </a:spcBef>
              <a:spcAft>
                <a:spcPts val="0"/>
              </a:spcAft>
              <a:buClrTx/>
              <a:buSzTx/>
              <a:buFont typeface="+mj-ea"/>
              <a:buAutoNum type="circleNumDbPlain"/>
              <a:tabLst/>
              <a:defRPr/>
            </a:pPr>
            <a:r>
              <a:rPr kumimoji="0" lang="zh-CN" altLang="en-US"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使用</a:t>
            </a:r>
            <a:r>
              <a:rPr kumimoji="0" lang="en-US" altLang="zh-CN" sz="1200" b="0" i="0" u="none" strike="noStrike" kern="0" cap="none" spc="0" normalizeH="0" baseline="0" noProof="0" dirty="0" err="1">
                <a:ln>
                  <a:noFill/>
                </a:ln>
                <a:solidFill>
                  <a:srgbClr val="000000"/>
                </a:solidFill>
                <a:effectLst/>
                <a:uLnTx/>
                <a:uFillTx/>
                <a:latin typeface="微软雅黑" panose="020B0503020204020204" pitchFamily="34" charset="-122"/>
                <a:ea typeface="微软雅黑" panose="020B0503020204020204" pitchFamily="34" charset="-122"/>
              </a:rPr>
              <a:t>rclone</a:t>
            </a:r>
            <a:r>
              <a:rPr kumimoji="0" lang="zh-CN" altLang="en-US"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工具全量并多次增量拷贝数据到</a:t>
            </a:r>
            <a:r>
              <a:rPr kumimoji="0" lang="en-US" altLang="zh-CN"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ECS</a:t>
            </a:r>
            <a:r>
              <a:rPr kumimoji="0" lang="zh-CN" altLang="en-US"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上挂载的共享目录。</a:t>
            </a:r>
            <a:endParaRPr kumimoji="0" lang="en-US" altLang="zh-CN"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endParaRPr>
          </a:p>
          <a:p>
            <a:pPr marL="228600" marR="0" lvl="0" indent="-228600" defTabSz="914400" eaLnBrk="1" fontAlgn="auto" latinLnBrk="0" hangingPunct="1">
              <a:lnSpc>
                <a:spcPct val="150000"/>
              </a:lnSpc>
              <a:spcBef>
                <a:spcPts val="0"/>
              </a:spcBef>
              <a:spcAft>
                <a:spcPts val="0"/>
              </a:spcAft>
              <a:buClrTx/>
              <a:buSzTx/>
              <a:buFont typeface="+mj-ea"/>
              <a:buAutoNum type="circleNumDbPlain"/>
              <a:tabLst/>
              <a:defRPr/>
            </a:pPr>
            <a:r>
              <a:rPr kumimoji="0" lang="zh-CN" altLang="en-US"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经过多次增量迁移确认一个能够接受的增量迁移时间窗后，停止源端业务启动最后一次增量迁移，迁移完成后将启动目的端写业务</a:t>
            </a:r>
            <a:r>
              <a:rPr kumimoji="0" lang="zh-CN" altLang="en-US" sz="1200" b="0" i="0" u="none" strike="noStrike" kern="0" cap="none" spc="0" normalizeH="0" baseline="0" noProof="0" dirty="0">
                <a:ln>
                  <a:noFill/>
                </a:ln>
                <a:solidFill>
                  <a:srgbClr val="000000"/>
                </a:solidFill>
                <a:effectLst/>
                <a:uLnTx/>
                <a:uFillTx/>
                <a:latin typeface="Calibri"/>
                <a:ea typeface="宋体" panose="02010600030101010101" pitchFamily="2" charset="-122"/>
                <a:cs typeface="+mn-cs"/>
              </a:rPr>
              <a:t>；</a:t>
            </a:r>
            <a:endParaRPr kumimoji="0" lang="en-US" altLang="zh-CN" sz="1200" b="0" i="0" u="none" strike="noStrike" kern="0" cap="none" spc="0" normalizeH="0" baseline="0" noProof="0" dirty="0">
              <a:ln>
                <a:noFill/>
              </a:ln>
              <a:solidFill>
                <a:srgbClr val="000000"/>
              </a:solidFill>
              <a:effectLst/>
              <a:uLnTx/>
              <a:uFillTx/>
              <a:latin typeface="Calibri"/>
              <a:ea typeface="宋体" panose="02010600030101010101" pitchFamily="2" charset="-122"/>
              <a:cs typeface="+mn-cs"/>
            </a:endParaRPr>
          </a:p>
        </p:txBody>
      </p:sp>
      <p:sp>
        <p:nvSpPr>
          <p:cNvPr id="8" name="矩形 7"/>
          <p:cNvSpPr/>
          <p:nvPr/>
        </p:nvSpPr>
        <p:spPr>
          <a:xfrm>
            <a:off x="712221" y="5667308"/>
            <a:ext cx="11294054" cy="446274"/>
          </a:xfrm>
          <a:prstGeom prst="rect">
            <a:avLst/>
          </a:prstGeom>
          <a:noFill/>
          <a:ln w="12700" cap="flat" cmpd="sng" algn="ctr">
            <a:solidFill>
              <a:sysClr val="windowText" lastClr="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1450" marR="0" lvl="0" indent="-171450" defTabSz="91440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altLang="zh-CN" sz="1200" b="0" i="0" u="none" strike="noStrike" kern="0" cap="none" spc="0" normalizeH="0" baseline="0" noProof="0" dirty="0" err="1">
                <a:ln>
                  <a:noFill/>
                </a:ln>
                <a:solidFill>
                  <a:srgbClr val="000000"/>
                </a:solidFill>
                <a:effectLst/>
                <a:uLnTx/>
                <a:uFillTx/>
                <a:latin typeface="微软雅黑" panose="020B0503020204020204" pitchFamily="34" charset="-122"/>
                <a:ea typeface="微软雅黑" panose="020B0503020204020204" pitchFamily="34" charset="-122"/>
              </a:rPr>
              <a:t>Rclone</a:t>
            </a:r>
            <a:r>
              <a:rPr kumimoji="0" lang="zh-CN" altLang="en-US"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是一款的命令行工具，支持在不同文件系统、对象存储、网盘间同步、上传、下载数据。</a:t>
            </a:r>
            <a:endParaRPr kumimoji="0" lang="en-US" altLang="zh-CN"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endParaRPr>
          </a:p>
          <a:p>
            <a:pPr marL="171450" marR="0" lvl="0" indent="-171450" defTabSz="91440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altLang="zh-CN" sz="1200" b="0" i="0" u="none" strike="noStrike" kern="0" cap="none" spc="0" normalizeH="0" baseline="0" noProof="0" dirty="0" err="1">
                <a:ln>
                  <a:noFill/>
                </a:ln>
                <a:solidFill>
                  <a:srgbClr val="000000"/>
                </a:solidFill>
                <a:effectLst/>
                <a:uLnTx/>
                <a:uFillTx/>
                <a:latin typeface="微软雅黑" panose="020B0503020204020204" pitchFamily="34" charset="-122"/>
                <a:ea typeface="微软雅黑" panose="020B0503020204020204" pitchFamily="34" charset="-122"/>
              </a:rPr>
              <a:t>Rclone</a:t>
            </a:r>
            <a:r>
              <a:rPr kumimoji="0" lang="zh-CN" altLang="en-US"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rPr>
              <a:t>支持文件增量同步、一致性对比。</a:t>
            </a:r>
            <a:endParaRPr kumimoji="0" lang="en-US" altLang="zh-CN" sz="1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endParaRPr>
          </a:p>
        </p:txBody>
      </p:sp>
      <p:grpSp>
        <p:nvGrpSpPr>
          <p:cNvPr id="9" name="组合 8"/>
          <p:cNvGrpSpPr/>
          <p:nvPr/>
        </p:nvGrpSpPr>
        <p:grpSpPr>
          <a:xfrm>
            <a:off x="285813" y="1470195"/>
            <a:ext cx="5718838" cy="2284954"/>
            <a:chOff x="345079" y="1766529"/>
            <a:chExt cx="5718838" cy="2284954"/>
          </a:xfrm>
        </p:grpSpPr>
        <p:sp>
          <p:nvSpPr>
            <p:cNvPr id="10" name="矩形 9"/>
            <p:cNvSpPr/>
            <p:nvPr/>
          </p:nvSpPr>
          <p:spPr>
            <a:xfrm>
              <a:off x="450345" y="2038461"/>
              <a:ext cx="2376771" cy="2013022"/>
            </a:xfrm>
            <a:prstGeom prst="rect">
              <a:avLst/>
            </a:prstGeom>
            <a:noFill/>
            <a:ln w="19050" cap="flat" cmpd="sng" algn="ctr">
              <a:solidFill>
                <a:sysClr val="window" lastClr="FFFFFF">
                  <a:lumMod val="50000"/>
                </a:sysClr>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endParaRPr>
            </a:p>
          </p:txBody>
        </p:sp>
        <p:sp>
          <p:nvSpPr>
            <p:cNvPr id="11" name="矩形 10"/>
            <p:cNvSpPr/>
            <p:nvPr/>
          </p:nvSpPr>
          <p:spPr>
            <a:xfrm>
              <a:off x="3707548" y="2038461"/>
              <a:ext cx="2356369" cy="2013022"/>
            </a:xfrm>
            <a:prstGeom prst="rect">
              <a:avLst/>
            </a:prstGeom>
            <a:noFill/>
            <a:ln w="19050" cap="flat" cmpd="sng" algn="ctr">
              <a:solidFill>
                <a:sysClr val="window" lastClr="FFFFFF">
                  <a:lumMod val="50000"/>
                </a:sysClr>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endParaRPr>
            </a:p>
          </p:txBody>
        </p:sp>
        <p:sp>
          <p:nvSpPr>
            <p:cNvPr id="12" name="文本框 11"/>
            <p:cNvSpPr txBox="1"/>
            <p:nvPr/>
          </p:nvSpPr>
          <p:spPr>
            <a:xfrm>
              <a:off x="345079" y="1783908"/>
              <a:ext cx="441146" cy="246221"/>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源端</a:t>
              </a:r>
            </a:p>
          </p:txBody>
        </p:sp>
        <p:sp>
          <p:nvSpPr>
            <p:cNvPr id="13" name="文本框 12"/>
            <p:cNvSpPr txBox="1"/>
            <p:nvPr/>
          </p:nvSpPr>
          <p:spPr>
            <a:xfrm>
              <a:off x="3648494" y="1766529"/>
              <a:ext cx="569387" cy="246221"/>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目的端</a:t>
              </a:r>
            </a:p>
          </p:txBody>
        </p:sp>
        <p:sp>
          <p:nvSpPr>
            <p:cNvPr id="14" name="文本框 13"/>
            <p:cNvSpPr txBox="1"/>
            <p:nvPr/>
          </p:nvSpPr>
          <p:spPr>
            <a:xfrm>
              <a:off x="5284401" y="3123185"/>
              <a:ext cx="626204" cy="246221"/>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SFS</a:t>
              </a:r>
              <a:endParaRPr kumimoji="0" lang="zh-CN" altLang="en-US" sz="10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endParaRPr>
            </a:p>
          </p:txBody>
        </p:sp>
        <p:sp>
          <p:nvSpPr>
            <p:cNvPr id="15" name="矩形 14"/>
            <p:cNvSpPr/>
            <p:nvPr/>
          </p:nvSpPr>
          <p:spPr>
            <a:xfrm>
              <a:off x="565652" y="2411508"/>
              <a:ext cx="585273" cy="1169078"/>
            </a:xfrm>
            <a:prstGeom prst="rect">
              <a:avLst/>
            </a:prstGeom>
            <a:noFill/>
            <a:ln w="12700" cap="flat" cmpd="sng" algn="ctr">
              <a:solidFill>
                <a:sysClr val="window" lastClr="FFFFFF">
                  <a:lumMod val="50000"/>
                </a:sys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endParaRPr>
            </a:p>
          </p:txBody>
        </p:sp>
        <p:sp>
          <p:nvSpPr>
            <p:cNvPr id="16" name="矩形 15"/>
            <p:cNvSpPr/>
            <p:nvPr/>
          </p:nvSpPr>
          <p:spPr>
            <a:xfrm>
              <a:off x="1911173" y="2411645"/>
              <a:ext cx="707720" cy="1169078"/>
            </a:xfrm>
            <a:prstGeom prst="rect">
              <a:avLst/>
            </a:prstGeom>
            <a:noFill/>
            <a:ln w="12700" cap="flat" cmpd="sng" algn="ctr">
              <a:solidFill>
                <a:sysClr val="window" lastClr="FFFFFF">
                  <a:lumMod val="50000"/>
                </a:sys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endParaRPr>
            </a:p>
          </p:txBody>
        </p:sp>
        <p:pic>
          <p:nvPicPr>
            <p:cNvPr id="17" name="图片 16"/>
            <p:cNvPicPr>
              <a:picLocks noChangeAspect="1"/>
            </p:cNvPicPr>
            <p:nvPr/>
          </p:nvPicPr>
          <p:blipFill>
            <a:blip r:embed="rId2"/>
            <a:stretch>
              <a:fillRect/>
            </a:stretch>
          </p:blipFill>
          <p:spPr>
            <a:xfrm>
              <a:off x="2010730" y="2482687"/>
              <a:ext cx="508604" cy="893738"/>
            </a:xfrm>
            <a:prstGeom prst="rect">
              <a:avLst/>
            </a:prstGeom>
          </p:spPr>
        </p:pic>
        <p:pic>
          <p:nvPicPr>
            <p:cNvPr id="18" name="图片 17"/>
            <p:cNvPicPr>
              <a:picLocks noChangeAspect="1"/>
            </p:cNvPicPr>
            <p:nvPr/>
          </p:nvPicPr>
          <p:blipFill>
            <a:blip r:embed="rId3"/>
            <a:stretch>
              <a:fillRect/>
            </a:stretch>
          </p:blipFill>
          <p:spPr>
            <a:xfrm>
              <a:off x="635274" y="2708209"/>
              <a:ext cx="422643" cy="442693"/>
            </a:xfrm>
            <a:prstGeom prst="rect">
              <a:avLst/>
            </a:prstGeom>
          </p:spPr>
        </p:pic>
        <p:sp>
          <p:nvSpPr>
            <p:cNvPr id="19" name="文本框 18"/>
            <p:cNvSpPr txBox="1"/>
            <p:nvPr/>
          </p:nvSpPr>
          <p:spPr>
            <a:xfrm>
              <a:off x="498255" y="3553155"/>
              <a:ext cx="696679" cy="40011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NAS</a:t>
              </a:r>
              <a:r>
                <a:rPr kumimoji="0" lang="zh-CN" altLang="en-US" sz="10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文件系统</a:t>
              </a:r>
            </a:p>
          </p:txBody>
        </p:sp>
        <p:sp>
          <p:nvSpPr>
            <p:cNvPr id="20" name="文本框 19"/>
            <p:cNvSpPr txBox="1"/>
            <p:nvPr/>
          </p:nvSpPr>
          <p:spPr>
            <a:xfrm>
              <a:off x="1852560" y="3551686"/>
              <a:ext cx="898287" cy="400110"/>
            </a:xfrm>
            <a:prstGeom prst="rect">
              <a:avLst/>
            </a:prstGeom>
            <a:noFill/>
          </p:spPr>
          <p:txBody>
            <a:bodyPr wrap="square" rtlCol="0">
              <a:spAutoFit/>
            </a:bodyPr>
            <a:lstStyle>
              <a:defPPr>
                <a:defRPr lang="zh-CN"/>
              </a:defPPr>
              <a:lvl1pPr>
                <a:defRPr sz="900">
                  <a:latin typeface="微软雅黑" panose="020B0503020204020204" pitchFamily="34" charset="-122"/>
                  <a:ea typeface="微软雅黑" panose="020B0503020204020204" pitchFamily="34" charset="-122"/>
                </a:defRPr>
              </a:lvl1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Linux/Windows</a:t>
              </a:r>
              <a:r>
                <a:rPr kumimoji="0" lang="zh-CN" altLang="en-US" sz="10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系统</a:t>
              </a:r>
            </a:p>
          </p:txBody>
        </p:sp>
        <p:cxnSp>
          <p:nvCxnSpPr>
            <p:cNvPr id="21" name="直接箭头连接符 20"/>
            <p:cNvCxnSpPr/>
            <p:nvPr/>
          </p:nvCxnSpPr>
          <p:spPr>
            <a:xfrm>
              <a:off x="1184481" y="2939313"/>
              <a:ext cx="709520" cy="6088"/>
            </a:xfrm>
            <a:prstGeom prst="straightConnector1">
              <a:avLst/>
            </a:prstGeom>
            <a:noFill/>
            <a:ln w="19050" cap="flat" cmpd="sng" algn="ctr">
              <a:solidFill>
                <a:sysClr val="window" lastClr="FFFFFF">
                  <a:lumMod val="50000"/>
                </a:sysClr>
              </a:solidFill>
              <a:prstDash val="solid"/>
              <a:miter lim="800000"/>
              <a:tailEnd type="triangle"/>
            </a:ln>
            <a:effectLst/>
          </p:spPr>
        </p:cxnSp>
        <p:sp>
          <p:nvSpPr>
            <p:cNvPr id="22" name="文本框 21"/>
            <p:cNvSpPr txBox="1"/>
            <p:nvPr/>
          </p:nvSpPr>
          <p:spPr>
            <a:xfrm>
              <a:off x="1383728" y="2714569"/>
              <a:ext cx="527443" cy="230832"/>
            </a:xfrm>
            <a:prstGeom prst="rect">
              <a:avLst/>
            </a:prstGeom>
            <a:noFill/>
          </p:spPr>
          <p:txBody>
            <a:bodyPr wrap="square" rtlCol="0">
              <a:spAutoFit/>
            </a:bodyPr>
            <a:lstStyle>
              <a:defPPr>
                <a:defRPr lang="zh-CN"/>
              </a:defPPr>
              <a:lvl1pPr>
                <a:defRPr sz="900">
                  <a:latin typeface="微软雅黑" panose="020B0503020204020204" pitchFamily="34" charset="-122"/>
                  <a:ea typeface="微软雅黑" panose="020B0503020204020204" pitchFamily="34" charset="-122"/>
                </a:defRPr>
              </a:lvl1pPr>
            </a:lstStyle>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9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挂载</a:t>
              </a:r>
            </a:p>
          </p:txBody>
        </p:sp>
        <p:cxnSp>
          <p:nvCxnSpPr>
            <p:cNvPr id="23" name="直接箭头连接符 22"/>
            <p:cNvCxnSpPr/>
            <p:nvPr/>
          </p:nvCxnSpPr>
          <p:spPr>
            <a:xfrm flipV="1">
              <a:off x="2660187" y="2940864"/>
              <a:ext cx="1256854" cy="12847"/>
            </a:xfrm>
            <a:prstGeom prst="straightConnector1">
              <a:avLst/>
            </a:prstGeom>
            <a:noFill/>
            <a:ln w="19050" cap="flat" cmpd="sng" algn="ctr">
              <a:solidFill>
                <a:sysClr val="window" lastClr="FFFFFF">
                  <a:lumMod val="50000"/>
                </a:sysClr>
              </a:solidFill>
              <a:prstDash val="solid"/>
              <a:miter lim="800000"/>
              <a:tailEnd type="triangle"/>
            </a:ln>
            <a:effectLst/>
          </p:spPr>
        </p:cxnSp>
        <p:sp>
          <p:nvSpPr>
            <p:cNvPr id="24" name="文本框 23"/>
            <p:cNvSpPr txBox="1"/>
            <p:nvPr/>
          </p:nvSpPr>
          <p:spPr>
            <a:xfrm>
              <a:off x="2956545" y="2562375"/>
              <a:ext cx="825760" cy="400110"/>
            </a:xfrm>
            <a:prstGeom prst="rect">
              <a:avLst/>
            </a:prstGeom>
            <a:noFill/>
          </p:spPr>
          <p:txBody>
            <a:bodyPr wrap="square" rtlCol="0">
              <a:spAutoFit/>
            </a:bodyPr>
            <a:lstStyle>
              <a:defPPr>
                <a:defRPr lang="zh-CN"/>
              </a:defPPr>
              <a:lvl1pPr>
                <a:defRPr sz="900">
                  <a:latin typeface="微软雅黑" panose="020B0503020204020204" pitchFamily="34" charset="-122"/>
                  <a:ea typeface="微软雅黑" panose="020B0503020204020204" pitchFamily="34" charset="-122"/>
                </a:defRPr>
              </a:lvl1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0" b="0" i="0" u="none" strike="noStrike" kern="0" cap="none" spc="0" normalizeH="0" baseline="0" noProof="0" dirty="0" err="1">
                  <a:ln>
                    <a:noFill/>
                  </a:ln>
                  <a:solidFill>
                    <a:prstClr val="black"/>
                  </a:solidFill>
                  <a:effectLst/>
                  <a:uLnTx/>
                  <a:uFillTx/>
                  <a:latin typeface="微软雅黑" panose="020B0503020204020204" pitchFamily="34" charset="-122"/>
                  <a:ea typeface="微软雅黑" panose="020B0503020204020204" pitchFamily="34" charset="-122"/>
                </a:rPr>
                <a:t>rclone</a:t>
              </a:r>
              <a:r>
                <a:rPr kumimoji="0" lang="zh-CN" altLang="en-US" sz="10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全量</a:t>
              </a:r>
              <a:r>
                <a:rPr kumimoji="0" lang="en-US" altLang="zh-CN" sz="10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a:t>
              </a:r>
              <a:r>
                <a:rPr kumimoji="0" lang="zh-CN" altLang="en-US" sz="10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增量迁移</a:t>
              </a:r>
            </a:p>
          </p:txBody>
        </p:sp>
        <p:sp>
          <p:nvSpPr>
            <p:cNvPr id="25" name="左右箭头 24"/>
            <p:cNvSpPr/>
            <p:nvPr/>
          </p:nvSpPr>
          <p:spPr>
            <a:xfrm>
              <a:off x="2925493" y="3049658"/>
              <a:ext cx="731009" cy="250990"/>
            </a:xfrm>
            <a:prstGeom prst="leftRightArrow">
              <a:avLst/>
            </a:prstGeom>
            <a:solidFill>
              <a:srgbClr val="0070C0"/>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zh-CN" altLang="en-US" sz="7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公网</a:t>
              </a:r>
            </a:p>
          </p:txBody>
        </p:sp>
        <p:sp>
          <p:nvSpPr>
            <p:cNvPr id="26" name="椭圆 25"/>
            <p:cNvSpPr/>
            <p:nvPr/>
          </p:nvSpPr>
          <p:spPr>
            <a:xfrm>
              <a:off x="1282061" y="2742923"/>
              <a:ext cx="147093" cy="153888"/>
            </a:xfrm>
            <a:prstGeom prst="ellipse">
              <a:avLst/>
            </a:prstGeom>
            <a:noFill/>
            <a:ln w="6350"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zh-CN" sz="1200" b="0" i="0" u="none" strike="noStrike" kern="0" cap="none" spc="0" normalizeH="0" baseline="0" noProof="0" dirty="0">
                  <a:ln>
                    <a:noFill/>
                  </a:ln>
                  <a:solidFill>
                    <a:srgbClr val="000000"/>
                  </a:solidFill>
                  <a:effectLst/>
                  <a:uLnTx/>
                  <a:uFillTx/>
                  <a:latin typeface="Calibri"/>
                  <a:ea typeface="宋体" panose="02010600030101010101" pitchFamily="2" charset="-122"/>
                  <a:cs typeface="+mn-cs"/>
                </a:rPr>
                <a:t>2</a:t>
              </a:r>
              <a:endParaRPr kumimoji="0" lang="zh-CN" altLang="en-US" sz="1200" b="0" i="0" u="none" strike="noStrike" kern="0" cap="none" spc="0" normalizeH="0" baseline="0" noProof="0" dirty="0">
                <a:ln>
                  <a:noFill/>
                </a:ln>
                <a:solidFill>
                  <a:srgbClr val="000000"/>
                </a:solidFill>
                <a:effectLst/>
                <a:uLnTx/>
                <a:uFillTx/>
                <a:latin typeface="Calibri"/>
                <a:ea typeface="宋体" panose="02010600030101010101" pitchFamily="2" charset="-122"/>
                <a:cs typeface="+mn-cs"/>
              </a:endParaRPr>
            </a:p>
          </p:txBody>
        </p:sp>
        <p:sp>
          <p:nvSpPr>
            <p:cNvPr id="27" name="椭圆 26"/>
            <p:cNvSpPr/>
            <p:nvPr/>
          </p:nvSpPr>
          <p:spPr>
            <a:xfrm>
              <a:off x="2852283" y="2624298"/>
              <a:ext cx="147093" cy="153888"/>
            </a:xfrm>
            <a:prstGeom prst="ellipse">
              <a:avLst/>
            </a:prstGeom>
            <a:noFill/>
            <a:ln w="6350"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zh-CN" sz="1200" b="0" i="0" u="none" strike="noStrike" kern="0" cap="none" spc="0" normalizeH="0" baseline="0" noProof="0" dirty="0">
                  <a:ln>
                    <a:noFill/>
                  </a:ln>
                  <a:solidFill>
                    <a:srgbClr val="000000"/>
                  </a:solidFill>
                  <a:effectLst/>
                  <a:uLnTx/>
                  <a:uFillTx/>
                  <a:latin typeface="Calibri"/>
                  <a:ea typeface="宋体" panose="02010600030101010101" pitchFamily="2" charset="-122"/>
                  <a:cs typeface="+mn-cs"/>
                </a:rPr>
                <a:t>3</a:t>
              </a:r>
              <a:endParaRPr kumimoji="0" lang="zh-CN" altLang="en-US" sz="1200" b="0" i="0" u="none" strike="noStrike" kern="0" cap="none" spc="0" normalizeH="0" baseline="0" noProof="0" dirty="0">
                <a:ln>
                  <a:noFill/>
                </a:ln>
                <a:solidFill>
                  <a:srgbClr val="000000"/>
                </a:solidFill>
                <a:effectLst/>
                <a:uLnTx/>
                <a:uFillTx/>
                <a:latin typeface="Calibri"/>
                <a:ea typeface="宋体" panose="02010600030101010101" pitchFamily="2" charset="-122"/>
                <a:cs typeface="+mn-cs"/>
              </a:endParaRPr>
            </a:p>
          </p:txBody>
        </p:sp>
        <p:pic>
          <p:nvPicPr>
            <p:cNvPr id="28" name="图片 27"/>
            <p:cNvPicPr>
              <a:picLocks noChangeAspect="1"/>
            </p:cNvPicPr>
            <p:nvPr/>
          </p:nvPicPr>
          <p:blipFill>
            <a:blip r:embed="rId3"/>
            <a:stretch>
              <a:fillRect/>
            </a:stretch>
          </p:blipFill>
          <p:spPr>
            <a:xfrm>
              <a:off x="5284401" y="2708209"/>
              <a:ext cx="422643" cy="442693"/>
            </a:xfrm>
            <a:prstGeom prst="rect">
              <a:avLst/>
            </a:prstGeom>
          </p:spPr>
        </p:pic>
        <p:pic>
          <p:nvPicPr>
            <p:cNvPr id="29" name="图片 28"/>
            <p:cNvPicPr>
              <a:picLocks noChangeAspect="1"/>
            </p:cNvPicPr>
            <p:nvPr/>
          </p:nvPicPr>
          <p:blipFill>
            <a:blip r:embed="rId4"/>
            <a:stretch>
              <a:fillRect/>
            </a:stretch>
          </p:blipFill>
          <p:spPr>
            <a:xfrm>
              <a:off x="3947030" y="2742923"/>
              <a:ext cx="468255" cy="354739"/>
            </a:xfrm>
            <a:prstGeom prst="rect">
              <a:avLst/>
            </a:prstGeom>
          </p:spPr>
        </p:pic>
        <p:sp>
          <p:nvSpPr>
            <p:cNvPr id="30" name="文本框 29"/>
            <p:cNvSpPr txBox="1"/>
            <p:nvPr/>
          </p:nvSpPr>
          <p:spPr>
            <a:xfrm>
              <a:off x="3973408" y="3060028"/>
              <a:ext cx="415498" cy="246221"/>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ECS</a:t>
              </a:r>
              <a:endParaRPr kumimoji="0" lang="zh-CN" altLang="en-US" sz="10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endParaRPr>
            </a:p>
          </p:txBody>
        </p:sp>
        <p:cxnSp>
          <p:nvCxnSpPr>
            <p:cNvPr id="31" name="直接箭头连接符 30"/>
            <p:cNvCxnSpPr/>
            <p:nvPr/>
          </p:nvCxnSpPr>
          <p:spPr>
            <a:xfrm flipH="1" flipV="1">
              <a:off x="4434635" y="2859162"/>
              <a:ext cx="806301" cy="2790"/>
            </a:xfrm>
            <a:prstGeom prst="straightConnector1">
              <a:avLst/>
            </a:prstGeom>
            <a:noFill/>
            <a:ln w="19050" cap="flat" cmpd="sng" algn="ctr">
              <a:solidFill>
                <a:sysClr val="window" lastClr="FFFFFF">
                  <a:lumMod val="50000"/>
                </a:sysClr>
              </a:solidFill>
              <a:prstDash val="solid"/>
              <a:miter lim="800000"/>
              <a:tailEnd type="triangle"/>
            </a:ln>
            <a:effectLst/>
          </p:spPr>
        </p:cxnSp>
        <p:sp>
          <p:nvSpPr>
            <p:cNvPr id="32" name="文本框 31"/>
            <p:cNvSpPr txBox="1"/>
            <p:nvPr/>
          </p:nvSpPr>
          <p:spPr>
            <a:xfrm>
              <a:off x="4484232" y="2584173"/>
              <a:ext cx="933129" cy="230832"/>
            </a:xfrm>
            <a:prstGeom prst="rect">
              <a:avLst/>
            </a:prstGeom>
            <a:noFill/>
          </p:spPr>
          <p:txBody>
            <a:bodyPr wrap="square" rtlCol="0">
              <a:spAutoFit/>
            </a:bodyPr>
            <a:lstStyle>
              <a:defPPr>
                <a:defRPr lang="zh-CN"/>
              </a:defPPr>
              <a:lvl1pPr>
                <a:defRPr sz="900">
                  <a:latin typeface="微软雅黑" panose="020B0503020204020204" pitchFamily="34" charset="-122"/>
                  <a:ea typeface="微软雅黑" panose="020B0503020204020204" pitchFamily="34" charset="-122"/>
                </a:defRPr>
              </a:lvl1pPr>
            </a:lstStyle>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9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挂载</a:t>
              </a:r>
              <a:r>
                <a:rPr kumimoji="0" lang="en-US" altLang="zh-CN" sz="9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NFS</a:t>
              </a:r>
              <a:r>
                <a:rPr kumimoji="0" lang="zh-CN" altLang="en-US" sz="9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共享</a:t>
              </a:r>
            </a:p>
          </p:txBody>
        </p:sp>
        <p:sp>
          <p:nvSpPr>
            <p:cNvPr id="33" name="椭圆 32"/>
            <p:cNvSpPr/>
            <p:nvPr/>
          </p:nvSpPr>
          <p:spPr>
            <a:xfrm>
              <a:off x="4369221" y="2613241"/>
              <a:ext cx="147093" cy="153888"/>
            </a:xfrm>
            <a:prstGeom prst="ellipse">
              <a:avLst/>
            </a:prstGeom>
            <a:noFill/>
            <a:ln w="6350"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zh-CN" sz="1200" b="0" i="0" u="none" strike="noStrike" kern="0" cap="none" spc="0" normalizeH="0" baseline="0" noProof="0" dirty="0">
                  <a:ln>
                    <a:noFill/>
                  </a:ln>
                  <a:solidFill>
                    <a:srgbClr val="000000"/>
                  </a:solidFill>
                  <a:effectLst/>
                  <a:uLnTx/>
                  <a:uFillTx/>
                  <a:latin typeface="Calibri"/>
                  <a:ea typeface="宋体" panose="02010600030101010101" pitchFamily="2" charset="-122"/>
                  <a:cs typeface="+mn-cs"/>
                </a:rPr>
                <a:t>1</a:t>
              </a:r>
              <a:endParaRPr kumimoji="0" lang="zh-CN" altLang="en-US" sz="1200" b="0" i="0" u="none" strike="noStrike" kern="0" cap="none" spc="0" normalizeH="0" baseline="0" noProof="0" dirty="0">
                <a:ln>
                  <a:noFill/>
                </a:ln>
                <a:solidFill>
                  <a:srgbClr val="000000"/>
                </a:solidFill>
                <a:effectLst/>
                <a:uLnTx/>
                <a:uFillTx/>
                <a:latin typeface="Calibri"/>
                <a:ea typeface="宋体" panose="02010600030101010101" pitchFamily="2" charset="-122"/>
                <a:cs typeface="+mn-cs"/>
              </a:endParaRPr>
            </a:p>
          </p:txBody>
        </p:sp>
        <p:cxnSp>
          <p:nvCxnSpPr>
            <p:cNvPr id="34" name="直接箭头连接符 33"/>
            <p:cNvCxnSpPr/>
            <p:nvPr/>
          </p:nvCxnSpPr>
          <p:spPr>
            <a:xfrm>
              <a:off x="4456239" y="3009456"/>
              <a:ext cx="834427" cy="0"/>
            </a:xfrm>
            <a:prstGeom prst="straightConnector1">
              <a:avLst/>
            </a:prstGeom>
            <a:noFill/>
            <a:ln w="19050" cap="flat" cmpd="sng" algn="ctr">
              <a:solidFill>
                <a:sysClr val="window" lastClr="FFFFFF">
                  <a:lumMod val="50000"/>
                </a:sysClr>
              </a:solidFill>
              <a:prstDash val="solid"/>
              <a:miter lim="800000"/>
              <a:tailEnd type="triangle"/>
            </a:ln>
            <a:effectLst/>
          </p:spPr>
        </p:cxnSp>
        <p:sp>
          <p:nvSpPr>
            <p:cNvPr id="35" name="文本框 34"/>
            <p:cNvSpPr txBox="1"/>
            <p:nvPr/>
          </p:nvSpPr>
          <p:spPr>
            <a:xfrm>
              <a:off x="4498754" y="3027355"/>
              <a:ext cx="809551" cy="369332"/>
            </a:xfrm>
            <a:prstGeom prst="rect">
              <a:avLst/>
            </a:prstGeom>
            <a:noFill/>
          </p:spPr>
          <p:txBody>
            <a:bodyPr wrap="square" rtlCol="0">
              <a:spAutoFit/>
            </a:bodyPr>
            <a:lstStyle>
              <a:defPPr>
                <a:defRPr lang="zh-CN"/>
              </a:defPPr>
              <a:lvl1pPr>
                <a:defRPr sz="900">
                  <a:latin typeface="微软雅黑" panose="020B0503020204020204" pitchFamily="34" charset="-122"/>
                  <a:ea typeface="微软雅黑" panose="020B0503020204020204" pitchFamily="34" charset="-122"/>
                </a:defRPr>
              </a:lvl1pPr>
            </a:lstStyle>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9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数据写入挂载目录</a:t>
              </a:r>
            </a:p>
          </p:txBody>
        </p:sp>
        <p:sp>
          <p:nvSpPr>
            <p:cNvPr id="36" name="椭圆 35"/>
            <p:cNvSpPr/>
            <p:nvPr/>
          </p:nvSpPr>
          <p:spPr>
            <a:xfrm>
              <a:off x="4393125" y="3090668"/>
              <a:ext cx="147093" cy="153888"/>
            </a:xfrm>
            <a:prstGeom prst="ellipse">
              <a:avLst/>
            </a:prstGeom>
            <a:noFill/>
            <a:ln w="6350"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zh-CN" sz="1200" b="0" i="0" u="none" strike="noStrike" kern="0" cap="none" spc="0" normalizeH="0" baseline="0" noProof="0" dirty="0">
                  <a:ln>
                    <a:noFill/>
                  </a:ln>
                  <a:solidFill>
                    <a:srgbClr val="000000"/>
                  </a:solidFill>
                  <a:effectLst/>
                  <a:uLnTx/>
                  <a:uFillTx/>
                  <a:latin typeface="Calibri"/>
                  <a:ea typeface="宋体" panose="02010600030101010101" pitchFamily="2" charset="-122"/>
                  <a:cs typeface="+mn-cs"/>
                </a:rPr>
                <a:t>4</a:t>
              </a:r>
              <a:endParaRPr kumimoji="0" lang="zh-CN" altLang="en-US" sz="1200" b="0" i="0" u="none" strike="noStrike" kern="0" cap="none" spc="0" normalizeH="0" baseline="0" noProof="0" dirty="0">
                <a:ln>
                  <a:noFill/>
                </a:ln>
                <a:solidFill>
                  <a:srgbClr val="000000"/>
                </a:solidFill>
                <a:effectLst/>
                <a:uLnTx/>
                <a:uFillTx/>
                <a:latin typeface="Calibri"/>
                <a:ea typeface="宋体" panose="02010600030101010101" pitchFamily="2" charset="-122"/>
                <a:cs typeface="+mn-cs"/>
              </a:endParaRPr>
            </a:p>
          </p:txBody>
        </p:sp>
        <p:sp>
          <p:nvSpPr>
            <p:cNvPr id="37" name="文本框 36"/>
            <p:cNvSpPr txBox="1"/>
            <p:nvPr/>
          </p:nvSpPr>
          <p:spPr>
            <a:xfrm>
              <a:off x="2910703" y="3332200"/>
              <a:ext cx="825760" cy="246221"/>
            </a:xfrm>
            <a:prstGeom prst="rect">
              <a:avLst/>
            </a:prstGeom>
            <a:noFill/>
          </p:spPr>
          <p:txBody>
            <a:bodyPr wrap="square" rtlCol="0">
              <a:spAutoFit/>
            </a:bodyPr>
            <a:lstStyle>
              <a:defPPr>
                <a:defRPr lang="zh-CN"/>
              </a:defPPr>
              <a:lvl1pPr>
                <a:defRPr sz="900">
                  <a:latin typeface="微软雅黑" panose="020B0503020204020204" pitchFamily="34" charset="-122"/>
                  <a:ea typeface="微软雅黑" panose="020B0503020204020204" pitchFamily="34" charset="-122"/>
                </a:defRPr>
              </a:lvl1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SFTP</a:t>
              </a:r>
              <a:r>
                <a:rPr kumimoji="0" lang="zh-CN" altLang="en-US" sz="10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协议</a:t>
              </a:r>
            </a:p>
          </p:txBody>
        </p:sp>
      </p:grpSp>
      <p:grpSp>
        <p:nvGrpSpPr>
          <p:cNvPr id="38" name="组合 37"/>
          <p:cNvGrpSpPr/>
          <p:nvPr/>
        </p:nvGrpSpPr>
        <p:grpSpPr>
          <a:xfrm>
            <a:off x="8213706" y="905946"/>
            <a:ext cx="1439771" cy="287955"/>
            <a:chOff x="8043317" y="2184687"/>
            <a:chExt cx="1439771" cy="287955"/>
          </a:xfrm>
        </p:grpSpPr>
        <p:sp>
          <p:nvSpPr>
            <p:cNvPr id="39" name="TextBox 2"/>
            <p:cNvSpPr txBox="1"/>
            <p:nvPr/>
          </p:nvSpPr>
          <p:spPr>
            <a:xfrm>
              <a:off x="8043317" y="2184687"/>
              <a:ext cx="1439771" cy="287955"/>
            </a:xfrm>
            <a:prstGeom prst="rect">
              <a:avLst/>
            </a:prstGeom>
            <a:solidFill>
              <a:sysClr val="window" lastClr="FFFFFF"/>
            </a:solidFill>
            <a:ln w="12700" cap="flat" cmpd="sng" algn="ctr">
              <a:noFill/>
              <a:prstDash val="solid"/>
              <a:miter lim="800000"/>
            </a:ln>
            <a:effectLst/>
          </p:spPr>
          <p:txBody>
            <a:bodyPr wrap="square" anchor="ctr" anchorCtr="0">
              <a:noAutofit/>
            </a:bodyPr>
            <a:lstStyle>
              <a:defPPr>
                <a:defRPr lang="en-US"/>
              </a:defPPr>
              <a:lvl1pPr marR="0" lvl="0" indent="0" algn="ctr" eaLnBrk="0" fontAlgn="base" hangingPunct="0">
                <a:lnSpc>
                  <a:spcPct val="100000"/>
                </a:lnSpc>
                <a:spcBef>
                  <a:spcPct val="0"/>
                </a:spcBef>
                <a:spcAft>
                  <a:spcPct val="0"/>
                </a:spcAft>
                <a:buClrTx/>
                <a:buSzTx/>
                <a:buFontTx/>
                <a:buNone/>
                <a:tabLst/>
                <a:defRPr sz="1200" b="1" kern="0">
                  <a:solidFill>
                    <a:schemeClr val="bg1"/>
                  </a:solidFill>
                  <a:latin typeface="Verdana" panose="020B0604030504040204" pitchFamily="34" charset="0"/>
                  <a:ea typeface="STXihei" panose="02010600040101010101" pitchFamily="2" charset="-122"/>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zh-CN" altLang="en-US" sz="1400" b="1"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迁移原理</a:t>
              </a:r>
            </a:p>
          </p:txBody>
        </p:sp>
        <p:grpSp>
          <p:nvGrpSpPr>
            <p:cNvPr id="40" name="Group 387">
              <a:extLst>
                <a:ext uri="{FF2B5EF4-FFF2-40B4-BE49-F238E27FC236}">
                  <a16:creationId xmlns:a16="http://schemas.microsoft.com/office/drawing/2014/main" id="{D1851A07-9E9D-419B-90AD-76E4549C4B9A}"/>
                </a:ext>
              </a:extLst>
            </p:cNvPr>
            <p:cNvGrpSpPr>
              <a:grpSpLocks noChangeAspect="1"/>
            </p:cNvGrpSpPr>
            <p:nvPr/>
          </p:nvGrpSpPr>
          <p:grpSpPr bwMode="auto">
            <a:xfrm>
              <a:off x="8044489" y="2184687"/>
              <a:ext cx="287955" cy="287955"/>
              <a:chOff x="7355" y="1558"/>
              <a:chExt cx="340" cy="340"/>
            </a:xfrm>
            <a:solidFill>
              <a:sysClr val="windowText" lastClr="000000"/>
            </a:solidFill>
          </p:grpSpPr>
          <p:sp>
            <p:nvSpPr>
              <p:cNvPr id="41" name="Freeform 388">
                <a:extLst>
                  <a:ext uri="{FF2B5EF4-FFF2-40B4-BE49-F238E27FC236}">
                    <a16:creationId xmlns:a16="http://schemas.microsoft.com/office/drawing/2014/main" id="{2545DCE4-B3AB-4EB4-85B4-99541E986A80}"/>
                  </a:ext>
                </a:extLst>
              </p:cNvPr>
              <p:cNvSpPr>
                <a:spLocks noEditPoints="1"/>
              </p:cNvSpPr>
              <p:nvPr/>
            </p:nvSpPr>
            <p:spPr bwMode="auto">
              <a:xfrm>
                <a:off x="7355" y="1558"/>
                <a:ext cx="340" cy="340"/>
              </a:xfrm>
              <a:custGeom>
                <a:avLst/>
                <a:gdLst>
                  <a:gd name="T0" fmla="*/ 256 w 512"/>
                  <a:gd name="T1" fmla="*/ 21 h 512"/>
                  <a:gd name="T2" fmla="*/ 490 w 512"/>
                  <a:gd name="T3" fmla="*/ 256 h 512"/>
                  <a:gd name="T4" fmla="*/ 256 w 512"/>
                  <a:gd name="T5" fmla="*/ 490 h 512"/>
                  <a:gd name="T6" fmla="*/ 21 w 512"/>
                  <a:gd name="T7" fmla="*/ 256 h 512"/>
                  <a:gd name="T8" fmla="*/ 256 w 512"/>
                  <a:gd name="T9" fmla="*/ 21 h 512"/>
                  <a:gd name="T10" fmla="*/ 256 w 512"/>
                  <a:gd name="T11" fmla="*/ 0 h 512"/>
                  <a:gd name="T12" fmla="*/ 0 w 512"/>
                  <a:gd name="T13" fmla="*/ 256 h 512"/>
                  <a:gd name="T14" fmla="*/ 256 w 512"/>
                  <a:gd name="T15" fmla="*/ 512 h 512"/>
                  <a:gd name="T16" fmla="*/ 512 w 512"/>
                  <a:gd name="T17" fmla="*/ 256 h 512"/>
                  <a:gd name="T18" fmla="*/ 256 w 512"/>
                  <a:gd name="T19" fmla="*/ 0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2" h="512">
                    <a:moveTo>
                      <a:pt x="256" y="21"/>
                    </a:moveTo>
                    <a:cubicBezTo>
                      <a:pt x="385" y="21"/>
                      <a:pt x="490" y="126"/>
                      <a:pt x="490" y="256"/>
                    </a:cubicBezTo>
                    <a:cubicBezTo>
                      <a:pt x="490" y="385"/>
                      <a:pt x="385" y="490"/>
                      <a:pt x="256" y="490"/>
                    </a:cubicBezTo>
                    <a:cubicBezTo>
                      <a:pt x="126" y="490"/>
                      <a:pt x="21" y="385"/>
                      <a:pt x="21" y="256"/>
                    </a:cubicBezTo>
                    <a:cubicBezTo>
                      <a:pt x="21" y="126"/>
                      <a:pt x="126" y="21"/>
                      <a:pt x="256" y="21"/>
                    </a:cubicBezTo>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25" tIns="45713" rIns="91425" bIns="45713"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endParaRPr>
              </a:p>
            </p:txBody>
          </p:sp>
          <p:sp>
            <p:nvSpPr>
              <p:cNvPr id="42" name="Freeform 389">
                <a:extLst>
                  <a:ext uri="{FF2B5EF4-FFF2-40B4-BE49-F238E27FC236}">
                    <a16:creationId xmlns:a16="http://schemas.microsoft.com/office/drawing/2014/main" id="{98D80428-6DE9-4588-B04E-0B5F10560D21}"/>
                  </a:ext>
                </a:extLst>
              </p:cNvPr>
              <p:cNvSpPr>
                <a:spLocks noEditPoints="1"/>
              </p:cNvSpPr>
              <p:nvPr/>
            </p:nvSpPr>
            <p:spPr bwMode="auto">
              <a:xfrm>
                <a:off x="7418" y="1664"/>
                <a:ext cx="213" cy="149"/>
              </a:xfrm>
              <a:custGeom>
                <a:avLst/>
                <a:gdLst>
                  <a:gd name="T0" fmla="*/ 321 w 321"/>
                  <a:gd name="T1" fmla="*/ 160 h 224"/>
                  <a:gd name="T2" fmla="*/ 129 w 321"/>
                  <a:gd name="T3" fmla="*/ 170 h 224"/>
                  <a:gd name="T4" fmla="*/ 129 w 321"/>
                  <a:gd name="T5" fmla="*/ 149 h 224"/>
                  <a:gd name="T6" fmla="*/ 299 w 321"/>
                  <a:gd name="T7" fmla="*/ 21 h 224"/>
                  <a:gd name="T8" fmla="*/ 75 w 321"/>
                  <a:gd name="T9" fmla="*/ 32 h 224"/>
                  <a:gd name="T10" fmla="*/ 54 w 321"/>
                  <a:gd name="T11" fmla="*/ 32 h 224"/>
                  <a:gd name="T12" fmla="*/ 65 w 321"/>
                  <a:gd name="T13" fmla="*/ 0 h 224"/>
                  <a:gd name="T14" fmla="*/ 321 w 321"/>
                  <a:gd name="T15" fmla="*/ 10 h 224"/>
                  <a:gd name="T16" fmla="*/ 90 w 321"/>
                  <a:gd name="T17" fmla="*/ 193 h 224"/>
                  <a:gd name="T18" fmla="*/ 101 w 321"/>
                  <a:gd name="T19" fmla="*/ 136 h 224"/>
                  <a:gd name="T20" fmla="*/ 54 w 321"/>
                  <a:gd name="T21" fmla="*/ 58 h 224"/>
                  <a:gd name="T22" fmla="*/ 54 w 321"/>
                  <a:gd name="T23" fmla="*/ 58 h 224"/>
                  <a:gd name="T24" fmla="*/ 54 w 321"/>
                  <a:gd name="T25" fmla="*/ 58 h 224"/>
                  <a:gd name="T26" fmla="*/ 6 w 321"/>
                  <a:gd name="T27" fmla="*/ 136 h 224"/>
                  <a:gd name="T28" fmla="*/ 18 w 321"/>
                  <a:gd name="T29" fmla="*/ 192 h 224"/>
                  <a:gd name="T30" fmla="*/ 22 w 321"/>
                  <a:gd name="T31" fmla="*/ 213 h 224"/>
                  <a:gd name="T32" fmla="*/ 42 w 321"/>
                  <a:gd name="T33" fmla="*/ 190 h 224"/>
                  <a:gd name="T34" fmla="*/ 27 w 321"/>
                  <a:gd name="T35" fmla="*/ 131 h 224"/>
                  <a:gd name="T36" fmla="*/ 54 w 321"/>
                  <a:gd name="T37" fmla="*/ 80 h 224"/>
                  <a:gd name="T38" fmla="*/ 54 w 321"/>
                  <a:gd name="T39" fmla="*/ 80 h 224"/>
                  <a:gd name="T40" fmla="*/ 81 w 321"/>
                  <a:gd name="T41" fmla="*/ 131 h 224"/>
                  <a:gd name="T42" fmla="*/ 65 w 321"/>
                  <a:gd name="T43" fmla="*/ 190 h 224"/>
                  <a:gd name="T44" fmla="*/ 99 w 321"/>
                  <a:gd name="T45" fmla="*/ 216 h 224"/>
                  <a:gd name="T46" fmla="*/ 128 w 321"/>
                  <a:gd name="T47" fmla="*/ 224 h 224"/>
                  <a:gd name="T48" fmla="*/ 135 w 321"/>
                  <a:gd name="T49" fmla="*/ 206 h 224"/>
                  <a:gd name="T50" fmla="*/ 139 w 321"/>
                  <a:gd name="T51" fmla="*/ 74 h 224"/>
                  <a:gd name="T52" fmla="*/ 278 w 321"/>
                  <a:gd name="T53" fmla="*/ 64 h 224"/>
                  <a:gd name="T54" fmla="*/ 139 w 321"/>
                  <a:gd name="T55" fmla="*/ 53 h 224"/>
                  <a:gd name="T56" fmla="*/ 139 w 321"/>
                  <a:gd name="T57" fmla="*/ 74 h 224"/>
                  <a:gd name="T58" fmla="*/ 267 w 321"/>
                  <a:gd name="T59" fmla="*/ 117 h 224"/>
                  <a:gd name="T60" fmla="*/ 267 w 321"/>
                  <a:gd name="T61" fmla="*/ 96 h 224"/>
                  <a:gd name="T62" fmla="*/ 129 w 321"/>
                  <a:gd name="T63" fmla="*/ 106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21" h="224">
                    <a:moveTo>
                      <a:pt x="321" y="10"/>
                    </a:moveTo>
                    <a:cubicBezTo>
                      <a:pt x="321" y="160"/>
                      <a:pt x="321" y="160"/>
                      <a:pt x="321" y="160"/>
                    </a:cubicBezTo>
                    <a:cubicBezTo>
                      <a:pt x="321" y="166"/>
                      <a:pt x="316" y="170"/>
                      <a:pt x="310" y="170"/>
                    </a:cubicBezTo>
                    <a:cubicBezTo>
                      <a:pt x="129" y="170"/>
                      <a:pt x="129" y="170"/>
                      <a:pt x="129" y="170"/>
                    </a:cubicBezTo>
                    <a:cubicBezTo>
                      <a:pt x="123" y="170"/>
                      <a:pt x="118" y="166"/>
                      <a:pt x="118" y="160"/>
                    </a:cubicBezTo>
                    <a:cubicBezTo>
                      <a:pt x="118" y="154"/>
                      <a:pt x="123" y="149"/>
                      <a:pt x="129" y="149"/>
                    </a:cubicBezTo>
                    <a:cubicBezTo>
                      <a:pt x="299" y="149"/>
                      <a:pt x="299" y="149"/>
                      <a:pt x="299" y="149"/>
                    </a:cubicBezTo>
                    <a:cubicBezTo>
                      <a:pt x="299" y="21"/>
                      <a:pt x="299" y="21"/>
                      <a:pt x="299" y="21"/>
                    </a:cubicBezTo>
                    <a:cubicBezTo>
                      <a:pt x="75" y="21"/>
                      <a:pt x="75" y="21"/>
                      <a:pt x="75" y="21"/>
                    </a:cubicBezTo>
                    <a:cubicBezTo>
                      <a:pt x="75" y="32"/>
                      <a:pt x="75" y="32"/>
                      <a:pt x="75" y="32"/>
                    </a:cubicBezTo>
                    <a:cubicBezTo>
                      <a:pt x="75" y="38"/>
                      <a:pt x="71" y="42"/>
                      <a:pt x="65" y="42"/>
                    </a:cubicBezTo>
                    <a:cubicBezTo>
                      <a:pt x="59" y="42"/>
                      <a:pt x="54" y="38"/>
                      <a:pt x="54" y="32"/>
                    </a:cubicBezTo>
                    <a:cubicBezTo>
                      <a:pt x="54" y="10"/>
                      <a:pt x="54" y="10"/>
                      <a:pt x="54" y="10"/>
                    </a:cubicBezTo>
                    <a:cubicBezTo>
                      <a:pt x="54" y="4"/>
                      <a:pt x="59" y="0"/>
                      <a:pt x="65" y="0"/>
                    </a:cubicBezTo>
                    <a:cubicBezTo>
                      <a:pt x="310" y="0"/>
                      <a:pt x="310" y="0"/>
                      <a:pt x="310" y="0"/>
                    </a:cubicBezTo>
                    <a:cubicBezTo>
                      <a:pt x="316" y="0"/>
                      <a:pt x="321" y="4"/>
                      <a:pt x="321" y="10"/>
                    </a:cubicBezTo>
                    <a:close/>
                    <a:moveTo>
                      <a:pt x="103" y="195"/>
                    </a:moveTo>
                    <a:cubicBezTo>
                      <a:pt x="98" y="194"/>
                      <a:pt x="92" y="193"/>
                      <a:pt x="90" y="193"/>
                    </a:cubicBezTo>
                    <a:cubicBezTo>
                      <a:pt x="88" y="191"/>
                      <a:pt x="84" y="180"/>
                      <a:pt x="85" y="176"/>
                    </a:cubicBezTo>
                    <a:cubicBezTo>
                      <a:pt x="91" y="166"/>
                      <a:pt x="98" y="150"/>
                      <a:pt x="101" y="136"/>
                    </a:cubicBezTo>
                    <a:cubicBezTo>
                      <a:pt x="108" y="110"/>
                      <a:pt x="105" y="90"/>
                      <a:pt x="94" y="77"/>
                    </a:cubicBezTo>
                    <a:cubicBezTo>
                      <a:pt x="80" y="59"/>
                      <a:pt x="58" y="58"/>
                      <a:pt x="54" y="58"/>
                    </a:cubicBezTo>
                    <a:cubicBezTo>
                      <a:pt x="54" y="58"/>
                      <a:pt x="54" y="58"/>
                      <a:pt x="54" y="58"/>
                    </a:cubicBezTo>
                    <a:cubicBezTo>
                      <a:pt x="54" y="58"/>
                      <a:pt x="54" y="58"/>
                      <a:pt x="54" y="58"/>
                    </a:cubicBezTo>
                    <a:cubicBezTo>
                      <a:pt x="54" y="58"/>
                      <a:pt x="54" y="58"/>
                      <a:pt x="54" y="58"/>
                    </a:cubicBezTo>
                    <a:cubicBezTo>
                      <a:pt x="54" y="58"/>
                      <a:pt x="54" y="58"/>
                      <a:pt x="54" y="58"/>
                    </a:cubicBezTo>
                    <a:cubicBezTo>
                      <a:pt x="51" y="58"/>
                      <a:pt x="28" y="59"/>
                      <a:pt x="14" y="77"/>
                    </a:cubicBezTo>
                    <a:cubicBezTo>
                      <a:pt x="3" y="90"/>
                      <a:pt x="0" y="110"/>
                      <a:pt x="6" y="136"/>
                    </a:cubicBezTo>
                    <a:cubicBezTo>
                      <a:pt x="10" y="150"/>
                      <a:pt x="17" y="166"/>
                      <a:pt x="23" y="176"/>
                    </a:cubicBezTo>
                    <a:cubicBezTo>
                      <a:pt x="24" y="180"/>
                      <a:pt x="20" y="191"/>
                      <a:pt x="18" y="192"/>
                    </a:cubicBezTo>
                    <a:cubicBezTo>
                      <a:pt x="13" y="194"/>
                      <a:pt x="10" y="201"/>
                      <a:pt x="12" y="206"/>
                    </a:cubicBezTo>
                    <a:cubicBezTo>
                      <a:pt x="14" y="210"/>
                      <a:pt x="18" y="213"/>
                      <a:pt x="22" y="213"/>
                    </a:cubicBezTo>
                    <a:cubicBezTo>
                      <a:pt x="23" y="213"/>
                      <a:pt x="25" y="213"/>
                      <a:pt x="26" y="212"/>
                    </a:cubicBezTo>
                    <a:cubicBezTo>
                      <a:pt x="36" y="209"/>
                      <a:pt x="40" y="197"/>
                      <a:pt x="42" y="190"/>
                    </a:cubicBezTo>
                    <a:cubicBezTo>
                      <a:pt x="44" y="184"/>
                      <a:pt x="47" y="172"/>
                      <a:pt x="41" y="164"/>
                    </a:cubicBezTo>
                    <a:cubicBezTo>
                      <a:pt x="36" y="157"/>
                      <a:pt x="30" y="142"/>
                      <a:pt x="27" y="131"/>
                    </a:cubicBezTo>
                    <a:cubicBezTo>
                      <a:pt x="23" y="112"/>
                      <a:pt x="24" y="99"/>
                      <a:pt x="30" y="90"/>
                    </a:cubicBezTo>
                    <a:cubicBezTo>
                      <a:pt x="39" y="80"/>
                      <a:pt x="53" y="80"/>
                      <a:pt x="54" y="80"/>
                    </a:cubicBezTo>
                    <a:cubicBezTo>
                      <a:pt x="54" y="80"/>
                      <a:pt x="54" y="80"/>
                      <a:pt x="54" y="80"/>
                    </a:cubicBezTo>
                    <a:cubicBezTo>
                      <a:pt x="54" y="80"/>
                      <a:pt x="54" y="80"/>
                      <a:pt x="54" y="80"/>
                    </a:cubicBezTo>
                    <a:cubicBezTo>
                      <a:pt x="54" y="80"/>
                      <a:pt x="69" y="80"/>
                      <a:pt x="77" y="90"/>
                    </a:cubicBezTo>
                    <a:cubicBezTo>
                      <a:pt x="84" y="98"/>
                      <a:pt x="85" y="112"/>
                      <a:pt x="81" y="131"/>
                    </a:cubicBezTo>
                    <a:cubicBezTo>
                      <a:pt x="78" y="142"/>
                      <a:pt x="72" y="157"/>
                      <a:pt x="66" y="164"/>
                    </a:cubicBezTo>
                    <a:cubicBezTo>
                      <a:pt x="61" y="172"/>
                      <a:pt x="64" y="183"/>
                      <a:pt x="65" y="190"/>
                    </a:cubicBezTo>
                    <a:cubicBezTo>
                      <a:pt x="67" y="197"/>
                      <a:pt x="72" y="209"/>
                      <a:pt x="82" y="212"/>
                    </a:cubicBezTo>
                    <a:cubicBezTo>
                      <a:pt x="86" y="214"/>
                      <a:pt x="92" y="215"/>
                      <a:pt x="99" y="216"/>
                    </a:cubicBezTo>
                    <a:cubicBezTo>
                      <a:pt x="105" y="217"/>
                      <a:pt x="118" y="219"/>
                      <a:pt x="121" y="222"/>
                    </a:cubicBezTo>
                    <a:cubicBezTo>
                      <a:pt x="123" y="223"/>
                      <a:pt x="126" y="224"/>
                      <a:pt x="128" y="224"/>
                    </a:cubicBezTo>
                    <a:cubicBezTo>
                      <a:pt x="131" y="224"/>
                      <a:pt x="134" y="223"/>
                      <a:pt x="136" y="221"/>
                    </a:cubicBezTo>
                    <a:cubicBezTo>
                      <a:pt x="140" y="216"/>
                      <a:pt x="140" y="210"/>
                      <a:pt x="135" y="206"/>
                    </a:cubicBezTo>
                    <a:cubicBezTo>
                      <a:pt x="128" y="199"/>
                      <a:pt x="115" y="197"/>
                      <a:pt x="103" y="195"/>
                    </a:cubicBezTo>
                    <a:close/>
                    <a:moveTo>
                      <a:pt x="139" y="74"/>
                    </a:moveTo>
                    <a:cubicBezTo>
                      <a:pt x="267" y="74"/>
                      <a:pt x="267" y="74"/>
                      <a:pt x="267" y="74"/>
                    </a:cubicBezTo>
                    <a:cubicBezTo>
                      <a:pt x="273" y="74"/>
                      <a:pt x="278" y="70"/>
                      <a:pt x="278" y="64"/>
                    </a:cubicBezTo>
                    <a:cubicBezTo>
                      <a:pt x="278" y="58"/>
                      <a:pt x="273" y="53"/>
                      <a:pt x="267" y="53"/>
                    </a:cubicBezTo>
                    <a:cubicBezTo>
                      <a:pt x="139" y="53"/>
                      <a:pt x="139" y="53"/>
                      <a:pt x="139" y="53"/>
                    </a:cubicBezTo>
                    <a:cubicBezTo>
                      <a:pt x="133" y="53"/>
                      <a:pt x="129" y="58"/>
                      <a:pt x="129" y="64"/>
                    </a:cubicBezTo>
                    <a:cubicBezTo>
                      <a:pt x="129" y="70"/>
                      <a:pt x="133" y="74"/>
                      <a:pt x="139" y="74"/>
                    </a:cubicBezTo>
                    <a:close/>
                    <a:moveTo>
                      <a:pt x="139" y="117"/>
                    </a:moveTo>
                    <a:cubicBezTo>
                      <a:pt x="267" y="117"/>
                      <a:pt x="267" y="117"/>
                      <a:pt x="267" y="117"/>
                    </a:cubicBezTo>
                    <a:cubicBezTo>
                      <a:pt x="273" y="117"/>
                      <a:pt x="278" y="112"/>
                      <a:pt x="278" y="106"/>
                    </a:cubicBezTo>
                    <a:cubicBezTo>
                      <a:pt x="278" y="100"/>
                      <a:pt x="273" y="96"/>
                      <a:pt x="267" y="96"/>
                    </a:cubicBezTo>
                    <a:cubicBezTo>
                      <a:pt x="139" y="96"/>
                      <a:pt x="139" y="96"/>
                      <a:pt x="139" y="96"/>
                    </a:cubicBezTo>
                    <a:cubicBezTo>
                      <a:pt x="133" y="96"/>
                      <a:pt x="129" y="100"/>
                      <a:pt x="129" y="106"/>
                    </a:cubicBezTo>
                    <a:cubicBezTo>
                      <a:pt x="129" y="112"/>
                      <a:pt x="133" y="117"/>
                      <a:pt x="139" y="117"/>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25" tIns="45713" rIns="91425" bIns="45713"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endParaRPr>
              </a:p>
            </p:txBody>
          </p:sp>
        </p:grpSp>
      </p:grpSp>
      <p:grpSp>
        <p:nvGrpSpPr>
          <p:cNvPr id="43" name="组合 42"/>
          <p:cNvGrpSpPr/>
          <p:nvPr/>
        </p:nvGrpSpPr>
        <p:grpSpPr>
          <a:xfrm>
            <a:off x="8213705" y="2661967"/>
            <a:ext cx="1439771" cy="287955"/>
            <a:chOff x="8043317" y="2184687"/>
            <a:chExt cx="1439771" cy="287955"/>
          </a:xfrm>
        </p:grpSpPr>
        <p:sp>
          <p:nvSpPr>
            <p:cNvPr id="44" name="TextBox 2"/>
            <p:cNvSpPr txBox="1"/>
            <p:nvPr/>
          </p:nvSpPr>
          <p:spPr>
            <a:xfrm>
              <a:off x="8043317" y="2184687"/>
              <a:ext cx="1439771" cy="287955"/>
            </a:xfrm>
            <a:prstGeom prst="rect">
              <a:avLst/>
            </a:prstGeom>
            <a:solidFill>
              <a:sysClr val="window" lastClr="FFFFFF"/>
            </a:solidFill>
            <a:ln w="12700" cap="flat" cmpd="sng" algn="ctr">
              <a:noFill/>
              <a:prstDash val="solid"/>
              <a:miter lim="800000"/>
            </a:ln>
            <a:effectLst/>
          </p:spPr>
          <p:txBody>
            <a:bodyPr wrap="square" anchor="ctr" anchorCtr="0">
              <a:noAutofit/>
            </a:bodyPr>
            <a:lstStyle>
              <a:defPPr>
                <a:defRPr lang="en-US"/>
              </a:defPPr>
              <a:lvl1pPr marR="0" lvl="0" indent="0" algn="ctr" eaLnBrk="0" fontAlgn="base" hangingPunct="0">
                <a:lnSpc>
                  <a:spcPct val="100000"/>
                </a:lnSpc>
                <a:spcBef>
                  <a:spcPct val="0"/>
                </a:spcBef>
                <a:spcAft>
                  <a:spcPct val="0"/>
                </a:spcAft>
                <a:buClrTx/>
                <a:buSzTx/>
                <a:buFontTx/>
                <a:buNone/>
                <a:tabLst/>
                <a:defRPr sz="1200" b="1" kern="0">
                  <a:solidFill>
                    <a:schemeClr val="bg1"/>
                  </a:solidFill>
                  <a:latin typeface="Verdana" panose="020B0604030504040204" pitchFamily="34" charset="0"/>
                  <a:ea typeface="STXihei" panose="02010600040101010101" pitchFamily="2" charset="-122"/>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zh-CN" altLang="en-US" sz="1400" b="1"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迁移步骤</a:t>
              </a:r>
            </a:p>
          </p:txBody>
        </p:sp>
        <p:grpSp>
          <p:nvGrpSpPr>
            <p:cNvPr id="45" name="Group 387">
              <a:extLst>
                <a:ext uri="{FF2B5EF4-FFF2-40B4-BE49-F238E27FC236}">
                  <a16:creationId xmlns:a16="http://schemas.microsoft.com/office/drawing/2014/main" id="{D1851A07-9E9D-419B-90AD-76E4549C4B9A}"/>
                </a:ext>
              </a:extLst>
            </p:cNvPr>
            <p:cNvGrpSpPr>
              <a:grpSpLocks noChangeAspect="1"/>
            </p:cNvGrpSpPr>
            <p:nvPr/>
          </p:nvGrpSpPr>
          <p:grpSpPr bwMode="auto">
            <a:xfrm>
              <a:off x="8044489" y="2184687"/>
              <a:ext cx="287955" cy="287955"/>
              <a:chOff x="7355" y="1558"/>
              <a:chExt cx="340" cy="340"/>
            </a:xfrm>
            <a:solidFill>
              <a:sysClr val="windowText" lastClr="000000"/>
            </a:solidFill>
          </p:grpSpPr>
          <p:sp>
            <p:nvSpPr>
              <p:cNvPr id="46" name="Freeform 388">
                <a:extLst>
                  <a:ext uri="{FF2B5EF4-FFF2-40B4-BE49-F238E27FC236}">
                    <a16:creationId xmlns:a16="http://schemas.microsoft.com/office/drawing/2014/main" id="{2545DCE4-B3AB-4EB4-85B4-99541E986A80}"/>
                  </a:ext>
                </a:extLst>
              </p:cNvPr>
              <p:cNvSpPr>
                <a:spLocks noEditPoints="1"/>
              </p:cNvSpPr>
              <p:nvPr/>
            </p:nvSpPr>
            <p:spPr bwMode="auto">
              <a:xfrm>
                <a:off x="7355" y="1558"/>
                <a:ext cx="340" cy="340"/>
              </a:xfrm>
              <a:custGeom>
                <a:avLst/>
                <a:gdLst>
                  <a:gd name="T0" fmla="*/ 256 w 512"/>
                  <a:gd name="T1" fmla="*/ 21 h 512"/>
                  <a:gd name="T2" fmla="*/ 490 w 512"/>
                  <a:gd name="T3" fmla="*/ 256 h 512"/>
                  <a:gd name="T4" fmla="*/ 256 w 512"/>
                  <a:gd name="T5" fmla="*/ 490 h 512"/>
                  <a:gd name="T6" fmla="*/ 21 w 512"/>
                  <a:gd name="T7" fmla="*/ 256 h 512"/>
                  <a:gd name="T8" fmla="*/ 256 w 512"/>
                  <a:gd name="T9" fmla="*/ 21 h 512"/>
                  <a:gd name="T10" fmla="*/ 256 w 512"/>
                  <a:gd name="T11" fmla="*/ 0 h 512"/>
                  <a:gd name="T12" fmla="*/ 0 w 512"/>
                  <a:gd name="T13" fmla="*/ 256 h 512"/>
                  <a:gd name="T14" fmla="*/ 256 w 512"/>
                  <a:gd name="T15" fmla="*/ 512 h 512"/>
                  <a:gd name="T16" fmla="*/ 512 w 512"/>
                  <a:gd name="T17" fmla="*/ 256 h 512"/>
                  <a:gd name="T18" fmla="*/ 256 w 512"/>
                  <a:gd name="T19" fmla="*/ 0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2" h="512">
                    <a:moveTo>
                      <a:pt x="256" y="21"/>
                    </a:moveTo>
                    <a:cubicBezTo>
                      <a:pt x="385" y="21"/>
                      <a:pt x="490" y="126"/>
                      <a:pt x="490" y="256"/>
                    </a:cubicBezTo>
                    <a:cubicBezTo>
                      <a:pt x="490" y="385"/>
                      <a:pt x="385" y="490"/>
                      <a:pt x="256" y="490"/>
                    </a:cubicBezTo>
                    <a:cubicBezTo>
                      <a:pt x="126" y="490"/>
                      <a:pt x="21" y="385"/>
                      <a:pt x="21" y="256"/>
                    </a:cubicBezTo>
                    <a:cubicBezTo>
                      <a:pt x="21" y="126"/>
                      <a:pt x="126" y="21"/>
                      <a:pt x="256" y="21"/>
                    </a:cubicBezTo>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25" tIns="45713" rIns="91425" bIns="45713"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endParaRPr>
              </a:p>
            </p:txBody>
          </p:sp>
          <p:sp>
            <p:nvSpPr>
              <p:cNvPr id="47" name="Freeform 389">
                <a:extLst>
                  <a:ext uri="{FF2B5EF4-FFF2-40B4-BE49-F238E27FC236}">
                    <a16:creationId xmlns:a16="http://schemas.microsoft.com/office/drawing/2014/main" id="{98D80428-6DE9-4588-B04E-0B5F10560D21}"/>
                  </a:ext>
                </a:extLst>
              </p:cNvPr>
              <p:cNvSpPr>
                <a:spLocks noEditPoints="1"/>
              </p:cNvSpPr>
              <p:nvPr/>
            </p:nvSpPr>
            <p:spPr bwMode="auto">
              <a:xfrm>
                <a:off x="7418" y="1664"/>
                <a:ext cx="213" cy="149"/>
              </a:xfrm>
              <a:custGeom>
                <a:avLst/>
                <a:gdLst>
                  <a:gd name="T0" fmla="*/ 321 w 321"/>
                  <a:gd name="T1" fmla="*/ 160 h 224"/>
                  <a:gd name="T2" fmla="*/ 129 w 321"/>
                  <a:gd name="T3" fmla="*/ 170 h 224"/>
                  <a:gd name="T4" fmla="*/ 129 w 321"/>
                  <a:gd name="T5" fmla="*/ 149 h 224"/>
                  <a:gd name="T6" fmla="*/ 299 w 321"/>
                  <a:gd name="T7" fmla="*/ 21 h 224"/>
                  <a:gd name="T8" fmla="*/ 75 w 321"/>
                  <a:gd name="T9" fmla="*/ 32 h 224"/>
                  <a:gd name="T10" fmla="*/ 54 w 321"/>
                  <a:gd name="T11" fmla="*/ 32 h 224"/>
                  <a:gd name="T12" fmla="*/ 65 w 321"/>
                  <a:gd name="T13" fmla="*/ 0 h 224"/>
                  <a:gd name="T14" fmla="*/ 321 w 321"/>
                  <a:gd name="T15" fmla="*/ 10 h 224"/>
                  <a:gd name="T16" fmla="*/ 90 w 321"/>
                  <a:gd name="T17" fmla="*/ 193 h 224"/>
                  <a:gd name="T18" fmla="*/ 101 w 321"/>
                  <a:gd name="T19" fmla="*/ 136 h 224"/>
                  <a:gd name="T20" fmla="*/ 54 w 321"/>
                  <a:gd name="T21" fmla="*/ 58 h 224"/>
                  <a:gd name="T22" fmla="*/ 54 w 321"/>
                  <a:gd name="T23" fmla="*/ 58 h 224"/>
                  <a:gd name="T24" fmla="*/ 54 w 321"/>
                  <a:gd name="T25" fmla="*/ 58 h 224"/>
                  <a:gd name="T26" fmla="*/ 6 w 321"/>
                  <a:gd name="T27" fmla="*/ 136 h 224"/>
                  <a:gd name="T28" fmla="*/ 18 w 321"/>
                  <a:gd name="T29" fmla="*/ 192 h 224"/>
                  <a:gd name="T30" fmla="*/ 22 w 321"/>
                  <a:gd name="T31" fmla="*/ 213 h 224"/>
                  <a:gd name="T32" fmla="*/ 42 w 321"/>
                  <a:gd name="T33" fmla="*/ 190 h 224"/>
                  <a:gd name="T34" fmla="*/ 27 w 321"/>
                  <a:gd name="T35" fmla="*/ 131 h 224"/>
                  <a:gd name="T36" fmla="*/ 54 w 321"/>
                  <a:gd name="T37" fmla="*/ 80 h 224"/>
                  <a:gd name="T38" fmla="*/ 54 w 321"/>
                  <a:gd name="T39" fmla="*/ 80 h 224"/>
                  <a:gd name="T40" fmla="*/ 81 w 321"/>
                  <a:gd name="T41" fmla="*/ 131 h 224"/>
                  <a:gd name="T42" fmla="*/ 65 w 321"/>
                  <a:gd name="T43" fmla="*/ 190 h 224"/>
                  <a:gd name="T44" fmla="*/ 99 w 321"/>
                  <a:gd name="T45" fmla="*/ 216 h 224"/>
                  <a:gd name="T46" fmla="*/ 128 w 321"/>
                  <a:gd name="T47" fmla="*/ 224 h 224"/>
                  <a:gd name="T48" fmla="*/ 135 w 321"/>
                  <a:gd name="T49" fmla="*/ 206 h 224"/>
                  <a:gd name="T50" fmla="*/ 139 w 321"/>
                  <a:gd name="T51" fmla="*/ 74 h 224"/>
                  <a:gd name="T52" fmla="*/ 278 w 321"/>
                  <a:gd name="T53" fmla="*/ 64 h 224"/>
                  <a:gd name="T54" fmla="*/ 139 w 321"/>
                  <a:gd name="T55" fmla="*/ 53 h 224"/>
                  <a:gd name="T56" fmla="*/ 139 w 321"/>
                  <a:gd name="T57" fmla="*/ 74 h 224"/>
                  <a:gd name="T58" fmla="*/ 267 w 321"/>
                  <a:gd name="T59" fmla="*/ 117 h 224"/>
                  <a:gd name="T60" fmla="*/ 267 w 321"/>
                  <a:gd name="T61" fmla="*/ 96 h 224"/>
                  <a:gd name="T62" fmla="*/ 129 w 321"/>
                  <a:gd name="T63" fmla="*/ 106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21" h="224">
                    <a:moveTo>
                      <a:pt x="321" y="10"/>
                    </a:moveTo>
                    <a:cubicBezTo>
                      <a:pt x="321" y="160"/>
                      <a:pt x="321" y="160"/>
                      <a:pt x="321" y="160"/>
                    </a:cubicBezTo>
                    <a:cubicBezTo>
                      <a:pt x="321" y="166"/>
                      <a:pt x="316" y="170"/>
                      <a:pt x="310" y="170"/>
                    </a:cubicBezTo>
                    <a:cubicBezTo>
                      <a:pt x="129" y="170"/>
                      <a:pt x="129" y="170"/>
                      <a:pt x="129" y="170"/>
                    </a:cubicBezTo>
                    <a:cubicBezTo>
                      <a:pt x="123" y="170"/>
                      <a:pt x="118" y="166"/>
                      <a:pt x="118" y="160"/>
                    </a:cubicBezTo>
                    <a:cubicBezTo>
                      <a:pt x="118" y="154"/>
                      <a:pt x="123" y="149"/>
                      <a:pt x="129" y="149"/>
                    </a:cubicBezTo>
                    <a:cubicBezTo>
                      <a:pt x="299" y="149"/>
                      <a:pt x="299" y="149"/>
                      <a:pt x="299" y="149"/>
                    </a:cubicBezTo>
                    <a:cubicBezTo>
                      <a:pt x="299" y="21"/>
                      <a:pt x="299" y="21"/>
                      <a:pt x="299" y="21"/>
                    </a:cubicBezTo>
                    <a:cubicBezTo>
                      <a:pt x="75" y="21"/>
                      <a:pt x="75" y="21"/>
                      <a:pt x="75" y="21"/>
                    </a:cubicBezTo>
                    <a:cubicBezTo>
                      <a:pt x="75" y="32"/>
                      <a:pt x="75" y="32"/>
                      <a:pt x="75" y="32"/>
                    </a:cubicBezTo>
                    <a:cubicBezTo>
                      <a:pt x="75" y="38"/>
                      <a:pt x="71" y="42"/>
                      <a:pt x="65" y="42"/>
                    </a:cubicBezTo>
                    <a:cubicBezTo>
                      <a:pt x="59" y="42"/>
                      <a:pt x="54" y="38"/>
                      <a:pt x="54" y="32"/>
                    </a:cubicBezTo>
                    <a:cubicBezTo>
                      <a:pt x="54" y="10"/>
                      <a:pt x="54" y="10"/>
                      <a:pt x="54" y="10"/>
                    </a:cubicBezTo>
                    <a:cubicBezTo>
                      <a:pt x="54" y="4"/>
                      <a:pt x="59" y="0"/>
                      <a:pt x="65" y="0"/>
                    </a:cubicBezTo>
                    <a:cubicBezTo>
                      <a:pt x="310" y="0"/>
                      <a:pt x="310" y="0"/>
                      <a:pt x="310" y="0"/>
                    </a:cubicBezTo>
                    <a:cubicBezTo>
                      <a:pt x="316" y="0"/>
                      <a:pt x="321" y="4"/>
                      <a:pt x="321" y="10"/>
                    </a:cubicBezTo>
                    <a:close/>
                    <a:moveTo>
                      <a:pt x="103" y="195"/>
                    </a:moveTo>
                    <a:cubicBezTo>
                      <a:pt x="98" y="194"/>
                      <a:pt x="92" y="193"/>
                      <a:pt x="90" y="193"/>
                    </a:cubicBezTo>
                    <a:cubicBezTo>
                      <a:pt x="88" y="191"/>
                      <a:pt x="84" y="180"/>
                      <a:pt x="85" y="176"/>
                    </a:cubicBezTo>
                    <a:cubicBezTo>
                      <a:pt x="91" y="166"/>
                      <a:pt x="98" y="150"/>
                      <a:pt x="101" y="136"/>
                    </a:cubicBezTo>
                    <a:cubicBezTo>
                      <a:pt x="108" y="110"/>
                      <a:pt x="105" y="90"/>
                      <a:pt x="94" y="77"/>
                    </a:cubicBezTo>
                    <a:cubicBezTo>
                      <a:pt x="80" y="59"/>
                      <a:pt x="58" y="58"/>
                      <a:pt x="54" y="58"/>
                    </a:cubicBezTo>
                    <a:cubicBezTo>
                      <a:pt x="54" y="58"/>
                      <a:pt x="54" y="58"/>
                      <a:pt x="54" y="58"/>
                    </a:cubicBezTo>
                    <a:cubicBezTo>
                      <a:pt x="54" y="58"/>
                      <a:pt x="54" y="58"/>
                      <a:pt x="54" y="58"/>
                    </a:cubicBezTo>
                    <a:cubicBezTo>
                      <a:pt x="54" y="58"/>
                      <a:pt x="54" y="58"/>
                      <a:pt x="54" y="58"/>
                    </a:cubicBezTo>
                    <a:cubicBezTo>
                      <a:pt x="54" y="58"/>
                      <a:pt x="54" y="58"/>
                      <a:pt x="54" y="58"/>
                    </a:cubicBezTo>
                    <a:cubicBezTo>
                      <a:pt x="51" y="58"/>
                      <a:pt x="28" y="59"/>
                      <a:pt x="14" y="77"/>
                    </a:cubicBezTo>
                    <a:cubicBezTo>
                      <a:pt x="3" y="90"/>
                      <a:pt x="0" y="110"/>
                      <a:pt x="6" y="136"/>
                    </a:cubicBezTo>
                    <a:cubicBezTo>
                      <a:pt x="10" y="150"/>
                      <a:pt x="17" y="166"/>
                      <a:pt x="23" y="176"/>
                    </a:cubicBezTo>
                    <a:cubicBezTo>
                      <a:pt x="24" y="180"/>
                      <a:pt x="20" y="191"/>
                      <a:pt x="18" y="192"/>
                    </a:cubicBezTo>
                    <a:cubicBezTo>
                      <a:pt x="13" y="194"/>
                      <a:pt x="10" y="201"/>
                      <a:pt x="12" y="206"/>
                    </a:cubicBezTo>
                    <a:cubicBezTo>
                      <a:pt x="14" y="210"/>
                      <a:pt x="18" y="213"/>
                      <a:pt x="22" y="213"/>
                    </a:cubicBezTo>
                    <a:cubicBezTo>
                      <a:pt x="23" y="213"/>
                      <a:pt x="25" y="213"/>
                      <a:pt x="26" y="212"/>
                    </a:cubicBezTo>
                    <a:cubicBezTo>
                      <a:pt x="36" y="209"/>
                      <a:pt x="40" y="197"/>
                      <a:pt x="42" y="190"/>
                    </a:cubicBezTo>
                    <a:cubicBezTo>
                      <a:pt x="44" y="184"/>
                      <a:pt x="47" y="172"/>
                      <a:pt x="41" y="164"/>
                    </a:cubicBezTo>
                    <a:cubicBezTo>
                      <a:pt x="36" y="157"/>
                      <a:pt x="30" y="142"/>
                      <a:pt x="27" y="131"/>
                    </a:cubicBezTo>
                    <a:cubicBezTo>
                      <a:pt x="23" y="112"/>
                      <a:pt x="24" y="99"/>
                      <a:pt x="30" y="90"/>
                    </a:cubicBezTo>
                    <a:cubicBezTo>
                      <a:pt x="39" y="80"/>
                      <a:pt x="53" y="80"/>
                      <a:pt x="54" y="80"/>
                    </a:cubicBezTo>
                    <a:cubicBezTo>
                      <a:pt x="54" y="80"/>
                      <a:pt x="54" y="80"/>
                      <a:pt x="54" y="80"/>
                    </a:cubicBezTo>
                    <a:cubicBezTo>
                      <a:pt x="54" y="80"/>
                      <a:pt x="54" y="80"/>
                      <a:pt x="54" y="80"/>
                    </a:cubicBezTo>
                    <a:cubicBezTo>
                      <a:pt x="54" y="80"/>
                      <a:pt x="69" y="80"/>
                      <a:pt x="77" y="90"/>
                    </a:cubicBezTo>
                    <a:cubicBezTo>
                      <a:pt x="84" y="98"/>
                      <a:pt x="85" y="112"/>
                      <a:pt x="81" y="131"/>
                    </a:cubicBezTo>
                    <a:cubicBezTo>
                      <a:pt x="78" y="142"/>
                      <a:pt x="72" y="157"/>
                      <a:pt x="66" y="164"/>
                    </a:cubicBezTo>
                    <a:cubicBezTo>
                      <a:pt x="61" y="172"/>
                      <a:pt x="64" y="183"/>
                      <a:pt x="65" y="190"/>
                    </a:cubicBezTo>
                    <a:cubicBezTo>
                      <a:pt x="67" y="197"/>
                      <a:pt x="72" y="209"/>
                      <a:pt x="82" y="212"/>
                    </a:cubicBezTo>
                    <a:cubicBezTo>
                      <a:pt x="86" y="214"/>
                      <a:pt x="92" y="215"/>
                      <a:pt x="99" y="216"/>
                    </a:cubicBezTo>
                    <a:cubicBezTo>
                      <a:pt x="105" y="217"/>
                      <a:pt x="118" y="219"/>
                      <a:pt x="121" y="222"/>
                    </a:cubicBezTo>
                    <a:cubicBezTo>
                      <a:pt x="123" y="223"/>
                      <a:pt x="126" y="224"/>
                      <a:pt x="128" y="224"/>
                    </a:cubicBezTo>
                    <a:cubicBezTo>
                      <a:pt x="131" y="224"/>
                      <a:pt x="134" y="223"/>
                      <a:pt x="136" y="221"/>
                    </a:cubicBezTo>
                    <a:cubicBezTo>
                      <a:pt x="140" y="216"/>
                      <a:pt x="140" y="210"/>
                      <a:pt x="135" y="206"/>
                    </a:cubicBezTo>
                    <a:cubicBezTo>
                      <a:pt x="128" y="199"/>
                      <a:pt x="115" y="197"/>
                      <a:pt x="103" y="195"/>
                    </a:cubicBezTo>
                    <a:close/>
                    <a:moveTo>
                      <a:pt x="139" y="74"/>
                    </a:moveTo>
                    <a:cubicBezTo>
                      <a:pt x="267" y="74"/>
                      <a:pt x="267" y="74"/>
                      <a:pt x="267" y="74"/>
                    </a:cubicBezTo>
                    <a:cubicBezTo>
                      <a:pt x="273" y="74"/>
                      <a:pt x="278" y="70"/>
                      <a:pt x="278" y="64"/>
                    </a:cubicBezTo>
                    <a:cubicBezTo>
                      <a:pt x="278" y="58"/>
                      <a:pt x="273" y="53"/>
                      <a:pt x="267" y="53"/>
                    </a:cubicBezTo>
                    <a:cubicBezTo>
                      <a:pt x="139" y="53"/>
                      <a:pt x="139" y="53"/>
                      <a:pt x="139" y="53"/>
                    </a:cubicBezTo>
                    <a:cubicBezTo>
                      <a:pt x="133" y="53"/>
                      <a:pt x="129" y="58"/>
                      <a:pt x="129" y="64"/>
                    </a:cubicBezTo>
                    <a:cubicBezTo>
                      <a:pt x="129" y="70"/>
                      <a:pt x="133" y="74"/>
                      <a:pt x="139" y="74"/>
                    </a:cubicBezTo>
                    <a:close/>
                    <a:moveTo>
                      <a:pt x="139" y="117"/>
                    </a:moveTo>
                    <a:cubicBezTo>
                      <a:pt x="267" y="117"/>
                      <a:pt x="267" y="117"/>
                      <a:pt x="267" y="117"/>
                    </a:cubicBezTo>
                    <a:cubicBezTo>
                      <a:pt x="273" y="117"/>
                      <a:pt x="278" y="112"/>
                      <a:pt x="278" y="106"/>
                    </a:cubicBezTo>
                    <a:cubicBezTo>
                      <a:pt x="278" y="100"/>
                      <a:pt x="273" y="96"/>
                      <a:pt x="267" y="96"/>
                    </a:cubicBezTo>
                    <a:cubicBezTo>
                      <a:pt x="139" y="96"/>
                      <a:pt x="139" y="96"/>
                      <a:pt x="139" y="96"/>
                    </a:cubicBezTo>
                    <a:cubicBezTo>
                      <a:pt x="133" y="96"/>
                      <a:pt x="129" y="100"/>
                      <a:pt x="129" y="106"/>
                    </a:cubicBezTo>
                    <a:cubicBezTo>
                      <a:pt x="129" y="112"/>
                      <a:pt x="133" y="117"/>
                      <a:pt x="139" y="117"/>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25" tIns="45713" rIns="91425" bIns="45713"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endParaRPr>
              </a:p>
            </p:txBody>
          </p:sp>
        </p:grpSp>
      </p:grpSp>
      <p:sp>
        <p:nvSpPr>
          <p:cNvPr id="48" name="五边形 47"/>
          <p:cNvSpPr/>
          <p:nvPr/>
        </p:nvSpPr>
        <p:spPr>
          <a:xfrm>
            <a:off x="213965" y="4227817"/>
            <a:ext cx="730210" cy="1395091"/>
          </a:xfrm>
          <a:prstGeom prst="homePlate">
            <a:avLst>
              <a:gd name="adj" fmla="val 31944"/>
            </a:avLst>
          </a:prstGeom>
          <a:solidFill>
            <a:srgbClr val="5B9BD5"/>
          </a:solidFill>
          <a:ln w="9525" cap="flat" cmpd="sng" algn="ctr">
            <a:noFill/>
            <a:prstDash val="solid"/>
            <a:miter lim="800000"/>
          </a:ln>
          <a:effectLst/>
        </p:spPr>
        <p:txBody>
          <a:bodyPr lIns="107958" rtlCol="0" anchor="ctr"/>
          <a:lstStyle/>
          <a:p>
            <a:pPr marL="0" marR="0" lvl="0" indent="0" algn="ctr" defTabSz="914112" eaLnBrk="1" fontAlgn="auto" latinLnBrk="0" hangingPunct="1">
              <a:lnSpc>
                <a:spcPct val="100000"/>
              </a:lnSpc>
              <a:spcBef>
                <a:spcPts val="0"/>
              </a:spcBef>
              <a:spcAft>
                <a:spcPts val="0"/>
              </a:spcAft>
              <a:buClrTx/>
              <a:buSzTx/>
              <a:buFontTx/>
              <a:buNone/>
              <a:tabLst/>
              <a:defRPr/>
            </a:pPr>
            <a:r>
              <a:rPr kumimoji="0" lang="zh-CN" altLang="en-US" sz="1400" b="1" i="0" u="none" strike="noStrike" kern="0" cap="none" spc="0" normalizeH="0" baseline="0" noProof="0" dirty="0">
                <a:ln>
                  <a:noFill/>
                </a:ln>
                <a:solidFill>
                  <a:prstClr val="white"/>
                </a:solidFill>
                <a:effectLst/>
                <a:uLnTx/>
                <a:uFillTx/>
                <a:latin typeface="Calibri"/>
                <a:ea typeface="等线" panose="02010600030101010101" pitchFamily="2" charset="-122"/>
                <a:cs typeface="+mn-cs"/>
              </a:rPr>
              <a:t>迁移注意事项</a:t>
            </a:r>
            <a:endParaRPr kumimoji="0" lang="zh-CN" altLang="en-US" sz="1399" b="1"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49" name="五边形 48"/>
          <p:cNvSpPr/>
          <p:nvPr/>
        </p:nvSpPr>
        <p:spPr>
          <a:xfrm>
            <a:off x="213965" y="5667308"/>
            <a:ext cx="711099" cy="490627"/>
          </a:xfrm>
          <a:prstGeom prst="homePlate">
            <a:avLst>
              <a:gd name="adj" fmla="val 31944"/>
            </a:avLst>
          </a:prstGeom>
          <a:solidFill>
            <a:srgbClr val="5B9BD5"/>
          </a:solidFill>
          <a:ln w="9525" cap="flat" cmpd="sng" algn="ctr">
            <a:noFill/>
            <a:prstDash val="solid"/>
            <a:miter lim="800000"/>
          </a:ln>
          <a:effectLst/>
        </p:spPr>
        <p:txBody>
          <a:bodyPr lIns="107958" rtlCol="0" anchor="ctr"/>
          <a:lstStyle/>
          <a:p>
            <a:pPr marL="0" marR="0" lvl="0" indent="0" algn="ctr" defTabSz="914112" eaLnBrk="1" fontAlgn="auto" latinLnBrk="0" hangingPunct="1">
              <a:lnSpc>
                <a:spcPct val="100000"/>
              </a:lnSpc>
              <a:spcBef>
                <a:spcPts val="0"/>
              </a:spcBef>
              <a:spcAft>
                <a:spcPts val="0"/>
              </a:spcAft>
              <a:buClrTx/>
              <a:buSzTx/>
              <a:buFontTx/>
              <a:buNone/>
              <a:tabLst/>
              <a:defRPr/>
            </a:pPr>
            <a:r>
              <a:rPr kumimoji="0" lang="zh-CN" altLang="en-US" sz="1399" b="1" i="0" u="none" strike="noStrike" kern="0" cap="none" spc="0" normalizeH="0" baseline="0" noProof="0" dirty="0">
                <a:ln>
                  <a:noFill/>
                </a:ln>
                <a:solidFill>
                  <a:prstClr val="white"/>
                </a:solidFill>
                <a:effectLst/>
                <a:uLnTx/>
                <a:uFillTx/>
                <a:latin typeface="Calibri"/>
                <a:ea typeface="宋体" panose="02010600030101010101" pitchFamily="2" charset="-122"/>
                <a:cs typeface="+mn-cs"/>
              </a:rPr>
              <a:t>特性</a:t>
            </a:r>
            <a:endParaRPr kumimoji="0" lang="en-US" altLang="zh-CN" sz="1399" b="1"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a:p>
            <a:pPr marL="0" marR="0" lvl="0" indent="0" algn="ctr" defTabSz="914112" eaLnBrk="1" fontAlgn="auto" latinLnBrk="0" hangingPunct="1">
              <a:lnSpc>
                <a:spcPct val="100000"/>
              </a:lnSpc>
              <a:spcBef>
                <a:spcPts val="0"/>
              </a:spcBef>
              <a:spcAft>
                <a:spcPts val="0"/>
              </a:spcAft>
              <a:buClrTx/>
              <a:buSzTx/>
              <a:buFontTx/>
              <a:buNone/>
              <a:tabLst/>
              <a:defRPr/>
            </a:pPr>
            <a:r>
              <a:rPr kumimoji="0" lang="zh-CN" altLang="en-US" sz="1399" b="1" i="0" u="none" strike="noStrike" kern="0" cap="none" spc="0" normalizeH="0" baseline="0" noProof="0" dirty="0">
                <a:ln>
                  <a:noFill/>
                </a:ln>
                <a:solidFill>
                  <a:prstClr val="white"/>
                </a:solidFill>
                <a:effectLst/>
                <a:uLnTx/>
                <a:uFillTx/>
                <a:latin typeface="Calibri"/>
                <a:ea typeface="宋体" panose="02010600030101010101" pitchFamily="2" charset="-122"/>
                <a:cs typeface="+mn-cs"/>
              </a:rPr>
              <a:t>优点</a:t>
            </a:r>
          </a:p>
        </p:txBody>
      </p:sp>
      <p:sp>
        <p:nvSpPr>
          <p:cNvPr id="50" name="矩形 49"/>
          <p:cNvSpPr/>
          <p:nvPr/>
        </p:nvSpPr>
        <p:spPr>
          <a:xfrm rot="20059531">
            <a:off x="2013881" y="1462659"/>
            <a:ext cx="4291516" cy="1448660"/>
          </a:xfrm>
          <a:prstGeom prst="rect">
            <a:avLst/>
          </a:prstGeom>
          <a:solidFill>
            <a:srgbClr val="FFFF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solidFill>
                  <a:srgbClr val="C00000"/>
                </a:solidFill>
              </a:rPr>
              <a:t>该模板需要根据客户实际情况修改</a:t>
            </a:r>
          </a:p>
        </p:txBody>
      </p:sp>
    </p:spTree>
    <p:extLst>
      <p:ext uri="{BB962C8B-B14F-4D97-AF65-F5344CB8AC3E}">
        <p14:creationId xmlns:p14="http://schemas.microsoft.com/office/powerpoint/2010/main" val="1990040695"/>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a:prstDash val="dash"/>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封面0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自定义 2">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16比9浅色 - CH.pptx" id="{3D04371C-1BE5-4CFE-BB34-5F60C1B596F8}" vid="{D25EDA31-7B2C-4094-971B-4E5AA49C901B}"/>
    </a:ext>
  </a:extLst>
</a:theme>
</file>

<file path=ppt/theme/theme3.xml><?xml version="1.0" encoding="utf-8"?>
<a:theme xmlns:a="http://schemas.openxmlformats.org/drawingml/2006/main" name="自定义设计方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16比9浅色 - CH.pptx" id="{3D04371C-1BE5-4CFE-BB34-5F60C1B596F8}" vid="{01B87725-EA18-4333-BBA3-6918DC2C6E16}"/>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14132</TotalTime>
  <Words>1766</Words>
  <Application>Microsoft Office PowerPoint</Application>
  <PresentationFormat>宽屏</PresentationFormat>
  <Paragraphs>288</Paragraphs>
  <Slides>11</Slides>
  <Notes>4</Notes>
  <HiddenSlides>0</HiddenSlides>
  <MMClips>0</MMClips>
  <ScaleCrop>false</ScaleCrop>
  <HeadingPairs>
    <vt:vector size="6" baseType="variant">
      <vt:variant>
        <vt:lpstr>已用的字体</vt:lpstr>
      </vt:variant>
      <vt:variant>
        <vt:i4>7</vt:i4>
      </vt:variant>
      <vt:variant>
        <vt:lpstr>主题</vt:lpstr>
      </vt:variant>
      <vt:variant>
        <vt:i4>3</vt:i4>
      </vt:variant>
      <vt:variant>
        <vt:lpstr>幻灯片标题</vt:lpstr>
      </vt:variant>
      <vt:variant>
        <vt:i4>11</vt:i4>
      </vt:variant>
    </vt:vector>
  </HeadingPairs>
  <TitlesOfParts>
    <vt:vector size="21" baseType="lpstr">
      <vt:lpstr>华文楷体</vt:lpstr>
      <vt:lpstr>宋体</vt:lpstr>
      <vt:lpstr>微软雅黑</vt:lpstr>
      <vt:lpstr>Arial</vt:lpstr>
      <vt:lpstr>Calibri</vt:lpstr>
      <vt:lpstr>Calibri Light</vt:lpstr>
      <vt:lpstr>Wingdings</vt:lpstr>
      <vt:lpstr>Office 主题</vt:lpstr>
      <vt:lpstr>封面01</vt:lpstr>
      <vt:lpstr>自定义设计方案</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Huawei Technologies Co.,Ltd.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liaoheng (A)</dc:creator>
  <cp:lastModifiedBy>xiangchuantong</cp:lastModifiedBy>
  <cp:revision>134</cp:revision>
  <dcterms:created xsi:type="dcterms:W3CDTF">2019-03-18T09:41:07Z</dcterms:created>
  <dcterms:modified xsi:type="dcterms:W3CDTF">2025-11-11T11:02:23Z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(3)EX+sTNQunXu7J1r2YzI/1Sb+4rciGgnsjoSDLBzXKzux5CLz6PE8iAuJo+XXZDOYKhoIDTxD
DRjSCwEJZ90zgU5i5NlAvD6UnkS/rw4boPQKYbjvHx+MLpz5agHbN/hLNXVXVJia2ScIX3/u
5Bn1LMImZoqAAsV83om2QiBtpzs2/VIjIcWpVLQA74EpyEc/8Zr5y3kF47iFOkAlI3zWhIWW
nNw3x2yfVon5CYg9Fs</vt:lpwstr>
  </property>
  <property fmtid="{D5CDD505-2E9C-101B-9397-08002B2CF9AE}" pid="3" name="_2015_ms_pID_7253431">
    <vt:lpwstr>qgTdXnhoa7DXsWLeLcphP7HhGaPgl6oMd/ThbDjoyg5oSyzqKWwp/K
IpvldG/pr0eYDnPYnUFZrlpkMmWVcbpu/EC3kpzzOCfi6N/VGH13YKnTsW6Ch79KVHA56/+D
FjYvKBrA4CDATPDYu0bY9RF5FhLCVbn1fSndXYnBOhqsvHemIGydFD1C51h/u0tpKVYAl500
EdE4PPgmQBb68O4U6oztOdPnjWSJUpG7W4mp</vt:lpwstr>
  </property>
  <property fmtid="{D5CDD505-2E9C-101B-9397-08002B2CF9AE}" pid="4" name="_2015_ms_pID_7253432">
    <vt:lpwstr>JQ==</vt:lpwstr>
  </property>
  <property fmtid="{D5CDD505-2E9C-101B-9397-08002B2CF9AE}" pid="5" name="_readonly">
    <vt:lpwstr/>
  </property>
  <property fmtid="{D5CDD505-2E9C-101B-9397-08002B2CF9AE}" pid="6" name="_change">
    <vt:lpwstr/>
  </property>
  <property fmtid="{D5CDD505-2E9C-101B-9397-08002B2CF9AE}" pid="7" name="_full-control">
    <vt:lpwstr/>
  </property>
  <property fmtid="{D5CDD505-2E9C-101B-9397-08002B2CF9AE}" pid="8" name="sflag">
    <vt:lpwstr>1686638801</vt:lpwstr>
  </property>
</Properties>
</file>